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56" r:id="rId2"/>
    <p:sldId id="257" r:id="rId3"/>
    <p:sldId id="268" r:id="rId4"/>
    <p:sldId id="259" r:id="rId5"/>
    <p:sldId id="265" r:id="rId6"/>
    <p:sldId id="262" r:id="rId7"/>
    <p:sldId id="261" r:id="rId8"/>
    <p:sldId id="266" r:id="rId9"/>
    <p:sldId id="263" r:id="rId10"/>
    <p:sldId id="264" r:id="rId11"/>
    <p:sldId id="267"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500C0"/>
    <a:srgbClr val="FF4F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948"/>
    <p:restoredTop sz="94696"/>
  </p:normalViewPr>
  <p:slideViewPr>
    <p:cSldViewPr snapToGrid="0" snapToObjects="1">
      <p:cViewPr varScale="1">
        <p:scale>
          <a:sx n="100" d="100"/>
          <a:sy n="100" d="100"/>
        </p:scale>
        <p:origin x="368" y="16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3676BE9-658E-4440-9061-135C74736A7B}" type="datetimeFigureOut">
              <a:rPr lang="en-US" smtClean="0"/>
              <a:t>9/4/20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B0D1154-E954-5942-8197-5BC8CCC982A0}" type="slidenum">
              <a:rPr lang="en-US" smtClean="0"/>
              <a:t>‹#›</a:t>
            </a:fld>
            <a:endParaRPr lang="en-US"/>
          </a:p>
        </p:txBody>
      </p:sp>
    </p:spTree>
    <p:extLst>
      <p:ext uri="{BB962C8B-B14F-4D97-AF65-F5344CB8AC3E}">
        <p14:creationId xmlns:p14="http://schemas.microsoft.com/office/powerpoint/2010/main" val="401757263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thought we abandoned the AF-IWP and used IWP from the melting level upwards? </a:t>
            </a:r>
          </a:p>
        </p:txBody>
      </p:sp>
      <p:sp>
        <p:nvSpPr>
          <p:cNvPr id="4" name="Slide Number Placeholder 3"/>
          <p:cNvSpPr>
            <a:spLocks noGrp="1"/>
          </p:cNvSpPr>
          <p:nvPr>
            <p:ph type="sldNum" sz="quarter" idx="10"/>
          </p:nvPr>
        </p:nvSpPr>
        <p:spPr/>
        <p:txBody>
          <a:bodyPr/>
          <a:lstStyle/>
          <a:p>
            <a:fld id="{3B0D1154-E954-5942-8197-5BC8CCC982A0}" type="slidenum">
              <a:rPr lang="en-US" smtClean="0"/>
              <a:t>4</a:t>
            </a:fld>
            <a:endParaRPr lang="en-US"/>
          </a:p>
        </p:txBody>
      </p:sp>
    </p:spTree>
    <p:extLst>
      <p:ext uri="{BB962C8B-B14F-4D97-AF65-F5344CB8AC3E}">
        <p14:creationId xmlns:p14="http://schemas.microsoft.com/office/powerpoint/2010/main" val="1078556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talking about this table. I would call the audience’s attention that</a:t>
            </a:r>
            <a:r>
              <a:rPr lang="en-US" baseline="0" dirty="0"/>
              <a:t> the table is ranked from lowest to highest average DE and you can see that there are more “red” (severe) on the low DE end compared to the higher DE end. </a:t>
            </a:r>
            <a:endParaRPr lang="en-US" dirty="0"/>
          </a:p>
        </p:txBody>
      </p:sp>
      <p:sp>
        <p:nvSpPr>
          <p:cNvPr id="4" name="Slide Number Placeholder 3"/>
          <p:cNvSpPr>
            <a:spLocks noGrp="1"/>
          </p:cNvSpPr>
          <p:nvPr>
            <p:ph type="sldNum" sz="quarter" idx="10"/>
          </p:nvPr>
        </p:nvSpPr>
        <p:spPr/>
        <p:txBody>
          <a:bodyPr/>
          <a:lstStyle/>
          <a:p>
            <a:fld id="{3B0D1154-E954-5942-8197-5BC8CCC982A0}" type="slidenum">
              <a:rPr lang="en-US" smtClean="0"/>
              <a:t>5</a:t>
            </a:fld>
            <a:endParaRPr lang="en-US"/>
          </a:p>
        </p:txBody>
      </p:sp>
    </p:spTree>
    <p:extLst>
      <p:ext uri="{BB962C8B-B14F-4D97-AF65-F5344CB8AC3E}">
        <p14:creationId xmlns:p14="http://schemas.microsoft.com/office/powerpoint/2010/main" val="42142907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DADBA-7099-8B45-B529-1F7B58E85A7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2D00719-D34D-5542-8DBA-F8AEC8A597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502ADAD-9D14-8444-94B9-4D105A8A2B9D}"/>
              </a:ext>
            </a:extLst>
          </p:cNvPr>
          <p:cNvSpPr>
            <a:spLocks noGrp="1"/>
          </p:cNvSpPr>
          <p:nvPr>
            <p:ph type="dt" sz="half" idx="10"/>
          </p:nvPr>
        </p:nvSpPr>
        <p:spPr/>
        <p:txBody>
          <a:bodyPr/>
          <a:lstStyle/>
          <a:p>
            <a:fld id="{1D3149C1-D163-6843-A82A-A35F71FDB498}" type="datetimeFigureOut">
              <a:rPr lang="en-US" smtClean="0"/>
              <a:t>9/4/20</a:t>
            </a:fld>
            <a:endParaRPr lang="en-US"/>
          </a:p>
        </p:txBody>
      </p:sp>
      <p:sp>
        <p:nvSpPr>
          <p:cNvPr id="5" name="Footer Placeholder 4">
            <a:extLst>
              <a:ext uri="{FF2B5EF4-FFF2-40B4-BE49-F238E27FC236}">
                <a16:creationId xmlns:a16="http://schemas.microsoft.com/office/drawing/2014/main" id="{832B350D-5AC3-B147-A86A-B2457E40FD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4DCEA0-65E1-1841-B129-E69FDCC29551}"/>
              </a:ext>
            </a:extLst>
          </p:cNvPr>
          <p:cNvSpPr>
            <a:spLocks noGrp="1"/>
          </p:cNvSpPr>
          <p:nvPr>
            <p:ph type="sldNum" sz="quarter" idx="12"/>
          </p:nvPr>
        </p:nvSpPr>
        <p:spPr/>
        <p:txBody>
          <a:bodyPr/>
          <a:lstStyle/>
          <a:p>
            <a:fld id="{BA498B93-EAEB-7A49-89ED-D7EBD8FFB4CD}" type="slidenum">
              <a:rPr lang="en-US" smtClean="0"/>
              <a:t>‹#›</a:t>
            </a:fld>
            <a:endParaRPr lang="en-US"/>
          </a:p>
        </p:txBody>
      </p:sp>
    </p:spTree>
    <p:extLst>
      <p:ext uri="{BB962C8B-B14F-4D97-AF65-F5344CB8AC3E}">
        <p14:creationId xmlns:p14="http://schemas.microsoft.com/office/powerpoint/2010/main" val="756404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86BBB-E372-A842-9DA1-1D9F239F100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475ACA-3859-634D-8D34-9E40FEF4D25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A67B99-607B-D34D-842F-1DA37A574DBA}"/>
              </a:ext>
            </a:extLst>
          </p:cNvPr>
          <p:cNvSpPr>
            <a:spLocks noGrp="1"/>
          </p:cNvSpPr>
          <p:nvPr>
            <p:ph type="dt" sz="half" idx="10"/>
          </p:nvPr>
        </p:nvSpPr>
        <p:spPr/>
        <p:txBody>
          <a:bodyPr/>
          <a:lstStyle/>
          <a:p>
            <a:fld id="{1D3149C1-D163-6843-A82A-A35F71FDB498}" type="datetimeFigureOut">
              <a:rPr lang="en-US" smtClean="0"/>
              <a:t>9/4/20</a:t>
            </a:fld>
            <a:endParaRPr lang="en-US"/>
          </a:p>
        </p:txBody>
      </p:sp>
      <p:sp>
        <p:nvSpPr>
          <p:cNvPr id="5" name="Footer Placeholder 4">
            <a:extLst>
              <a:ext uri="{FF2B5EF4-FFF2-40B4-BE49-F238E27FC236}">
                <a16:creationId xmlns:a16="http://schemas.microsoft.com/office/drawing/2014/main" id="{B3D5ED82-70FC-5B46-9EFB-BDAF7E8E11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1FF13F-A73A-5D40-81DF-BC7757A3ECF5}"/>
              </a:ext>
            </a:extLst>
          </p:cNvPr>
          <p:cNvSpPr>
            <a:spLocks noGrp="1"/>
          </p:cNvSpPr>
          <p:nvPr>
            <p:ph type="sldNum" sz="quarter" idx="12"/>
          </p:nvPr>
        </p:nvSpPr>
        <p:spPr/>
        <p:txBody>
          <a:bodyPr/>
          <a:lstStyle/>
          <a:p>
            <a:fld id="{BA498B93-EAEB-7A49-89ED-D7EBD8FFB4CD}" type="slidenum">
              <a:rPr lang="en-US" smtClean="0"/>
              <a:t>‹#›</a:t>
            </a:fld>
            <a:endParaRPr lang="en-US"/>
          </a:p>
        </p:txBody>
      </p:sp>
    </p:spTree>
    <p:extLst>
      <p:ext uri="{BB962C8B-B14F-4D97-AF65-F5344CB8AC3E}">
        <p14:creationId xmlns:p14="http://schemas.microsoft.com/office/powerpoint/2010/main" val="12746895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2BABF1-3C23-3047-B43B-1E949B91996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B02158-E99C-FD42-9326-60B94E74CB0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619264-92EE-A345-B658-D9490FF7BE7C}"/>
              </a:ext>
            </a:extLst>
          </p:cNvPr>
          <p:cNvSpPr>
            <a:spLocks noGrp="1"/>
          </p:cNvSpPr>
          <p:nvPr>
            <p:ph type="dt" sz="half" idx="10"/>
          </p:nvPr>
        </p:nvSpPr>
        <p:spPr/>
        <p:txBody>
          <a:bodyPr/>
          <a:lstStyle/>
          <a:p>
            <a:fld id="{1D3149C1-D163-6843-A82A-A35F71FDB498}" type="datetimeFigureOut">
              <a:rPr lang="en-US" smtClean="0"/>
              <a:t>9/4/20</a:t>
            </a:fld>
            <a:endParaRPr lang="en-US"/>
          </a:p>
        </p:txBody>
      </p:sp>
      <p:sp>
        <p:nvSpPr>
          <p:cNvPr id="5" name="Footer Placeholder 4">
            <a:extLst>
              <a:ext uri="{FF2B5EF4-FFF2-40B4-BE49-F238E27FC236}">
                <a16:creationId xmlns:a16="http://schemas.microsoft.com/office/drawing/2014/main" id="{B99EE3DC-8AC2-B74F-97CE-3BB5466E89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F6A34F-314A-D64A-A8C0-125DC4F53180}"/>
              </a:ext>
            </a:extLst>
          </p:cNvPr>
          <p:cNvSpPr>
            <a:spLocks noGrp="1"/>
          </p:cNvSpPr>
          <p:nvPr>
            <p:ph type="sldNum" sz="quarter" idx="12"/>
          </p:nvPr>
        </p:nvSpPr>
        <p:spPr/>
        <p:txBody>
          <a:bodyPr/>
          <a:lstStyle/>
          <a:p>
            <a:fld id="{BA498B93-EAEB-7A49-89ED-D7EBD8FFB4CD}" type="slidenum">
              <a:rPr lang="en-US" smtClean="0"/>
              <a:t>‹#›</a:t>
            </a:fld>
            <a:endParaRPr lang="en-US"/>
          </a:p>
        </p:txBody>
      </p:sp>
    </p:spTree>
    <p:extLst>
      <p:ext uri="{BB962C8B-B14F-4D97-AF65-F5344CB8AC3E}">
        <p14:creationId xmlns:p14="http://schemas.microsoft.com/office/powerpoint/2010/main" val="1305012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92912-14CB-A94F-A3B8-E0DA97AE56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7580BA-CDE0-5F43-B1D9-DAF425F6CF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F403B5-E8E4-B24A-95D8-CAB3E3730B82}"/>
              </a:ext>
            </a:extLst>
          </p:cNvPr>
          <p:cNvSpPr>
            <a:spLocks noGrp="1"/>
          </p:cNvSpPr>
          <p:nvPr>
            <p:ph type="dt" sz="half" idx="10"/>
          </p:nvPr>
        </p:nvSpPr>
        <p:spPr/>
        <p:txBody>
          <a:bodyPr/>
          <a:lstStyle/>
          <a:p>
            <a:fld id="{1D3149C1-D163-6843-A82A-A35F71FDB498}" type="datetimeFigureOut">
              <a:rPr lang="en-US" smtClean="0"/>
              <a:t>9/4/20</a:t>
            </a:fld>
            <a:endParaRPr lang="en-US"/>
          </a:p>
        </p:txBody>
      </p:sp>
      <p:sp>
        <p:nvSpPr>
          <p:cNvPr id="5" name="Footer Placeholder 4">
            <a:extLst>
              <a:ext uri="{FF2B5EF4-FFF2-40B4-BE49-F238E27FC236}">
                <a16:creationId xmlns:a16="http://schemas.microsoft.com/office/drawing/2014/main" id="{61FC4E3C-BD3B-E243-A69E-C0D9BFCED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CFA616-7963-F14A-8884-7EC79A299887}"/>
              </a:ext>
            </a:extLst>
          </p:cNvPr>
          <p:cNvSpPr>
            <a:spLocks noGrp="1"/>
          </p:cNvSpPr>
          <p:nvPr>
            <p:ph type="sldNum" sz="quarter" idx="12"/>
          </p:nvPr>
        </p:nvSpPr>
        <p:spPr/>
        <p:txBody>
          <a:bodyPr/>
          <a:lstStyle/>
          <a:p>
            <a:fld id="{BA498B93-EAEB-7A49-89ED-D7EBD8FFB4CD}" type="slidenum">
              <a:rPr lang="en-US" smtClean="0"/>
              <a:t>‹#›</a:t>
            </a:fld>
            <a:endParaRPr lang="en-US"/>
          </a:p>
        </p:txBody>
      </p:sp>
    </p:spTree>
    <p:extLst>
      <p:ext uri="{BB962C8B-B14F-4D97-AF65-F5344CB8AC3E}">
        <p14:creationId xmlns:p14="http://schemas.microsoft.com/office/powerpoint/2010/main" val="41790354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9CE6F-5190-DF42-ACB6-B8CDE4E15A7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FFD04F6-59DC-CE4E-ABA0-E912E23C59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A54E31-028D-3B47-8CE2-809A0820A50F}"/>
              </a:ext>
            </a:extLst>
          </p:cNvPr>
          <p:cNvSpPr>
            <a:spLocks noGrp="1"/>
          </p:cNvSpPr>
          <p:nvPr>
            <p:ph type="dt" sz="half" idx="10"/>
          </p:nvPr>
        </p:nvSpPr>
        <p:spPr/>
        <p:txBody>
          <a:bodyPr/>
          <a:lstStyle/>
          <a:p>
            <a:fld id="{1D3149C1-D163-6843-A82A-A35F71FDB498}" type="datetimeFigureOut">
              <a:rPr lang="en-US" smtClean="0"/>
              <a:t>9/4/20</a:t>
            </a:fld>
            <a:endParaRPr lang="en-US"/>
          </a:p>
        </p:txBody>
      </p:sp>
      <p:sp>
        <p:nvSpPr>
          <p:cNvPr id="5" name="Footer Placeholder 4">
            <a:extLst>
              <a:ext uri="{FF2B5EF4-FFF2-40B4-BE49-F238E27FC236}">
                <a16:creationId xmlns:a16="http://schemas.microsoft.com/office/drawing/2014/main" id="{C0D0B430-0BF0-B448-91D1-62A927AFCE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F4089B-FFED-6D42-93A8-87395417A2AA}"/>
              </a:ext>
            </a:extLst>
          </p:cNvPr>
          <p:cNvSpPr>
            <a:spLocks noGrp="1"/>
          </p:cNvSpPr>
          <p:nvPr>
            <p:ph type="sldNum" sz="quarter" idx="12"/>
          </p:nvPr>
        </p:nvSpPr>
        <p:spPr/>
        <p:txBody>
          <a:bodyPr/>
          <a:lstStyle/>
          <a:p>
            <a:fld id="{BA498B93-EAEB-7A49-89ED-D7EBD8FFB4CD}" type="slidenum">
              <a:rPr lang="en-US" smtClean="0"/>
              <a:t>‹#›</a:t>
            </a:fld>
            <a:endParaRPr lang="en-US"/>
          </a:p>
        </p:txBody>
      </p:sp>
    </p:spTree>
    <p:extLst>
      <p:ext uri="{BB962C8B-B14F-4D97-AF65-F5344CB8AC3E}">
        <p14:creationId xmlns:p14="http://schemas.microsoft.com/office/powerpoint/2010/main" val="42580769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CA8DB-B38D-704C-897B-3EF95FC291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1E9DFD-E117-9E42-9CE8-547858AE1E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759E42-D177-FE46-9857-0C8266FC7ED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BB1FBA9-79F4-004F-8C66-893DCD2D4551}"/>
              </a:ext>
            </a:extLst>
          </p:cNvPr>
          <p:cNvSpPr>
            <a:spLocks noGrp="1"/>
          </p:cNvSpPr>
          <p:nvPr>
            <p:ph type="dt" sz="half" idx="10"/>
          </p:nvPr>
        </p:nvSpPr>
        <p:spPr/>
        <p:txBody>
          <a:bodyPr/>
          <a:lstStyle/>
          <a:p>
            <a:fld id="{1D3149C1-D163-6843-A82A-A35F71FDB498}" type="datetimeFigureOut">
              <a:rPr lang="en-US" smtClean="0"/>
              <a:t>9/4/20</a:t>
            </a:fld>
            <a:endParaRPr lang="en-US"/>
          </a:p>
        </p:txBody>
      </p:sp>
      <p:sp>
        <p:nvSpPr>
          <p:cNvPr id="6" name="Footer Placeholder 5">
            <a:extLst>
              <a:ext uri="{FF2B5EF4-FFF2-40B4-BE49-F238E27FC236}">
                <a16:creationId xmlns:a16="http://schemas.microsoft.com/office/drawing/2014/main" id="{545B9EF4-EED4-9244-928D-26602E67A4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987DFF-BFE4-024E-8700-8864465526F5}"/>
              </a:ext>
            </a:extLst>
          </p:cNvPr>
          <p:cNvSpPr>
            <a:spLocks noGrp="1"/>
          </p:cNvSpPr>
          <p:nvPr>
            <p:ph type="sldNum" sz="quarter" idx="12"/>
          </p:nvPr>
        </p:nvSpPr>
        <p:spPr/>
        <p:txBody>
          <a:bodyPr/>
          <a:lstStyle/>
          <a:p>
            <a:fld id="{BA498B93-EAEB-7A49-89ED-D7EBD8FFB4CD}" type="slidenum">
              <a:rPr lang="en-US" smtClean="0"/>
              <a:t>‹#›</a:t>
            </a:fld>
            <a:endParaRPr lang="en-US"/>
          </a:p>
        </p:txBody>
      </p:sp>
    </p:spTree>
    <p:extLst>
      <p:ext uri="{BB962C8B-B14F-4D97-AF65-F5344CB8AC3E}">
        <p14:creationId xmlns:p14="http://schemas.microsoft.com/office/powerpoint/2010/main" val="908606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82FD7-8F98-FB4A-80DC-835725DD37A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DD25FB8-D2E1-854A-806E-3A88409DF0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DB2D0E6-A886-EF44-A4DA-9DD8F00A46D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63C095-5F39-E749-896A-0337D86449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82F2EB-175D-FE49-80C7-2D553D4CA92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6AB093-DE92-8843-9850-335DF884FDAA}"/>
              </a:ext>
            </a:extLst>
          </p:cNvPr>
          <p:cNvSpPr>
            <a:spLocks noGrp="1"/>
          </p:cNvSpPr>
          <p:nvPr>
            <p:ph type="dt" sz="half" idx="10"/>
          </p:nvPr>
        </p:nvSpPr>
        <p:spPr/>
        <p:txBody>
          <a:bodyPr/>
          <a:lstStyle/>
          <a:p>
            <a:fld id="{1D3149C1-D163-6843-A82A-A35F71FDB498}" type="datetimeFigureOut">
              <a:rPr lang="en-US" smtClean="0"/>
              <a:t>9/4/20</a:t>
            </a:fld>
            <a:endParaRPr lang="en-US"/>
          </a:p>
        </p:txBody>
      </p:sp>
      <p:sp>
        <p:nvSpPr>
          <p:cNvPr id="8" name="Footer Placeholder 7">
            <a:extLst>
              <a:ext uri="{FF2B5EF4-FFF2-40B4-BE49-F238E27FC236}">
                <a16:creationId xmlns:a16="http://schemas.microsoft.com/office/drawing/2014/main" id="{155D0396-8696-5E43-954D-973E2D98BC5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2B3534B-73EB-D14A-A10D-D4CEE4348351}"/>
              </a:ext>
            </a:extLst>
          </p:cNvPr>
          <p:cNvSpPr>
            <a:spLocks noGrp="1"/>
          </p:cNvSpPr>
          <p:nvPr>
            <p:ph type="sldNum" sz="quarter" idx="12"/>
          </p:nvPr>
        </p:nvSpPr>
        <p:spPr/>
        <p:txBody>
          <a:bodyPr/>
          <a:lstStyle/>
          <a:p>
            <a:fld id="{BA498B93-EAEB-7A49-89ED-D7EBD8FFB4CD}" type="slidenum">
              <a:rPr lang="en-US" smtClean="0"/>
              <a:t>‹#›</a:t>
            </a:fld>
            <a:endParaRPr lang="en-US"/>
          </a:p>
        </p:txBody>
      </p:sp>
    </p:spTree>
    <p:extLst>
      <p:ext uri="{BB962C8B-B14F-4D97-AF65-F5344CB8AC3E}">
        <p14:creationId xmlns:p14="http://schemas.microsoft.com/office/powerpoint/2010/main" val="34130159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9292F-B86C-3048-94E1-A2EE3EC7F8A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14E561B-2527-AB4D-A3D7-0D22C94C1FA9}"/>
              </a:ext>
            </a:extLst>
          </p:cNvPr>
          <p:cNvSpPr>
            <a:spLocks noGrp="1"/>
          </p:cNvSpPr>
          <p:nvPr>
            <p:ph type="dt" sz="half" idx="10"/>
          </p:nvPr>
        </p:nvSpPr>
        <p:spPr/>
        <p:txBody>
          <a:bodyPr/>
          <a:lstStyle/>
          <a:p>
            <a:fld id="{1D3149C1-D163-6843-A82A-A35F71FDB498}" type="datetimeFigureOut">
              <a:rPr lang="en-US" smtClean="0"/>
              <a:t>9/4/20</a:t>
            </a:fld>
            <a:endParaRPr lang="en-US"/>
          </a:p>
        </p:txBody>
      </p:sp>
      <p:sp>
        <p:nvSpPr>
          <p:cNvPr id="4" name="Footer Placeholder 3">
            <a:extLst>
              <a:ext uri="{FF2B5EF4-FFF2-40B4-BE49-F238E27FC236}">
                <a16:creationId xmlns:a16="http://schemas.microsoft.com/office/drawing/2014/main" id="{9469643A-09BD-9E4D-B82D-5A646E304C6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108603-7EE6-F84A-9FB0-338A96C98BA4}"/>
              </a:ext>
            </a:extLst>
          </p:cNvPr>
          <p:cNvSpPr>
            <a:spLocks noGrp="1"/>
          </p:cNvSpPr>
          <p:nvPr>
            <p:ph type="sldNum" sz="quarter" idx="12"/>
          </p:nvPr>
        </p:nvSpPr>
        <p:spPr/>
        <p:txBody>
          <a:bodyPr/>
          <a:lstStyle/>
          <a:p>
            <a:fld id="{BA498B93-EAEB-7A49-89ED-D7EBD8FFB4CD}" type="slidenum">
              <a:rPr lang="en-US" smtClean="0"/>
              <a:t>‹#›</a:t>
            </a:fld>
            <a:endParaRPr lang="en-US"/>
          </a:p>
        </p:txBody>
      </p:sp>
    </p:spTree>
    <p:extLst>
      <p:ext uri="{BB962C8B-B14F-4D97-AF65-F5344CB8AC3E}">
        <p14:creationId xmlns:p14="http://schemas.microsoft.com/office/powerpoint/2010/main" val="1258336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2EFD39-76BF-9A49-98B7-5786C3595410}"/>
              </a:ext>
            </a:extLst>
          </p:cNvPr>
          <p:cNvSpPr>
            <a:spLocks noGrp="1"/>
          </p:cNvSpPr>
          <p:nvPr>
            <p:ph type="dt" sz="half" idx="10"/>
          </p:nvPr>
        </p:nvSpPr>
        <p:spPr/>
        <p:txBody>
          <a:bodyPr/>
          <a:lstStyle/>
          <a:p>
            <a:fld id="{1D3149C1-D163-6843-A82A-A35F71FDB498}" type="datetimeFigureOut">
              <a:rPr lang="en-US" smtClean="0"/>
              <a:t>9/4/20</a:t>
            </a:fld>
            <a:endParaRPr lang="en-US"/>
          </a:p>
        </p:txBody>
      </p:sp>
      <p:sp>
        <p:nvSpPr>
          <p:cNvPr id="3" name="Footer Placeholder 2">
            <a:extLst>
              <a:ext uri="{FF2B5EF4-FFF2-40B4-BE49-F238E27FC236}">
                <a16:creationId xmlns:a16="http://schemas.microsoft.com/office/drawing/2014/main" id="{E1B6D3A3-5DE6-D141-8824-3E98A39EAE2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E00EA32-5387-B740-BCEF-54D8F9AEB078}"/>
              </a:ext>
            </a:extLst>
          </p:cNvPr>
          <p:cNvSpPr>
            <a:spLocks noGrp="1"/>
          </p:cNvSpPr>
          <p:nvPr>
            <p:ph type="sldNum" sz="quarter" idx="12"/>
          </p:nvPr>
        </p:nvSpPr>
        <p:spPr/>
        <p:txBody>
          <a:bodyPr/>
          <a:lstStyle/>
          <a:p>
            <a:fld id="{BA498B93-EAEB-7A49-89ED-D7EBD8FFB4CD}" type="slidenum">
              <a:rPr lang="en-US" smtClean="0"/>
              <a:t>‹#›</a:t>
            </a:fld>
            <a:endParaRPr lang="en-US"/>
          </a:p>
        </p:txBody>
      </p:sp>
    </p:spTree>
    <p:extLst>
      <p:ext uri="{BB962C8B-B14F-4D97-AF65-F5344CB8AC3E}">
        <p14:creationId xmlns:p14="http://schemas.microsoft.com/office/powerpoint/2010/main" val="15204686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8C574-FDFA-FA41-8601-CFA4044A48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31EB60-F485-774F-80D7-EF3D9D18DE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0402C0-641F-964E-9D42-D36A2DCB5D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0AC6C9-EFF6-9E4A-A6DA-8E49504C0186}"/>
              </a:ext>
            </a:extLst>
          </p:cNvPr>
          <p:cNvSpPr>
            <a:spLocks noGrp="1"/>
          </p:cNvSpPr>
          <p:nvPr>
            <p:ph type="dt" sz="half" idx="10"/>
          </p:nvPr>
        </p:nvSpPr>
        <p:spPr/>
        <p:txBody>
          <a:bodyPr/>
          <a:lstStyle/>
          <a:p>
            <a:fld id="{1D3149C1-D163-6843-A82A-A35F71FDB498}" type="datetimeFigureOut">
              <a:rPr lang="en-US" smtClean="0"/>
              <a:t>9/4/20</a:t>
            </a:fld>
            <a:endParaRPr lang="en-US"/>
          </a:p>
        </p:txBody>
      </p:sp>
      <p:sp>
        <p:nvSpPr>
          <p:cNvPr id="6" name="Footer Placeholder 5">
            <a:extLst>
              <a:ext uri="{FF2B5EF4-FFF2-40B4-BE49-F238E27FC236}">
                <a16:creationId xmlns:a16="http://schemas.microsoft.com/office/drawing/2014/main" id="{AE4DAB7D-E90A-DF48-B5DA-0129518750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782453-BD07-7042-ADF8-FC115EAFB072}"/>
              </a:ext>
            </a:extLst>
          </p:cNvPr>
          <p:cNvSpPr>
            <a:spLocks noGrp="1"/>
          </p:cNvSpPr>
          <p:nvPr>
            <p:ph type="sldNum" sz="quarter" idx="12"/>
          </p:nvPr>
        </p:nvSpPr>
        <p:spPr/>
        <p:txBody>
          <a:bodyPr/>
          <a:lstStyle/>
          <a:p>
            <a:fld id="{BA498B93-EAEB-7A49-89ED-D7EBD8FFB4CD}" type="slidenum">
              <a:rPr lang="en-US" smtClean="0"/>
              <a:t>‹#›</a:t>
            </a:fld>
            <a:endParaRPr lang="en-US"/>
          </a:p>
        </p:txBody>
      </p:sp>
    </p:spTree>
    <p:extLst>
      <p:ext uri="{BB962C8B-B14F-4D97-AF65-F5344CB8AC3E}">
        <p14:creationId xmlns:p14="http://schemas.microsoft.com/office/powerpoint/2010/main" val="2372290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DDD3F-06C4-7045-81E8-AA26BB5CA8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35873E9-F6C0-2043-87E6-69B234244E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FB5FB5-2325-0B4A-9465-F99FD9E63A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97545C-AB9D-0F49-80A9-0089C91588C2}"/>
              </a:ext>
            </a:extLst>
          </p:cNvPr>
          <p:cNvSpPr>
            <a:spLocks noGrp="1"/>
          </p:cNvSpPr>
          <p:nvPr>
            <p:ph type="dt" sz="half" idx="10"/>
          </p:nvPr>
        </p:nvSpPr>
        <p:spPr/>
        <p:txBody>
          <a:bodyPr/>
          <a:lstStyle/>
          <a:p>
            <a:fld id="{1D3149C1-D163-6843-A82A-A35F71FDB498}" type="datetimeFigureOut">
              <a:rPr lang="en-US" smtClean="0"/>
              <a:t>9/4/20</a:t>
            </a:fld>
            <a:endParaRPr lang="en-US"/>
          </a:p>
        </p:txBody>
      </p:sp>
      <p:sp>
        <p:nvSpPr>
          <p:cNvPr id="6" name="Footer Placeholder 5">
            <a:extLst>
              <a:ext uri="{FF2B5EF4-FFF2-40B4-BE49-F238E27FC236}">
                <a16:creationId xmlns:a16="http://schemas.microsoft.com/office/drawing/2014/main" id="{DC6991A4-828C-5C44-930A-36194CA525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C201BD-81C1-3747-A89D-EE2E2EE6A3A6}"/>
              </a:ext>
            </a:extLst>
          </p:cNvPr>
          <p:cNvSpPr>
            <a:spLocks noGrp="1"/>
          </p:cNvSpPr>
          <p:nvPr>
            <p:ph type="sldNum" sz="quarter" idx="12"/>
          </p:nvPr>
        </p:nvSpPr>
        <p:spPr/>
        <p:txBody>
          <a:bodyPr/>
          <a:lstStyle/>
          <a:p>
            <a:fld id="{BA498B93-EAEB-7A49-89ED-D7EBD8FFB4CD}" type="slidenum">
              <a:rPr lang="en-US" smtClean="0"/>
              <a:t>‹#›</a:t>
            </a:fld>
            <a:endParaRPr lang="en-US"/>
          </a:p>
        </p:txBody>
      </p:sp>
    </p:spTree>
    <p:extLst>
      <p:ext uri="{BB962C8B-B14F-4D97-AF65-F5344CB8AC3E}">
        <p14:creationId xmlns:p14="http://schemas.microsoft.com/office/powerpoint/2010/main" val="3426149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0480B3-DCC9-4C4E-8278-57442C0859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44DCEB8-DA8B-3542-9FB1-461E58D1BB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0A9B5C-4A11-4E42-BE6D-0ACDA1B49E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3149C1-D163-6843-A82A-A35F71FDB498}" type="datetimeFigureOut">
              <a:rPr lang="en-US" smtClean="0"/>
              <a:t>9/4/20</a:t>
            </a:fld>
            <a:endParaRPr lang="en-US"/>
          </a:p>
        </p:txBody>
      </p:sp>
      <p:sp>
        <p:nvSpPr>
          <p:cNvPr id="5" name="Footer Placeholder 4">
            <a:extLst>
              <a:ext uri="{FF2B5EF4-FFF2-40B4-BE49-F238E27FC236}">
                <a16:creationId xmlns:a16="http://schemas.microsoft.com/office/drawing/2014/main" id="{A1F2DEBE-61DD-B042-A07B-3E3D1F2DEB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C7F5EEE-BBBA-0B4F-9177-DBB5954811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498B93-EAEB-7A49-89ED-D7EBD8FFB4CD}" type="slidenum">
              <a:rPr lang="en-US" smtClean="0"/>
              <a:t>‹#›</a:t>
            </a:fld>
            <a:endParaRPr lang="en-US"/>
          </a:p>
        </p:txBody>
      </p:sp>
    </p:spTree>
    <p:extLst>
      <p:ext uri="{BB962C8B-B14F-4D97-AF65-F5344CB8AC3E}">
        <p14:creationId xmlns:p14="http://schemas.microsoft.com/office/powerpoint/2010/main" val="29808138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EC60D-589D-6045-8359-73E4FF51DB94}"/>
              </a:ext>
            </a:extLst>
          </p:cNvPr>
          <p:cNvSpPr>
            <a:spLocks noGrp="1"/>
          </p:cNvSpPr>
          <p:nvPr>
            <p:ph type="ctrTitle"/>
          </p:nvPr>
        </p:nvSpPr>
        <p:spPr>
          <a:xfrm>
            <a:off x="1524000" y="508530"/>
            <a:ext cx="9144000" cy="2387600"/>
          </a:xfrm>
        </p:spPr>
        <p:txBody>
          <a:bodyPr>
            <a:normAutofit fontScale="90000"/>
          </a:bodyPr>
          <a:lstStyle/>
          <a:p>
            <a:r>
              <a:rPr lang="en-US" dirty="0">
                <a:solidFill>
                  <a:schemeClr val="bg1"/>
                </a:solidFill>
              </a:rPr>
              <a:t>A Multi-Case Analysis of GLM Detection Efficiency in Alabama, Colorado and West Texas</a:t>
            </a:r>
          </a:p>
        </p:txBody>
      </p:sp>
      <p:sp>
        <p:nvSpPr>
          <p:cNvPr id="3" name="Subtitle 2">
            <a:extLst>
              <a:ext uri="{FF2B5EF4-FFF2-40B4-BE49-F238E27FC236}">
                <a16:creationId xmlns:a16="http://schemas.microsoft.com/office/drawing/2014/main" id="{B805E434-F15E-134E-A839-2C2B051E3C04}"/>
              </a:ext>
            </a:extLst>
          </p:cNvPr>
          <p:cNvSpPr>
            <a:spLocks noGrp="1"/>
          </p:cNvSpPr>
          <p:nvPr>
            <p:ph type="subTitle" idx="1"/>
          </p:nvPr>
        </p:nvSpPr>
        <p:spPr/>
        <p:txBody>
          <a:bodyPr>
            <a:normAutofit lnSpcReduction="10000"/>
          </a:bodyPr>
          <a:lstStyle/>
          <a:p>
            <a:r>
              <a:rPr lang="en-US" dirty="0">
                <a:solidFill>
                  <a:schemeClr val="bg1"/>
                </a:solidFill>
              </a:rPr>
              <a:t>Adam W. Clayton, Steven A. Rutledge and Kyle Hilburn</a:t>
            </a:r>
          </a:p>
          <a:p>
            <a:r>
              <a:rPr lang="en-US" dirty="0">
                <a:solidFill>
                  <a:schemeClr val="bg1"/>
                </a:solidFill>
              </a:rPr>
              <a:t>Colorado State University</a:t>
            </a:r>
          </a:p>
          <a:p>
            <a:r>
              <a:rPr lang="en-US" dirty="0">
                <a:solidFill>
                  <a:schemeClr val="bg1"/>
                </a:solidFill>
              </a:rPr>
              <a:t>GLM Workshop</a:t>
            </a:r>
          </a:p>
          <a:p>
            <a:r>
              <a:rPr lang="en-US" dirty="0">
                <a:solidFill>
                  <a:schemeClr val="bg1"/>
                </a:solidFill>
              </a:rPr>
              <a:t>8 September 2020</a:t>
            </a:r>
          </a:p>
        </p:txBody>
      </p:sp>
      <p:pic>
        <p:nvPicPr>
          <p:cNvPr id="1026" name="Picture 2" descr="CSU Logo | Denver Scholarship Foundation">
            <a:extLst>
              <a:ext uri="{FF2B5EF4-FFF2-40B4-BE49-F238E27FC236}">
                <a16:creationId xmlns:a16="http://schemas.microsoft.com/office/drawing/2014/main" id="{9E01D722-CC10-AB42-A7A7-6B517F576F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743" y="3922996"/>
            <a:ext cx="2046514" cy="2853758"/>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3"/>
          <p:cNvPicPr>
            <a:picLocks noChangeAspect="1"/>
          </p:cNvPicPr>
          <p:nvPr/>
        </p:nvPicPr>
        <p:blipFill>
          <a:blip r:embed="rId4"/>
          <a:stretch>
            <a:fillRect/>
          </a:stretch>
        </p:blipFill>
        <p:spPr>
          <a:xfrm>
            <a:off x="8920263" y="4815417"/>
            <a:ext cx="3029689" cy="1740024"/>
          </a:xfrm>
          <a:prstGeom prst="rect">
            <a:avLst/>
          </a:prstGeom>
        </p:spPr>
      </p:pic>
    </p:spTree>
    <p:extLst>
      <p:ext uri="{BB962C8B-B14F-4D97-AF65-F5344CB8AC3E}">
        <p14:creationId xmlns:p14="http://schemas.microsoft.com/office/powerpoint/2010/main" val="18852465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A89AC8FA-DFF9-4444-985C-951EFDD4AEFE}"/>
              </a:ext>
            </a:extLst>
          </p:cNvPr>
          <p:cNvGrpSpPr/>
          <p:nvPr/>
        </p:nvGrpSpPr>
        <p:grpSpPr>
          <a:xfrm>
            <a:off x="976148" y="0"/>
            <a:ext cx="10239704" cy="6826469"/>
            <a:chOff x="952500" y="-457200"/>
            <a:chExt cx="10972800" cy="7315200"/>
          </a:xfrm>
        </p:grpSpPr>
        <p:pic>
          <p:nvPicPr>
            <p:cNvPr id="12" name="Picture 11" descr="A close up of text on a white background&#10;&#10;Description automatically generated">
              <a:extLst>
                <a:ext uri="{FF2B5EF4-FFF2-40B4-BE49-F238E27FC236}">
                  <a16:creationId xmlns:a16="http://schemas.microsoft.com/office/drawing/2014/main" id="{C4655168-ABDA-7C42-8EC9-D93EC1808479}"/>
                </a:ext>
              </a:extLst>
            </p:cNvPr>
            <p:cNvPicPr>
              <a:picLocks noChangeAspect="1"/>
            </p:cNvPicPr>
            <p:nvPr/>
          </p:nvPicPr>
          <p:blipFill>
            <a:blip r:embed="rId2"/>
            <a:stretch>
              <a:fillRect/>
            </a:stretch>
          </p:blipFill>
          <p:spPr>
            <a:xfrm>
              <a:off x="952500" y="-457200"/>
              <a:ext cx="5486400" cy="3657600"/>
            </a:xfrm>
            <a:prstGeom prst="rect">
              <a:avLst/>
            </a:prstGeom>
          </p:spPr>
        </p:pic>
        <p:pic>
          <p:nvPicPr>
            <p:cNvPr id="16" name="Picture 15" descr="A close up of a piece of paper&#10;&#10;Description automatically generated">
              <a:extLst>
                <a:ext uri="{FF2B5EF4-FFF2-40B4-BE49-F238E27FC236}">
                  <a16:creationId xmlns:a16="http://schemas.microsoft.com/office/drawing/2014/main" id="{595CD61A-21D3-994F-8D85-172E0F59282C}"/>
                </a:ext>
              </a:extLst>
            </p:cNvPr>
            <p:cNvPicPr>
              <a:picLocks noChangeAspect="1"/>
            </p:cNvPicPr>
            <p:nvPr/>
          </p:nvPicPr>
          <p:blipFill>
            <a:blip r:embed="rId3"/>
            <a:stretch>
              <a:fillRect/>
            </a:stretch>
          </p:blipFill>
          <p:spPr>
            <a:xfrm>
              <a:off x="6438900" y="-457200"/>
              <a:ext cx="5486400" cy="3657600"/>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95BD4FD0-C641-A74D-B90B-FCADF882FC84}"/>
                </a:ext>
              </a:extLst>
            </p:cNvPr>
            <p:cNvPicPr>
              <a:picLocks noChangeAspect="1"/>
            </p:cNvPicPr>
            <p:nvPr/>
          </p:nvPicPr>
          <p:blipFill>
            <a:blip r:embed="rId4"/>
            <a:stretch>
              <a:fillRect/>
            </a:stretch>
          </p:blipFill>
          <p:spPr>
            <a:xfrm>
              <a:off x="3352800" y="3200400"/>
              <a:ext cx="5486400" cy="3657600"/>
            </a:xfrm>
            <a:prstGeom prst="rect">
              <a:avLst/>
            </a:prstGeom>
          </p:spPr>
        </p:pic>
      </p:grpSp>
      <p:sp>
        <p:nvSpPr>
          <p:cNvPr id="18" name="TextBox 17">
            <a:extLst>
              <a:ext uri="{FF2B5EF4-FFF2-40B4-BE49-F238E27FC236}">
                <a16:creationId xmlns:a16="http://schemas.microsoft.com/office/drawing/2014/main" id="{20597999-6D6A-D243-B0A3-B72D7AE1380F}"/>
              </a:ext>
            </a:extLst>
          </p:cNvPr>
          <p:cNvSpPr txBox="1"/>
          <p:nvPr/>
        </p:nvSpPr>
        <p:spPr>
          <a:xfrm>
            <a:off x="599090" y="4067503"/>
            <a:ext cx="2427889" cy="923330"/>
          </a:xfrm>
          <a:prstGeom prst="rect">
            <a:avLst/>
          </a:prstGeom>
          <a:noFill/>
        </p:spPr>
        <p:txBody>
          <a:bodyPr wrap="square" rtlCol="0">
            <a:spAutoFit/>
          </a:bodyPr>
          <a:lstStyle/>
          <a:p>
            <a:r>
              <a:rPr lang="en-US" dirty="0"/>
              <a:t>Orange line is the line of equal flashes for LMA and GLM</a:t>
            </a:r>
          </a:p>
        </p:txBody>
      </p:sp>
      <p:sp>
        <p:nvSpPr>
          <p:cNvPr id="21" name="TextBox 20">
            <a:extLst>
              <a:ext uri="{FF2B5EF4-FFF2-40B4-BE49-F238E27FC236}">
                <a16:creationId xmlns:a16="http://schemas.microsoft.com/office/drawing/2014/main" id="{53BB740F-0FB2-1849-BF6A-2C6883A664CE}"/>
              </a:ext>
            </a:extLst>
          </p:cNvPr>
          <p:cNvSpPr txBox="1"/>
          <p:nvPr/>
        </p:nvSpPr>
        <p:spPr>
          <a:xfrm>
            <a:off x="8965325" y="4067503"/>
            <a:ext cx="2427889" cy="1200329"/>
          </a:xfrm>
          <a:prstGeom prst="rect">
            <a:avLst/>
          </a:prstGeom>
          <a:noFill/>
        </p:spPr>
        <p:txBody>
          <a:bodyPr wrap="square" rtlCol="0">
            <a:spAutoFit/>
          </a:bodyPr>
          <a:lstStyle/>
          <a:p>
            <a:r>
              <a:rPr lang="en-US" dirty="0"/>
              <a:t>Largest discrepancy is in Colorado followed by West Texas and North Alabama</a:t>
            </a:r>
          </a:p>
        </p:txBody>
      </p:sp>
    </p:spTree>
    <p:extLst>
      <p:ext uri="{BB962C8B-B14F-4D97-AF65-F5344CB8AC3E}">
        <p14:creationId xmlns:p14="http://schemas.microsoft.com/office/powerpoint/2010/main" val="2620582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9830E-19A2-0C47-9D05-98D83523DAC3}"/>
              </a:ext>
            </a:extLst>
          </p:cNvPr>
          <p:cNvSpPr>
            <a:spLocks noGrp="1"/>
          </p:cNvSpPr>
          <p:nvPr>
            <p:ph type="title"/>
          </p:nvPr>
        </p:nvSpPr>
        <p:spPr/>
        <p:txBody>
          <a:bodyPr/>
          <a:lstStyle/>
          <a:p>
            <a:r>
              <a:rPr lang="en-US" dirty="0">
                <a:solidFill>
                  <a:schemeClr val="bg1"/>
                </a:solidFill>
              </a:rPr>
              <a:t>Conclusions</a:t>
            </a:r>
          </a:p>
        </p:txBody>
      </p:sp>
      <p:sp>
        <p:nvSpPr>
          <p:cNvPr id="3" name="Content Placeholder 2">
            <a:extLst>
              <a:ext uri="{FF2B5EF4-FFF2-40B4-BE49-F238E27FC236}">
                <a16:creationId xmlns:a16="http://schemas.microsoft.com/office/drawing/2014/main" id="{FE552A00-3174-BD4D-8BF0-96E766CCCAB6}"/>
              </a:ext>
            </a:extLst>
          </p:cNvPr>
          <p:cNvSpPr>
            <a:spLocks noGrp="1"/>
          </p:cNvSpPr>
          <p:nvPr>
            <p:ph idx="1"/>
          </p:nvPr>
        </p:nvSpPr>
        <p:spPr/>
        <p:txBody>
          <a:bodyPr>
            <a:normAutofit/>
          </a:bodyPr>
          <a:lstStyle/>
          <a:p>
            <a:r>
              <a:rPr lang="en-US" dirty="0">
                <a:solidFill>
                  <a:schemeClr val="bg1"/>
                </a:solidFill>
              </a:rPr>
              <a:t>Analyzed 34 isolated thunderstorms in Alabama, Colorado, and West Texas</a:t>
            </a:r>
          </a:p>
          <a:p>
            <a:r>
              <a:rPr lang="en-US" dirty="0">
                <a:solidFill>
                  <a:schemeClr val="bg1"/>
                </a:solidFill>
              </a:rPr>
              <a:t>For a given flash area, the GLM DE varies greatly over the three regions</a:t>
            </a:r>
          </a:p>
          <a:p>
            <a:r>
              <a:rPr lang="en-US" dirty="0">
                <a:solidFill>
                  <a:schemeClr val="bg1"/>
                </a:solidFill>
              </a:rPr>
              <a:t>Combination of low flash heights, small flash areas, cloud water path and GLM FOV act to reduce GLM DE</a:t>
            </a:r>
          </a:p>
          <a:p>
            <a:r>
              <a:rPr lang="en-US" dirty="0">
                <a:solidFill>
                  <a:schemeClr val="bg1"/>
                </a:solidFill>
              </a:rPr>
              <a:t>Thunderstorms that produce severe hail are more likely to have a low DE</a:t>
            </a:r>
          </a:p>
          <a:p>
            <a:r>
              <a:rPr lang="en-US" dirty="0">
                <a:solidFill>
                  <a:schemeClr val="bg1"/>
                </a:solidFill>
              </a:rPr>
              <a:t>Questions?</a:t>
            </a:r>
          </a:p>
          <a:p>
            <a:endParaRPr lang="en-US" dirty="0">
              <a:solidFill>
                <a:schemeClr val="bg1"/>
              </a:solidFill>
            </a:endParaRPr>
          </a:p>
        </p:txBody>
      </p:sp>
    </p:spTree>
    <p:extLst>
      <p:ext uri="{BB962C8B-B14F-4D97-AF65-F5344CB8AC3E}">
        <p14:creationId xmlns:p14="http://schemas.microsoft.com/office/powerpoint/2010/main" val="37787352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E79C1-BB5F-7740-A625-EE1E9E20E1C0}"/>
              </a:ext>
            </a:extLst>
          </p:cNvPr>
          <p:cNvSpPr>
            <a:spLocks noGrp="1"/>
          </p:cNvSpPr>
          <p:nvPr>
            <p:ph type="title"/>
          </p:nvPr>
        </p:nvSpPr>
        <p:spPr>
          <a:solidFill>
            <a:schemeClr val="accent1"/>
          </a:solidFill>
        </p:spPr>
        <p:txBody>
          <a:bodyPr/>
          <a:lstStyle/>
          <a:p>
            <a:r>
              <a:rPr lang="en-US" dirty="0">
                <a:solidFill>
                  <a:schemeClr val="bg1"/>
                </a:solidFill>
              </a:rPr>
              <a:t>Recent GLM Validation Studies</a:t>
            </a:r>
          </a:p>
        </p:txBody>
      </p:sp>
      <p:sp>
        <p:nvSpPr>
          <p:cNvPr id="3" name="Content Placeholder 2">
            <a:extLst>
              <a:ext uri="{FF2B5EF4-FFF2-40B4-BE49-F238E27FC236}">
                <a16:creationId xmlns:a16="http://schemas.microsoft.com/office/drawing/2014/main" id="{E31C6909-4F1C-774E-90E3-9C6739FA219E}"/>
              </a:ext>
            </a:extLst>
          </p:cNvPr>
          <p:cNvSpPr>
            <a:spLocks noGrp="1"/>
          </p:cNvSpPr>
          <p:nvPr>
            <p:ph idx="1"/>
          </p:nvPr>
        </p:nvSpPr>
        <p:spPr/>
        <p:txBody>
          <a:bodyPr>
            <a:normAutofit fontScale="92500"/>
          </a:bodyPr>
          <a:lstStyle/>
          <a:p>
            <a:r>
              <a:rPr lang="en-US" b="1" dirty="0">
                <a:solidFill>
                  <a:schemeClr val="bg1"/>
                </a:solidFill>
              </a:rPr>
              <a:t>Marchand et al. 2019</a:t>
            </a:r>
          </a:p>
          <a:p>
            <a:pPr lvl="1"/>
            <a:r>
              <a:rPr lang="en-US" dirty="0">
                <a:solidFill>
                  <a:schemeClr val="bg1"/>
                </a:solidFill>
              </a:rPr>
              <a:t>GOES-16 GLM achieves spec DE (~70%) in most locations except for High Plains</a:t>
            </a:r>
          </a:p>
          <a:p>
            <a:r>
              <a:rPr lang="en-US" b="1" dirty="0">
                <a:solidFill>
                  <a:schemeClr val="bg1"/>
                </a:solidFill>
              </a:rPr>
              <a:t>Zhang and Cummings 2020</a:t>
            </a:r>
          </a:p>
          <a:p>
            <a:pPr lvl="1"/>
            <a:r>
              <a:rPr lang="en-US" dirty="0">
                <a:solidFill>
                  <a:schemeClr val="bg1"/>
                </a:solidFill>
              </a:rPr>
              <a:t>GOES-16 GLM effectively detects long duration flashes with large flash areas</a:t>
            </a:r>
          </a:p>
          <a:p>
            <a:pPr lvl="1"/>
            <a:r>
              <a:rPr lang="en-US" dirty="0">
                <a:solidFill>
                  <a:schemeClr val="bg1"/>
                </a:solidFill>
              </a:rPr>
              <a:t>Reduced detection of short duration flashes with small flash areas</a:t>
            </a:r>
          </a:p>
          <a:p>
            <a:r>
              <a:rPr lang="en-US" b="1" dirty="0">
                <a:solidFill>
                  <a:schemeClr val="bg1"/>
                </a:solidFill>
              </a:rPr>
              <a:t>Brunner and Bitzer 2020</a:t>
            </a:r>
          </a:p>
          <a:p>
            <a:pPr lvl="1"/>
            <a:r>
              <a:rPr lang="en-US" dirty="0">
                <a:solidFill>
                  <a:schemeClr val="bg1"/>
                </a:solidFill>
              </a:rPr>
              <a:t>Satellite detection of optical emissions varies greatly with location in thunderstorm</a:t>
            </a:r>
          </a:p>
          <a:p>
            <a:r>
              <a:rPr lang="en-US" b="1" dirty="0">
                <a:solidFill>
                  <a:schemeClr val="bg1"/>
                </a:solidFill>
              </a:rPr>
              <a:t>Rutledge et al. 2020</a:t>
            </a:r>
          </a:p>
          <a:p>
            <a:pPr lvl="1"/>
            <a:r>
              <a:rPr lang="en-US" dirty="0">
                <a:solidFill>
                  <a:schemeClr val="bg1"/>
                </a:solidFill>
              </a:rPr>
              <a:t>GOES-16 DE varies depending on thunderstorm microphysics, flash size, and flash height. Argued that reduced DE is caused by optical attenuation due to cloud ice particles and cloud droplets. DE lowest in so-called “inverted” storms</a:t>
            </a:r>
          </a:p>
          <a:p>
            <a:pPr lvl="1"/>
            <a:endParaRPr lang="en-US" dirty="0">
              <a:solidFill>
                <a:schemeClr val="bg1"/>
              </a:solidFill>
            </a:endParaRPr>
          </a:p>
        </p:txBody>
      </p:sp>
    </p:spTree>
    <p:extLst>
      <p:ext uri="{BB962C8B-B14F-4D97-AF65-F5344CB8AC3E}">
        <p14:creationId xmlns:p14="http://schemas.microsoft.com/office/powerpoint/2010/main" val="2825606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DE66B-5FC3-B841-B3F8-2484ACEF2EC3}"/>
              </a:ext>
            </a:extLst>
          </p:cNvPr>
          <p:cNvSpPr>
            <a:spLocks noGrp="1"/>
          </p:cNvSpPr>
          <p:nvPr>
            <p:ph type="title"/>
          </p:nvPr>
        </p:nvSpPr>
        <p:spPr/>
        <p:txBody>
          <a:bodyPr/>
          <a:lstStyle/>
          <a:p>
            <a:endParaRPr lang="en-US"/>
          </a:p>
        </p:txBody>
      </p:sp>
      <p:pic>
        <p:nvPicPr>
          <p:cNvPr id="4" name="Picture 2">
            <a:extLst>
              <a:ext uri="{FF2B5EF4-FFF2-40B4-BE49-F238E27FC236}">
                <a16:creationId xmlns:a16="http://schemas.microsoft.com/office/drawing/2014/main" id="{14A2953C-02B8-1C4F-B7FB-66035E5D06A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7176" y="0"/>
            <a:ext cx="11097648"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Oval 4">
            <a:extLst>
              <a:ext uri="{FF2B5EF4-FFF2-40B4-BE49-F238E27FC236}">
                <a16:creationId xmlns:a16="http://schemas.microsoft.com/office/drawing/2014/main" id="{A4FBFD40-2340-144F-B7C1-91B8AD6242FA}"/>
              </a:ext>
            </a:extLst>
          </p:cNvPr>
          <p:cNvSpPr/>
          <p:nvPr/>
        </p:nvSpPr>
        <p:spPr>
          <a:xfrm>
            <a:off x="4020206" y="2569779"/>
            <a:ext cx="662152" cy="61485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0E185338-A53B-0A44-9653-50262F083EAC}"/>
              </a:ext>
            </a:extLst>
          </p:cNvPr>
          <p:cNvSpPr/>
          <p:nvPr/>
        </p:nvSpPr>
        <p:spPr>
          <a:xfrm>
            <a:off x="4535213" y="4469525"/>
            <a:ext cx="662152" cy="61485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DA99EA34-26E1-4B42-8008-924E4BE741CA}"/>
              </a:ext>
            </a:extLst>
          </p:cNvPr>
          <p:cNvSpPr/>
          <p:nvPr/>
        </p:nvSpPr>
        <p:spPr>
          <a:xfrm>
            <a:off x="7525406" y="4088524"/>
            <a:ext cx="662152" cy="61485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F613BE3-5D40-CD43-8818-F4CFFA6B344D}"/>
              </a:ext>
            </a:extLst>
          </p:cNvPr>
          <p:cNvSpPr txBox="1"/>
          <p:nvPr/>
        </p:nvSpPr>
        <p:spPr>
          <a:xfrm>
            <a:off x="4351282" y="3148114"/>
            <a:ext cx="1418897" cy="923330"/>
          </a:xfrm>
          <a:prstGeom prst="rect">
            <a:avLst/>
          </a:prstGeom>
          <a:noFill/>
        </p:spPr>
        <p:txBody>
          <a:bodyPr wrap="square" rtlCol="0">
            <a:spAutoFit/>
          </a:bodyPr>
          <a:lstStyle/>
          <a:p>
            <a:r>
              <a:rPr lang="en-US" dirty="0"/>
              <a:t>COLMA</a:t>
            </a:r>
          </a:p>
          <a:p>
            <a:r>
              <a:rPr lang="en-US" dirty="0"/>
              <a:t>G16/17</a:t>
            </a:r>
          </a:p>
          <a:p>
            <a:r>
              <a:rPr lang="en-US" dirty="0"/>
              <a:t>2018-2019</a:t>
            </a:r>
          </a:p>
        </p:txBody>
      </p:sp>
      <p:sp>
        <p:nvSpPr>
          <p:cNvPr id="9" name="TextBox 8">
            <a:extLst>
              <a:ext uri="{FF2B5EF4-FFF2-40B4-BE49-F238E27FC236}">
                <a16:creationId xmlns:a16="http://schemas.microsoft.com/office/drawing/2014/main" id="{67A052C9-0DF6-804E-A609-62E5FD42B8B2}"/>
              </a:ext>
            </a:extLst>
          </p:cNvPr>
          <p:cNvSpPr txBox="1"/>
          <p:nvPr/>
        </p:nvSpPr>
        <p:spPr>
          <a:xfrm>
            <a:off x="5197365" y="4317125"/>
            <a:ext cx="1418897" cy="923330"/>
          </a:xfrm>
          <a:prstGeom prst="rect">
            <a:avLst/>
          </a:prstGeom>
          <a:noFill/>
        </p:spPr>
        <p:txBody>
          <a:bodyPr wrap="square" rtlCol="0">
            <a:spAutoFit/>
          </a:bodyPr>
          <a:lstStyle/>
          <a:p>
            <a:r>
              <a:rPr lang="en-US" dirty="0"/>
              <a:t>WTLMA</a:t>
            </a:r>
          </a:p>
          <a:p>
            <a:r>
              <a:rPr lang="en-US" dirty="0"/>
              <a:t>G16/17</a:t>
            </a:r>
          </a:p>
          <a:p>
            <a:r>
              <a:rPr lang="en-US" dirty="0"/>
              <a:t>2018-2019</a:t>
            </a:r>
          </a:p>
        </p:txBody>
      </p:sp>
      <p:sp>
        <p:nvSpPr>
          <p:cNvPr id="10" name="TextBox 9">
            <a:extLst>
              <a:ext uri="{FF2B5EF4-FFF2-40B4-BE49-F238E27FC236}">
                <a16:creationId xmlns:a16="http://schemas.microsoft.com/office/drawing/2014/main" id="{B96AECCC-93C5-7948-A03A-E4E09FAD35C8}"/>
              </a:ext>
            </a:extLst>
          </p:cNvPr>
          <p:cNvSpPr txBox="1"/>
          <p:nvPr/>
        </p:nvSpPr>
        <p:spPr>
          <a:xfrm>
            <a:off x="6834032" y="3184635"/>
            <a:ext cx="1418897" cy="646331"/>
          </a:xfrm>
          <a:prstGeom prst="rect">
            <a:avLst/>
          </a:prstGeom>
          <a:noFill/>
        </p:spPr>
        <p:txBody>
          <a:bodyPr wrap="square" rtlCol="0">
            <a:spAutoFit/>
          </a:bodyPr>
          <a:lstStyle/>
          <a:p>
            <a:r>
              <a:rPr lang="en-US" dirty="0"/>
              <a:t>NALMA</a:t>
            </a:r>
          </a:p>
          <a:p>
            <a:r>
              <a:rPr lang="en-US" dirty="0"/>
              <a:t>G16 2020</a:t>
            </a:r>
          </a:p>
        </p:txBody>
      </p:sp>
    </p:spTree>
    <p:extLst>
      <p:ext uri="{BB962C8B-B14F-4D97-AF65-F5344CB8AC3E}">
        <p14:creationId xmlns:p14="http://schemas.microsoft.com/office/powerpoint/2010/main" val="1402438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2F30A-5044-8B43-8D4B-B9E3192C6885}"/>
              </a:ext>
            </a:extLst>
          </p:cNvPr>
          <p:cNvSpPr>
            <a:spLocks noGrp="1"/>
          </p:cNvSpPr>
          <p:nvPr>
            <p:ph type="title"/>
          </p:nvPr>
        </p:nvSpPr>
        <p:spPr>
          <a:xfrm>
            <a:off x="838200" y="174625"/>
            <a:ext cx="10515600" cy="1325563"/>
          </a:xfrm>
        </p:spPr>
        <p:txBody>
          <a:bodyPr/>
          <a:lstStyle/>
          <a:p>
            <a:r>
              <a:rPr lang="en-US" dirty="0">
                <a:solidFill>
                  <a:schemeClr val="bg1"/>
                </a:solidFill>
              </a:rPr>
              <a:t>Methodology</a:t>
            </a:r>
          </a:p>
        </p:txBody>
      </p:sp>
      <p:sp>
        <p:nvSpPr>
          <p:cNvPr id="3" name="Content Placeholder 2">
            <a:extLst>
              <a:ext uri="{FF2B5EF4-FFF2-40B4-BE49-F238E27FC236}">
                <a16:creationId xmlns:a16="http://schemas.microsoft.com/office/drawing/2014/main" id="{FA3765D5-4F19-0D4C-B512-D26FE14E24E3}"/>
              </a:ext>
            </a:extLst>
          </p:cNvPr>
          <p:cNvSpPr>
            <a:spLocks noGrp="1"/>
          </p:cNvSpPr>
          <p:nvPr>
            <p:ph idx="1"/>
          </p:nvPr>
        </p:nvSpPr>
        <p:spPr>
          <a:xfrm>
            <a:off x="436033" y="1500188"/>
            <a:ext cx="10515600" cy="4351338"/>
          </a:xfrm>
        </p:spPr>
        <p:txBody>
          <a:bodyPr>
            <a:normAutofit fontScale="92500" lnSpcReduction="20000"/>
          </a:bodyPr>
          <a:lstStyle/>
          <a:p>
            <a:r>
              <a:rPr lang="en-US" dirty="0">
                <a:solidFill>
                  <a:schemeClr val="bg1"/>
                </a:solidFill>
              </a:rPr>
              <a:t>Only considered isolated convection within 100 km of LMA center</a:t>
            </a:r>
          </a:p>
          <a:p>
            <a:r>
              <a:rPr lang="en-US" dirty="0">
                <a:solidFill>
                  <a:schemeClr val="bg1"/>
                </a:solidFill>
              </a:rPr>
              <a:t>CSU Lighting, Environment, Aerosols, and Radar (CLEAR)</a:t>
            </a:r>
          </a:p>
          <a:p>
            <a:pPr lvl="1"/>
            <a:r>
              <a:rPr lang="en-US" dirty="0">
                <a:solidFill>
                  <a:schemeClr val="bg1"/>
                </a:solidFill>
              </a:rPr>
              <a:t>CLEAR was used to track isolated convection in each of the three regions</a:t>
            </a:r>
          </a:p>
          <a:p>
            <a:pPr lvl="1"/>
            <a:r>
              <a:rPr lang="en-US" dirty="0">
                <a:solidFill>
                  <a:schemeClr val="bg1"/>
                </a:solidFill>
              </a:rPr>
              <a:t>10 km</a:t>
            </a:r>
            <a:r>
              <a:rPr lang="en-US" baseline="30000" dirty="0">
                <a:solidFill>
                  <a:schemeClr val="bg1"/>
                </a:solidFill>
              </a:rPr>
              <a:t>2</a:t>
            </a:r>
            <a:r>
              <a:rPr lang="en-US" dirty="0">
                <a:solidFill>
                  <a:schemeClr val="bg1"/>
                </a:solidFill>
              </a:rPr>
              <a:t> threshold employed for 35 </a:t>
            </a:r>
            <a:r>
              <a:rPr lang="en-US" dirty="0" err="1">
                <a:solidFill>
                  <a:schemeClr val="bg1"/>
                </a:solidFill>
              </a:rPr>
              <a:t>dbz</a:t>
            </a:r>
            <a:r>
              <a:rPr lang="en-US" dirty="0">
                <a:solidFill>
                  <a:schemeClr val="bg1"/>
                </a:solidFill>
              </a:rPr>
              <a:t> contour</a:t>
            </a:r>
          </a:p>
          <a:p>
            <a:pPr lvl="1"/>
            <a:r>
              <a:rPr lang="en-US" dirty="0">
                <a:solidFill>
                  <a:schemeClr val="bg1"/>
                </a:solidFill>
              </a:rPr>
              <a:t>20 km</a:t>
            </a:r>
            <a:r>
              <a:rPr lang="en-US" baseline="30000" dirty="0">
                <a:solidFill>
                  <a:schemeClr val="bg1"/>
                </a:solidFill>
              </a:rPr>
              <a:t>2</a:t>
            </a:r>
            <a:r>
              <a:rPr lang="en-US" dirty="0">
                <a:solidFill>
                  <a:schemeClr val="bg1"/>
                </a:solidFill>
              </a:rPr>
              <a:t> threshold employed for 45 </a:t>
            </a:r>
            <a:r>
              <a:rPr lang="en-US" dirty="0" err="1">
                <a:solidFill>
                  <a:schemeClr val="bg1"/>
                </a:solidFill>
              </a:rPr>
              <a:t>dbz</a:t>
            </a:r>
            <a:r>
              <a:rPr lang="en-US" dirty="0">
                <a:solidFill>
                  <a:schemeClr val="bg1"/>
                </a:solidFill>
              </a:rPr>
              <a:t> contour</a:t>
            </a:r>
          </a:p>
          <a:p>
            <a:r>
              <a:rPr lang="en-US" dirty="0">
                <a:solidFill>
                  <a:schemeClr val="bg1"/>
                </a:solidFill>
              </a:rPr>
              <a:t>Minimum 10 source threshold used for COLMA and WTLMA </a:t>
            </a:r>
          </a:p>
          <a:p>
            <a:r>
              <a:rPr lang="en-US" dirty="0">
                <a:solidFill>
                  <a:schemeClr val="bg1"/>
                </a:solidFill>
              </a:rPr>
              <a:t>5 source threshold for NALMA </a:t>
            </a:r>
          </a:p>
          <a:p>
            <a:r>
              <a:rPr lang="en-US" dirty="0">
                <a:solidFill>
                  <a:schemeClr val="bg1"/>
                </a:solidFill>
              </a:rPr>
              <a:t>NLDN flashes &lt; 15 kA were considered intra-cloud and removed from the CG count</a:t>
            </a:r>
          </a:p>
          <a:p>
            <a:r>
              <a:rPr lang="en-US" dirty="0">
                <a:solidFill>
                  <a:schemeClr val="bg1"/>
                </a:solidFill>
              </a:rPr>
              <a:t>ABI data used to estimate cloud water/cloud ice path (CTWP); radar used to estimate precipitation ice water path (IWP); radar also used to estimate </a:t>
            </a:r>
            <a:r>
              <a:rPr lang="en-US" dirty="0" err="1">
                <a:solidFill>
                  <a:schemeClr val="bg1"/>
                </a:solidFill>
              </a:rPr>
              <a:t>graupel</a:t>
            </a:r>
            <a:r>
              <a:rPr lang="en-US" dirty="0">
                <a:solidFill>
                  <a:schemeClr val="bg1"/>
                </a:solidFill>
              </a:rPr>
              <a:t> and hail echo volumes</a:t>
            </a:r>
          </a:p>
          <a:p>
            <a:endParaRPr lang="en-US" dirty="0">
              <a:solidFill>
                <a:schemeClr val="bg1"/>
              </a:solidFill>
            </a:endParaRPr>
          </a:p>
        </p:txBody>
      </p:sp>
    </p:spTree>
    <p:extLst>
      <p:ext uri="{BB962C8B-B14F-4D97-AF65-F5344CB8AC3E}">
        <p14:creationId xmlns:p14="http://schemas.microsoft.com/office/powerpoint/2010/main" val="15796449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111545" y="960262"/>
            <a:ext cx="2960967" cy="2585323"/>
          </a:xfrm>
          <a:prstGeom prst="rect">
            <a:avLst/>
          </a:prstGeom>
          <a:noFill/>
        </p:spPr>
        <p:txBody>
          <a:bodyPr wrap="none" rtlCol="0">
            <a:spAutoFit/>
          </a:bodyPr>
          <a:lstStyle/>
          <a:p>
            <a:r>
              <a:rPr lang="en-US" dirty="0"/>
              <a:t>Cases are ranked from lowest</a:t>
            </a:r>
          </a:p>
          <a:p>
            <a:r>
              <a:rPr lang="en-US" dirty="0"/>
              <a:t>to highest average Detection</a:t>
            </a:r>
          </a:p>
          <a:p>
            <a:r>
              <a:rPr lang="en-US" dirty="0"/>
              <a:t>Efficiency</a:t>
            </a:r>
          </a:p>
          <a:p>
            <a:endParaRPr lang="en-US" dirty="0"/>
          </a:p>
          <a:p>
            <a:r>
              <a:rPr lang="en-US" dirty="0"/>
              <a:t>There is a tendency for more</a:t>
            </a:r>
          </a:p>
          <a:p>
            <a:r>
              <a:rPr lang="en-US" dirty="0"/>
              <a:t>of the low DE cases to be</a:t>
            </a:r>
          </a:p>
          <a:p>
            <a:r>
              <a:rPr lang="en-US" dirty="0"/>
              <a:t>severe, mainly hail</a:t>
            </a:r>
          </a:p>
          <a:p>
            <a:endParaRPr lang="en-US" dirty="0"/>
          </a:p>
          <a:p>
            <a:endParaRPr lang="en-US" dirty="0"/>
          </a:p>
        </p:txBody>
      </p:sp>
      <p:graphicFrame>
        <p:nvGraphicFramePr>
          <p:cNvPr id="4" name="Content Placeholder 3">
            <a:extLst>
              <a:ext uri="{FF2B5EF4-FFF2-40B4-BE49-F238E27FC236}">
                <a16:creationId xmlns:a16="http://schemas.microsoft.com/office/drawing/2014/main" id="{DDA1582B-BEBE-CA44-8B4C-A1A578028D15}"/>
              </a:ext>
            </a:extLst>
          </p:cNvPr>
          <p:cNvGraphicFramePr>
            <a:graphicFrameLocks/>
          </p:cNvGraphicFramePr>
          <p:nvPr>
            <p:extLst>
              <p:ext uri="{D42A27DB-BD31-4B8C-83A1-F6EECF244321}">
                <p14:modId xmlns:p14="http://schemas.microsoft.com/office/powerpoint/2010/main" val="1853472250"/>
              </p:ext>
            </p:extLst>
          </p:nvPr>
        </p:nvGraphicFramePr>
        <p:xfrm>
          <a:off x="0" y="297988"/>
          <a:ext cx="9031112" cy="5075525"/>
        </p:xfrm>
        <a:graphic>
          <a:graphicData uri="http://schemas.openxmlformats.org/drawingml/2006/table">
            <a:tbl>
              <a:tblPr/>
              <a:tblGrid>
                <a:gridCol w="1227056">
                  <a:extLst>
                    <a:ext uri="{9D8B030D-6E8A-4147-A177-3AD203B41FA5}">
                      <a16:colId xmlns:a16="http://schemas.microsoft.com/office/drawing/2014/main" val="462983716"/>
                    </a:ext>
                  </a:extLst>
                </a:gridCol>
                <a:gridCol w="1227056">
                  <a:extLst>
                    <a:ext uri="{9D8B030D-6E8A-4147-A177-3AD203B41FA5}">
                      <a16:colId xmlns:a16="http://schemas.microsoft.com/office/drawing/2014/main" val="3995792358"/>
                    </a:ext>
                  </a:extLst>
                </a:gridCol>
                <a:gridCol w="1337486">
                  <a:extLst>
                    <a:ext uri="{9D8B030D-6E8A-4147-A177-3AD203B41FA5}">
                      <a16:colId xmlns:a16="http://schemas.microsoft.com/office/drawing/2014/main" val="2407267468"/>
                    </a:ext>
                  </a:extLst>
                </a:gridCol>
                <a:gridCol w="1337486">
                  <a:extLst>
                    <a:ext uri="{9D8B030D-6E8A-4147-A177-3AD203B41FA5}">
                      <a16:colId xmlns:a16="http://schemas.microsoft.com/office/drawing/2014/main" val="2986654436"/>
                    </a:ext>
                  </a:extLst>
                </a:gridCol>
                <a:gridCol w="1337486">
                  <a:extLst>
                    <a:ext uri="{9D8B030D-6E8A-4147-A177-3AD203B41FA5}">
                      <a16:colId xmlns:a16="http://schemas.microsoft.com/office/drawing/2014/main" val="387425640"/>
                    </a:ext>
                  </a:extLst>
                </a:gridCol>
                <a:gridCol w="1337486">
                  <a:extLst>
                    <a:ext uri="{9D8B030D-6E8A-4147-A177-3AD203B41FA5}">
                      <a16:colId xmlns:a16="http://schemas.microsoft.com/office/drawing/2014/main" val="4013685104"/>
                    </a:ext>
                  </a:extLst>
                </a:gridCol>
                <a:gridCol w="1227056">
                  <a:extLst>
                    <a:ext uri="{9D8B030D-6E8A-4147-A177-3AD203B41FA5}">
                      <a16:colId xmlns:a16="http://schemas.microsoft.com/office/drawing/2014/main" val="2090161063"/>
                    </a:ext>
                  </a:extLst>
                </a:gridCol>
              </a:tblGrid>
              <a:tr h="145015">
                <a:tc>
                  <a:txBody>
                    <a:bodyPr/>
                    <a:lstStyle/>
                    <a:p>
                      <a:pPr rtl="0" fontAlgn="b"/>
                      <a:r>
                        <a:rPr lang="en-US" sz="900">
                          <a:effectLst/>
                        </a:rPr>
                        <a:t>Case Date</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a:effectLst/>
                        </a:rPr>
                        <a:t>Region</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a:effectLst/>
                        </a:rPr>
                        <a:t>Time of Cell</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Calibri" panose="020F0502020204030204" pitchFamily="34" charset="0"/>
                        </a:rPr>
                        <a:t>Hail report</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Calibri" panose="020F0502020204030204" pitchFamily="34" charset="0"/>
                        </a:rPr>
                        <a:t>Wind report</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Calibri" panose="020F0502020204030204" pitchFamily="34" charset="0"/>
                        </a:rPr>
                        <a:t>Tornado report</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a:effectLst/>
                        </a:rPr>
                        <a:t>Average DE(%)</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414377154"/>
                  </a:ext>
                </a:extLst>
              </a:tr>
              <a:tr h="145015">
                <a:tc>
                  <a:txBody>
                    <a:bodyPr/>
                    <a:lstStyle/>
                    <a:p>
                      <a:pPr algn="r" rtl="0" fontAlgn="b"/>
                      <a:r>
                        <a:rPr lang="en-US" sz="900">
                          <a:solidFill>
                            <a:srgbClr val="000000"/>
                          </a:solidFill>
                          <a:effectLst/>
                        </a:rPr>
                        <a:t>20190715</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900">
                          <a:solidFill>
                            <a:srgbClr val="000000"/>
                          </a:solidFill>
                          <a:effectLst/>
                        </a:rPr>
                        <a:t>CO</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20:00-23:05 UTC</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FF0000"/>
                          </a:solidFill>
                          <a:effectLst/>
                          <a:latin typeface="Arial" panose="020B0604020202020204" pitchFamily="34" charset="0"/>
                        </a:rPr>
                        <a:t>Yes</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No</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No</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solidFill>
                            <a:srgbClr val="000000"/>
                          </a:solidFill>
                          <a:effectLst/>
                        </a:rPr>
                        <a:t>2.38</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688809626"/>
                  </a:ext>
                </a:extLst>
              </a:tr>
              <a:tr h="145015">
                <a:tc>
                  <a:txBody>
                    <a:bodyPr/>
                    <a:lstStyle/>
                    <a:p>
                      <a:pPr algn="r" rtl="0" fontAlgn="b"/>
                      <a:r>
                        <a:rPr lang="en-US" sz="900">
                          <a:effectLst/>
                        </a:rPr>
                        <a:t>20190712</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900">
                          <a:effectLst/>
                        </a:rPr>
                        <a:t>CO</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1900-2100 UTC</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No</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No</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No</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2.48</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36488251"/>
                  </a:ext>
                </a:extLst>
              </a:tr>
              <a:tr h="145015">
                <a:tc>
                  <a:txBody>
                    <a:bodyPr/>
                    <a:lstStyle/>
                    <a:p>
                      <a:pPr algn="r" rtl="0" fontAlgn="b"/>
                      <a:r>
                        <a:rPr lang="en-US" sz="900">
                          <a:solidFill>
                            <a:srgbClr val="000000"/>
                          </a:solidFill>
                          <a:effectLst/>
                        </a:rPr>
                        <a:t>20190701</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900">
                          <a:solidFill>
                            <a:srgbClr val="000000"/>
                          </a:solidFill>
                          <a:effectLst/>
                        </a:rPr>
                        <a:t>CO</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20:12-00:13 UTC</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FF0000"/>
                          </a:solidFill>
                          <a:effectLst/>
                          <a:latin typeface="Arial" panose="020B0604020202020204" pitchFamily="34" charset="0"/>
                        </a:rPr>
                        <a:t>Yes</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No</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No</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solidFill>
                            <a:srgbClr val="000000"/>
                          </a:solidFill>
                          <a:effectLst/>
                        </a:rPr>
                        <a:t>4.33</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775964302"/>
                  </a:ext>
                </a:extLst>
              </a:tr>
              <a:tr h="145015">
                <a:tc>
                  <a:txBody>
                    <a:bodyPr/>
                    <a:lstStyle/>
                    <a:p>
                      <a:pPr algn="r" rtl="0" fontAlgn="b"/>
                      <a:r>
                        <a:rPr lang="en-US" sz="900">
                          <a:solidFill>
                            <a:srgbClr val="000000"/>
                          </a:solidFill>
                          <a:effectLst/>
                        </a:rPr>
                        <a:t>20180729</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900">
                          <a:solidFill>
                            <a:srgbClr val="000000"/>
                          </a:solidFill>
                          <a:effectLst/>
                        </a:rPr>
                        <a:t>CO</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19-2230 UTC</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FF0000"/>
                          </a:solidFill>
                          <a:effectLst/>
                          <a:latin typeface="Arial" panose="020B0604020202020204" pitchFamily="34" charset="0"/>
                        </a:rPr>
                        <a:t>Yes</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FF0000"/>
                          </a:solidFill>
                          <a:effectLst/>
                          <a:latin typeface="Arial" panose="020B0604020202020204" pitchFamily="34" charset="0"/>
                        </a:rPr>
                        <a:t>Yes</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FF0000"/>
                          </a:solidFill>
                          <a:effectLst/>
                          <a:latin typeface="Arial" panose="020B0604020202020204" pitchFamily="34" charset="0"/>
                        </a:rPr>
                        <a:t>Yes</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solidFill>
                            <a:srgbClr val="000000"/>
                          </a:solidFill>
                          <a:effectLst/>
                        </a:rPr>
                        <a:t>4.81</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04897974"/>
                  </a:ext>
                </a:extLst>
              </a:tr>
              <a:tr h="145015">
                <a:tc>
                  <a:txBody>
                    <a:bodyPr/>
                    <a:lstStyle/>
                    <a:p>
                      <a:pPr algn="r" rtl="0" fontAlgn="b"/>
                      <a:r>
                        <a:rPr lang="en-US" sz="900">
                          <a:solidFill>
                            <a:srgbClr val="000000"/>
                          </a:solidFill>
                          <a:effectLst/>
                        </a:rPr>
                        <a:t>20190705</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900">
                          <a:solidFill>
                            <a:srgbClr val="000000"/>
                          </a:solidFill>
                          <a:effectLst/>
                        </a:rPr>
                        <a:t>CO</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02:56-04:14 UTC</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FF0000"/>
                          </a:solidFill>
                          <a:effectLst/>
                          <a:latin typeface="Arial" panose="020B0604020202020204" pitchFamily="34" charset="0"/>
                        </a:rPr>
                        <a:t>Yes</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No</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No</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solidFill>
                            <a:srgbClr val="000000"/>
                          </a:solidFill>
                          <a:effectLst/>
                        </a:rPr>
                        <a:t>5</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628508174"/>
                  </a:ext>
                </a:extLst>
              </a:tr>
              <a:tr h="145015">
                <a:tc>
                  <a:txBody>
                    <a:bodyPr/>
                    <a:lstStyle/>
                    <a:p>
                      <a:pPr algn="r" rtl="0" fontAlgn="b"/>
                      <a:r>
                        <a:rPr lang="en-US" sz="900">
                          <a:solidFill>
                            <a:srgbClr val="000000"/>
                          </a:solidFill>
                          <a:effectLst/>
                        </a:rPr>
                        <a:t>20190520</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900">
                          <a:solidFill>
                            <a:srgbClr val="000000"/>
                          </a:solidFill>
                          <a:effectLst/>
                        </a:rPr>
                        <a:t>WT</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20:29-22:21 UTC</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FF0000"/>
                          </a:solidFill>
                          <a:effectLst/>
                          <a:latin typeface="Arial" panose="020B0604020202020204" pitchFamily="34" charset="0"/>
                        </a:rPr>
                        <a:t>Yes</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FF0000"/>
                          </a:solidFill>
                          <a:effectLst/>
                          <a:latin typeface="Arial" panose="020B0604020202020204" pitchFamily="34" charset="0"/>
                        </a:rPr>
                        <a:t>Yes</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No</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solidFill>
                            <a:srgbClr val="000000"/>
                          </a:solidFill>
                          <a:effectLst/>
                        </a:rPr>
                        <a:t>5.14</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129691876"/>
                  </a:ext>
                </a:extLst>
              </a:tr>
              <a:tr h="145015">
                <a:tc>
                  <a:txBody>
                    <a:bodyPr/>
                    <a:lstStyle/>
                    <a:p>
                      <a:pPr algn="r" rtl="0" fontAlgn="b"/>
                      <a:r>
                        <a:rPr lang="en-US" sz="900">
                          <a:effectLst/>
                        </a:rPr>
                        <a:t>20190620</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900">
                          <a:effectLst/>
                        </a:rPr>
                        <a:t>CO</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20:37-23:22 UTC</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No</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No</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No</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dirty="0">
                          <a:effectLst/>
                        </a:rPr>
                        <a:t>5.55</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610004434"/>
                  </a:ext>
                </a:extLst>
              </a:tr>
              <a:tr h="145015">
                <a:tc>
                  <a:txBody>
                    <a:bodyPr/>
                    <a:lstStyle/>
                    <a:p>
                      <a:pPr algn="r" rtl="0" fontAlgn="b"/>
                      <a:r>
                        <a:rPr lang="en-US" sz="900">
                          <a:solidFill>
                            <a:srgbClr val="000000"/>
                          </a:solidFill>
                          <a:effectLst/>
                        </a:rPr>
                        <a:t>20190704</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900">
                          <a:solidFill>
                            <a:srgbClr val="000000"/>
                          </a:solidFill>
                          <a:effectLst/>
                        </a:rPr>
                        <a:t>CO</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01:43-03:26 UTC</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FF0000"/>
                          </a:solidFill>
                          <a:effectLst/>
                          <a:latin typeface="Arial" panose="020B0604020202020204" pitchFamily="34" charset="0"/>
                        </a:rPr>
                        <a:t>Yes</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No</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No</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solidFill>
                            <a:srgbClr val="000000"/>
                          </a:solidFill>
                          <a:effectLst/>
                        </a:rPr>
                        <a:t>5.72</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970343672"/>
                  </a:ext>
                </a:extLst>
              </a:tr>
              <a:tr h="145015">
                <a:tc>
                  <a:txBody>
                    <a:bodyPr/>
                    <a:lstStyle/>
                    <a:p>
                      <a:pPr algn="r" rtl="0" fontAlgn="b"/>
                      <a:r>
                        <a:rPr lang="en-US" sz="900">
                          <a:solidFill>
                            <a:srgbClr val="000000"/>
                          </a:solidFill>
                          <a:effectLst/>
                        </a:rPr>
                        <a:t>20190911</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900">
                          <a:solidFill>
                            <a:srgbClr val="000000"/>
                          </a:solidFill>
                          <a:effectLst/>
                        </a:rPr>
                        <a:t>CO</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22:08-00:08 UTC</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FF0000"/>
                          </a:solidFill>
                          <a:effectLst/>
                          <a:latin typeface="Arial" panose="020B0604020202020204" pitchFamily="34" charset="0"/>
                        </a:rPr>
                        <a:t>Yes</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No</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No</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solidFill>
                            <a:srgbClr val="000000"/>
                          </a:solidFill>
                          <a:effectLst/>
                        </a:rPr>
                        <a:t>7.02</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46603919"/>
                  </a:ext>
                </a:extLst>
              </a:tr>
              <a:tr h="145015">
                <a:tc>
                  <a:txBody>
                    <a:bodyPr/>
                    <a:lstStyle/>
                    <a:p>
                      <a:pPr algn="r" rtl="0" fontAlgn="b"/>
                      <a:r>
                        <a:rPr lang="en-US" sz="900">
                          <a:effectLst/>
                        </a:rPr>
                        <a:t>20190625</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900">
                          <a:effectLst/>
                        </a:rPr>
                        <a:t>WT</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1:09-02:57 UTC</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No</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No</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No</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7.69</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695233897"/>
                  </a:ext>
                </a:extLst>
              </a:tr>
              <a:tr h="145015">
                <a:tc>
                  <a:txBody>
                    <a:bodyPr/>
                    <a:lstStyle/>
                    <a:p>
                      <a:pPr algn="r" rtl="0" fontAlgn="b"/>
                      <a:r>
                        <a:rPr lang="en-US" sz="900">
                          <a:solidFill>
                            <a:srgbClr val="000000"/>
                          </a:solidFill>
                          <a:effectLst/>
                        </a:rPr>
                        <a:t>20180619</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900">
                          <a:solidFill>
                            <a:srgbClr val="000000"/>
                          </a:solidFill>
                          <a:effectLst/>
                        </a:rPr>
                        <a:t>CO</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18-2130 UTC</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FF0000"/>
                          </a:solidFill>
                          <a:effectLst/>
                          <a:latin typeface="Arial" panose="020B0604020202020204" pitchFamily="34" charset="0"/>
                        </a:rPr>
                        <a:t>Yes</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No</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FF0000"/>
                          </a:solidFill>
                          <a:effectLst/>
                          <a:latin typeface="Arial" panose="020B0604020202020204" pitchFamily="34" charset="0"/>
                        </a:rPr>
                        <a:t>Yes</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solidFill>
                            <a:srgbClr val="000000"/>
                          </a:solidFill>
                          <a:effectLst/>
                        </a:rPr>
                        <a:t>8.95</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070496104"/>
                  </a:ext>
                </a:extLst>
              </a:tr>
              <a:tr h="145015">
                <a:tc>
                  <a:txBody>
                    <a:bodyPr/>
                    <a:lstStyle/>
                    <a:p>
                      <a:pPr algn="r" rtl="0" fontAlgn="b"/>
                      <a:r>
                        <a:rPr lang="en-US" sz="900">
                          <a:solidFill>
                            <a:srgbClr val="000000"/>
                          </a:solidFill>
                          <a:effectLst/>
                        </a:rPr>
                        <a:t>20190523</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900" dirty="0">
                          <a:solidFill>
                            <a:srgbClr val="000000"/>
                          </a:solidFill>
                          <a:effectLst/>
                        </a:rPr>
                        <a:t>WT</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23:00-02:47 UTC</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FF0000"/>
                          </a:solidFill>
                          <a:effectLst/>
                          <a:latin typeface="Arial" panose="020B0604020202020204" pitchFamily="34" charset="0"/>
                        </a:rPr>
                        <a:t>Yes</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No</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No</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solidFill>
                            <a:srgbClr val="000000"/>
                          </a:solidFill>
                          <a:effectLst/>
                        </a:rPr>
                        <a:t>10.25</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241936940"/>
                  </a:ext>
                </a:extLst>
              </a:tr>
              <a:tr h="145015">
                <a:tc>
                  <a:txBody>
                    <a:bodyPr/>
                    <a:lstStyle/>
                    <a:p>
                      <a:pPr algn="r" rtl="0" fontAlgn="b"/>
                      <a:r>
                        <a:rPr lang="en-US" sz="900">
                          <a:solidFill>
                            <a:srgbClr val="000000"/>
                          </a:solidFill>
                          <a:effectLst/>
                        </a:rPr>
                        <a:t>20190526</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900">
                          <a:solidFill>
                            <a:srgbClr val="000000"/>
                          </a:solidFill>
                          <a:effectLst/>
                        </a:rPr>
                        <a:t>CO</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21:30-23:00 UTC</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FF0000"/>
                          </a:solidFill>
                          <a:effectLst/>
                          <a:latin typeface="Arial" panose="020B0604020202020204" pitchFamily="34" charset="0"/>
                        </a:rPr>
                        <a:t>Yes</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FF0000"/>
                          </a:solidFill>
                          <a:effectLst/>
                          <a:latin typeface="Arial" panose="020B0604020202020204" pitchFamily="34" charset="0"/>
                        </a:rPr>
                        <a:t>Yes</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FF0000"/>
                          </a:solidFill>
                          <a:effectLst/>
                          <a:latin typeface="Arial" panose="020B0604020202020204" pitchFamily="34" charset="0"/>
                        </a:rPr>
                        <a:t>Yes</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solidFill>
                            <a:srgbClr val="000000"/>
                          </a:solidFill>
                          <a:effectLst/>
                        </a:rPr>
                        <a:t>11.4</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762513898"/>
                  </a:ext>
                </a:extLst>
              </a:tr>
              <a:tr h="145015">
                <a:tc>
                  <a:txBody>
                    <a:bodyPr/>
                    <a:lstStyle/>
                    <a:p>
                      <a:pPr algn="r" rtl="0" fontAlgn="b"/>
                      <a:r>
                        <a:rPr lang="en-US" sz="900">
                          <a:effectLst/>
                        </a:rPr>
                        <a:t>20180807</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900">
                          <a:effectLst/>
                        </a:rPr>
                        <a:t>CO</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22:24-01:54 UTC</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No</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No</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No</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12</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4230723195"/>
                  </a:ext>
                </a:extLst>
              </a:tr>
              <a:tr h="145015">
                <a:tc>
                  <a:txBody>
                    <a:bodyPr/>
                    <a:lstStyle/>
                    <a:p>
                      <a:pPr algn="r" rtl="0" fontAlgn="b"/>
                      <a:r>
                        <a:rPr lang="en-US" sz="900">
                          <a:solidFill>
                            <a:srgbClr val="000000"/>
                          </a:solidFill>
                          <a:effectLst/>
                        </a:rPr>
                        <a:t>20190608</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900">
                          <a:solidFill>
                            <a:srgbClr val="000000"/>
                          </a:solidFill>
                          <a:effectLst/>
                        </a:rPr>
                        <a:t>CO</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22:13-00:19 UTC</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FF0000"/>
                          </a:solidFill>
                          <a:effectLst/>
                          <a:latin typeface="Arial" panose="020B0604020202020204" pitchFamily="34" charset="0"/>
                        </a:rPr>
                        <a:t>Yes</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No</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No</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solidFill>
                            <a:srgbClr val="000000"/>
                          </a:solidFill>
                          <a:effectLst/>
                        </a:rPr>
                        <a:t>12.23</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602209719"/>
                  </a:ext>
                </a:extLst>
              </a:tr>
              <a:tr h="145015">
                <a:tc>
                  <a:txBody>
                    <a:bodyPr/>
                    <a:lstStyle/>
                    <a:p>
                      <a:pPr algn="r" rtl="0" fontAlgn="b"/>
                      <a:r>
                        <a:rPr lang="en-US" sz="900">
                          <a:effectLst/>
                        </a:rPr>
                        <a:t>20190524</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900" dirty="0">
                          <a:effectLst/>
                        </a:rPr>
                        <a:t>WT</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00:34-3:55 UTC</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No</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No</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No</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12.55</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252397861"/>
                  </a:ext>
                </a:extLst>
              </a:tr>
              <a:tr h="145015">
                <a:tc>
                  <a:txBody>
                    <a:bodyPr/>
                    <a:lstStyle/>
                    <a:p>
                      <a:pPr algn="r" rtl="0" fontAlgn="b"/>
                      <a:r>
                        <a:rPr lang="en-US" sz="900">
                          <a:effectLst/>
                        </a:rPr>
                        <a:t>20190525</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900">
                          <a:effectLst/>
                        </a:rPr>
                        <a:t>WT</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20:35-21:36 UTC</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No</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No</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No</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13.13</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436339906"/>
                  </a:ext>
                </a:extLst>
              </a:tr>
              <a:tr h="145015">
                <a:tc>
                  <a:txBody>
                    <a:bodyPr/>
                    <a:lstStyle/>
                    <a:p>
                      <a:pPr algn="r" rtl="0" fontAlgn="b"/>
                      <a:r>
                        <a:rPr lang="en-US" sz="900">
                          <a:solidFill>
                            <a:srgbClr val="000000"/>
                          </a:solidFill>
                          <a:effectLst/>
                        </a:rPr>
                        <a:t>20180618</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900">
                          <a:solidFill>
                            <a:srgbClr val="000000"/>
                          </a:solidFill>
                          <a:effectLst/>
                        </a:rPr>
                        <a:t>CO</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0-2:30 UTC</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FF0000"/>
                          </a:solidFill>
                          <a:effectLst/>
                          <a:latin typeface="Arial" panose="020B0604020202020204" pitchFamily="34" charset="0"/>
                        </a:rPr>
                        <a:t>Yes</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No</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No</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solidFill>
                            <a:srgbClr val="000000"/>
                          </a:solidFill>
                          <a:effectLst/>
                        </a:rPr>
                        <a:t>14.08</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004822404"/>
                  </a:ext>
                </a:extLst>
              </a:tr>
              <a:tr h="145015">
                <a:tc>
                  <a:txBody>
                    <a:bodyPr/>
                    <a:lstStyle/>
                    <a:p>
                      <a:pPr algn="r" rtl="0" fontAlgn="b"/>
                      <a:r>
                        <a:rPr lang="en-US" sz="900">
                          <a:solidFill>
                            <a:srgbClr val="000000"/>
                          </a:solidFill>
                          <a:effectLst/>
                        </a:rPr>
                        <a:t>20180605</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900">
                          <a:solidFill>
                            <a:srgbClr val="000000"/>
                          </a:solidFill>
                          <a:effectLst/>
                        </a:rPr>
                        <a:t>WT</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23:06-02:15 UTC</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No</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FF0000"/>
                          </a:solidFill>
                          <a:effectLst/>
                          <a:latin typeface="Arial" panose="020B0604020202020204" pitchFamily="34" charset="0"/>
                        </a:rPr>
                        <a:t>Yes</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No</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solidFill>
                            <a:srgbClr val="000000"/>
                          </a:solidFill>
                          <a:effectLst/>
                        </a:rPr>
                        <a:t>17.54</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48830943"/>
                  </a:ext>
                </a:extLst>
              </a:tr>
              <a:tr h="145015">
                <a:tc>
                  <a:txBody>
                    <a:bodyPr/>
                    <a:lstStyle/>
                    <a:p>
                      <a:pPr algn="r" rtl="0" fontAlgn="b"/>
                      <a:r>
                        <a:rPr lang="en-US" sz="900">
                          <a:solidFill>
                            <a:srgbClr val="000000"/>
                          </a:solidFill>
                          <a:effectLst/>
                        </a:rPr>
                        <a:t>20190614</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900">
                          <a:solidFill>
                            <a:srgbClr val="000000"/>
                          </a:solidFill>
                          <a:effectLst/>
                        </a:rPr>
                        <a:t>WT</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00:59-3:10 UTC</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FF0000"/>
                          </a:solidFill>
                          <a:effectLst/>
                          <a:latin typeface="Arial" panose="020B0604020202020204" pitchFamily="34" charset="0"/>
                        </a:rPr>
                        <a:t>Yes</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No</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No</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solidFill>
                            <a:srgbClr val="000000"/>
                          </a:solidFill>
                          <a:effectLst/>
                        </a:rPr>
                        <a:t>18.76</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401897926"/>
                  </a:ext>
                </a:extLst>
              </a:tr>
              <a:tr h="145015">
                <a:tc>
                  <a:txBody>
                    <a:bodyPr/>
                    <a:lstStyle/>
                    <a:p>
                      <a:pPr algn="r" rtl="0" fontAlgn="b"/>
                      <a:r>
                        <a:rPr lang="en-US" sz="900">
                          <a:effectLst/>
                        </a:rPr>
                        <a:t>20200524</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900">
                          <a:effectLst/>
                        </a:rPr>
                        <a:t>AL</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01:05-2:30 UTC</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No</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No</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No</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20.87</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170451941"/>
                  </a:ext>
                </a:extLst>
              </a:tr>
              <a:tr h="145015">
                <a:tc>
                  <a:txBody>
                    <a:bodyPr/>
                    <a:lstStyle/>
                    <a:p>
                      <a:pPr algn="r" rtl="0" fontAlgn="b"/>
                      <a:r>
                        <a:rPr lang="en-US" sz="900">
                          <a:effectLst/>
                        </a:rPr>
                        <a:t>20190505</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900">
                          <a:effectLst/>
                        </a:rPr>
                        <a:t>WT</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20:20-21:56 UTC</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No</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No</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No</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23</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908750590"/>
                  </a:ext>
                </a:extLst>
              </a:tr>
              <a:tr h="145015">
                <a:tc>
                  <a:txBody>
                    <a:bodyPr/>
                    <a:lstStyle/>
                    <a:p>
                      <a:pPr algn="r" rtl="0" fontAlgn="b"/>
                      <a:r>
                        <a:rPr lang="en-US" sz="900">
                          <a:effectLst/>
                        </a:rPr>
                        <a:t>20180517</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900">
                          <a:effectLst/>
                        </a:rPr>
                        <a:t>WT</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22:03-23:27 UTC</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No</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No</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No</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23.04</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4128988298"/>
                  </a:ext>
                </a:extLst>
              </a:tr>
              <a:tr h="145015">
                <a:tc>
                  <a:txBody>
                    <a:bodyPr/>
                    <a:lstStyle/>
                    <a:p>
                      <a:pPr algn="r" rtl="0" fontAlgn="b"/>
                      <a:r>
                        <a:rPr lang="en-US" sz="900">
                          <a:effectLst/>
                        </a:rPr>
                        <a:t>20180520</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900">
                          <a:effectLst/>
                        </a:rPr>
                        <a:t>WT</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0220-0430 UTC</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No</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No</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No</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23.28</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716897395"/>
                  </a:ext>
                </a:extLst>
              </a:tr>
              <a:tr h="145015">
                <a:tc>
                  <a:txBody>
                    <a:bodyPr/>
                    <a:lstStyle/>
                    <a:p>
                      <a:pPr algn="r" rtl="0" fontAlgn="b"/>
                      <a:r>
                        <a:rPr lang="en-US" sz="900">
                          <a:effectLst/>
                        </a:rPr>
                        <a:t>20180601</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900">
                          <a:effectLst/>
                        </a:rPr>
                        <a:t>WT</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23:29-00:30 UTC</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No</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No</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No</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25.17</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370979447"/>
                  </a:ext>
                </a:extLst>
              </a:tr>
              <a:tr h="145015">
                <a:tc>
                  <a:txBody>
                    <a:bodyPr/>
                    <a:lstStyle/>
                    <a:p>
                      <a:pPr algn="r" rtl="0" fontAlgn="b"/>
                      <a:r>
                        <a:rPr lang="en-US" sz="900">
                          <a:solidFill>
                            <a:srgbClr val="000000"/>
                          </a:solidFill>
                          <a:effectLst/>
                        </a:rPr>
                        <a:t>20200408</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900">
                          <a:solidFill>
                            <a:srgbClr val="000000"/>
                          </a:solidFill>
                          <a:effectLst/>
                        </a:rPr>
                        <a:t>AL</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2140-2340 UTC</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FF0000"/>
                          </a:solidFill>
                          <a:effectLst/>
                          <a:latin typeface="Arial" panose="020B0604020202020204" pitchFamily="34" charset="0"/>
                        </a:rPr>
                        <a:t>Yes</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FF0000"/>
                          </a:solidFill>
                          <a:effectLst/>
                          <a:latin typeface="Arial" panose="020B0604020202020204" pitchFamily="34" charset="0"/>
                        </a:rPr>
                        <a:t>Yes</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No</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solidFill>
                            <a:srgbClr val="000000"/>
                          </a:solidFill>
                          <a:effectLst/>
                        </a:rPr>
                        <a:t>26.8</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015690021"/>
                  </a:ext>
                </a:extLst>
              </a:tr>
              <a:tr h="145015">
                <a:tc>
                  <a:txBody>
                    <a:bodyPr/>
                    <a:lstStyle/>
                    <a:p>
                      <a:pPr algn="r" rtl="0" fontAlgn="b"/>
                      <a:r>
                        <a:rPr lang="en-US" sz="900">
                          <a:effectLst/>
                        </a:rPr>
                        <a:t>20200523</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900">
                          <a:effectLst/>
                        </a:rPr>
                        <a:t>AL</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00:35-01:45 UTC</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No</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No</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No</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32.63</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561255222"/>
                  </a:ext>
                </a:extLst>
              </a:tr>
              <a:tr h="145015">
                <a:tc>
                  <a:txBody>
                    <a:bodyPr/>
                    <a:lstStyle/>
                    <a:p>
                      <a:pPr algn="r" rtl="0" fontAlgn="b"/>
                      <a:r>
                        <a:rPr lang="en-US" sz="900">
                          <a:effectLst/>
                        </a:rPr>
                        <a:t>20200603</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900">
                          <a:effectLst/>
                        </a:rPr>
                        <a:t>AL</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20:25-2150 UTC</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No</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No</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No</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34.93</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557654519"/>
                  </a:ext>
                </a:extLst>
              </a:tr>
              <a:tr h="145015">
                <a:tc>
                  <a:txBody>
                    <a:bodyPr/>
                    <a:lstStyle/>
                    <a:p>
                      <a:pPr algn="r" rtl="0" fontAlgn="b"/>
                      <a:r>
                        <a:rPr lang="en-US" sz="900">
                          <a:solidFill>
                            <a:srgbClr val="000000"/>
                          </a:solidFill>
                          <a:effectLst/>
                        </a:rPr>
                        <a:t>20200629</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900">
                          <a:solidFill>
                            <a:srgbClr val="000000"/>
                          </a:solidFill>
                          <a:effectLst/>
                        </a:rPr>
                        <a:t>AL</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17:35-18:15 UTC</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No</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No</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No</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solidFill>
                            <a:srgbClr val="000000"/>
                          </a:solidFill>
                          <a:effectLst/>
                        </a:rPr>
                        <a:t>35.88</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978919662"/>
                  </a:ext>
                </a:extLst>
              </a:tr>
              <a:tr h="145015">
                <a:tc>
                  <a:txBody>
                    <a:bodyPr/>
                    <a:lstStyle/>
                    <a:p>
                      <a:pPr algn="r" rtl="0" fontAlgn="b"/>
                      <a:r>
                        <a:rPr lang="en-US" sz="900">
                          <a:effectLst/>
                        </a:rPr>
                        <a:t>20200627</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900">
                          <a:effectLst/>
                        </a:rPr>
                        <a:t>AL</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22:50-23:50 UTC</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No</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No</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No</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43.69</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807470372"/>
                  </a:ext>
                </a:extLst>
              </a:tr>
              <a:tr h="145015">
                <a:tc>
                  <a:txBody>
                    <a:bodyPr/>
                    <a:lstStyle/>
                    <a:p>
                      <a:pPr algn="r" rtl="0" fontAlgn="b"/>
                      <a:r>
                        <a:rPr lang="en-US" sz="900">
                          <a:solidFill>
                            <a:srgbClr val="000000"/>
                          </a:solidFill>
                          <a:effectLst/>
                        </a:rPr>
                        <a:t>20190323</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900">
                          <a:solidFill>
                            <a:srgbClr val="000000"/>
                          </a:solidFill>
                          <a:effectLst/>
                        </a:rPr>
                        <a:t>WT</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00:31-04:57 UTC</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FF0000"/>
                          </a:solidFill>
                          <a:effectLst/>
                          <a:latin typeface="Arial" panose="020B0604020202020204" pitchFamily="34" charset="0"/>
                        </a:rPr>
                        <a:t>Yes</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No</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No</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solidFill>
                            <a:srgbClr val="000000"/>
                          </a:solidFill>
                          <a:effectLst/>
                        </a:rPr>
                        <a:t>46.21</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860244693"/>
                  </a:ext>
                </a:extLst>
              </a:tr>
              <a:tr h="145015">
                <a:tc>
                  <a:txBody>
                    <a:bodyPr/>
                    <a:lstStyle/>
                    <a:p>
                      <a:pPr algn="r" rtl="0" fontAlgn="b"/>
                      <a:r>
                        <a:rPr lang="en-US" sz="900">
                          <a:effectLst/>
                        </a:rPr>
                        <a:t>20190423</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900">
                          <a:effectLst/>
                        </a:rPr>
                        <a:t>WT</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01:15-2:10 UTC</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No</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No</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No</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46.36</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703448921"/>
                  </a:ext>
                </a:extLst>
              </a:tr>
              <a:tr h="145015">
                <a:tc>
                  <a:txBody>
                    <a:bodyPr/>
                    <a:lstStyle/>
                    <a:p>
                      <a:pPr algn="r" rtl="0" fontAlgn="b"/>
                      <a:r>
                        <a:rPr lang="en-US" sz="900">
                          <a:effectLst/>
                        </a:rPr>
                        <a:t>20200704</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900">
                          <a:effectLst/>
                        </a:rPr>
                        <a:t>AL</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17:50-19:02 UTC</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No</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No</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No</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a:effectLst/>
                        </a:rPr>
                        <a:t>49.2</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862073073"/>
                  </a:ext>
                </a:extLst>
              </a:tr>
              <a:tr h="145015">
                <a:tc>
                  <a:txBody>
                    <a:bodyPr/>
                    <a:lstStyle/>
                    <a:p>
                      <a:pPr algn="r" rtl="0" fontAlgn="b"/>
                      <a:r>
                        <a:rPr lang="en-US" sz="900">
                          <a:effectLst/>
                        </a:rPr>
                        <a:t>20200517</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900">
                          <a:effectLst/>
                        </a:rPr>
                        <a:t>AL</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19:40-21:10 UTC</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No</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No</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900" b="0">
                          <a:solidFill>
                            <a:srgbClr val="000000"/>
                          </a:solidFill>
                          <a:effectLst/>
                          <a:latin typeface="Arial" panose="020B0604020202020204" pitchFamily="34" charset="0"/>
                        </a:rPr>
                        <a:t>No</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900" dirty="0">
                          <a:effectLst/>
                        </a:rPr>
                        <a:t>59.03</a:t>
                      </a:r>
                    </a:p>
                  </a:txBody>
                  <a:tcPr marL="3418" marR="3418" marT="2279" marB="22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946173716"/>
                  </a:ext>
                </a:extLst>
              </a:tr>
            </a:tbl>
          </a:graphicData>
        </a:graphic>
      </p:graphicFrame>
    </p:spTree>
    <p:extLst>
      <p:ext uri="{BB962C8B-B14F-4D97-AF65-F5344CB8AC3E}">
        <p14:creationId xmlns:p14="http://schemas.microsoft.com/office/powerpoint/2010/main" val="14004381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7C88E-1CB2-0546-A2E5-C09A5533B011}"/>
              </a:ext>
            </a:extLst>
          </p:cNvPr>
          <p:cNvSpPr>
            <a:spLocks noGrp="1"/>
          </p:cNvSpPr>
          <p:nvPr>
            <p:ph type="title"/>
          </p:nvPr>
        </p:nvSpPr>
        <p:spPr/>
        <p:txBody>
          <a:bodyPr/>
          <a:lstStyle/>
          <a:p>
            <a:endParaRPr lang="en-US"/>
          </a:p>
        </p:txBody>
      </p:sp>
      <p:pic>
        <p:nvPicPr>
          <p:cNvPr id="10" name="Content Placeholder 9" descr="A close up of a map&#10;&#10;Description automatically generated">
            <a:extLst>
              <a:ext uri="{FF2B5EF4-FFF2-40B4-BE49-F238E27FC236}">
                <a16:creationId xmlns:a16="http://schemas.microsoft.com/office/drawing/2014/main" id="{5D8E6970-A456-EE42-B2E4-9BC0B0233D95}"/>
              </a:ext>
            </a:extLst>
          </p:cNvPr>
          <p:cNvPicPr>
            <a:picLocks noGrp="1" noChangeAspect="1"/>
          </p:cNvPicPr>
          <p:nvPr>
            <p:ph idx="1"/>
          </p:nvPr>
        </p:nvPicPr>
        <p:blipFill>
          <a:blip r:embed="rId2"/>
          <a:stretch>
            <a:fillRect/>
          </a:stretch>
        </p:blipFill>
        <p:spPr>
          <a:xfrm>
            <a:off x="2667000" y="0"/>
            <a:ext cx="6858000" cy="6858000"/>
          </a:xfrm>
        </p:spPr>
      </p:pic>
      <p:sp>
        <p:nvSpPr>
          <p:cNvPr id="11" name="TextBox 10">
            <a:extLst>
              <a:ext uri="{FF2B5EF4-FFF2-40B4-BE49-F238E27FC236}">
                <a16:creationId xmlns:a16="http://schemas.microsoft.com/office/drawing/2014/main" id="{32CD031E-2AD6-E04D-B5A8-52D1A1131764}"/>
              </a:ext>
            </a:extLst>
          </p:cNvPr>
          <p:cNvSpPr txBox="1"/>
          <p:nvPr/>
        </p:nvSpPr>
        <p:spPr>
          <a:xfrm>
            <a:off x="405962" y="767358"/>
            <a:ext cx="2693277" cy="923330"/>
          </a:xfrm>
          <a:prstGeom prst="rect">
            <a:avLst/>
          </a:prstGeom>
          <a:noFill/>
        </p:spPr>
        <p:txBody>
          <a:bodyPr wrap="square" rtlCol="0">
            <a:spAutoFit/>
          </a:bodyPr>
          <a:lstStyle/>
          <a:p>
            <a:r>
              <a:rPr lang="en-US" dirty="0"/>
              <a:t>Location of VHF sources are high and flash area is large</a:t>
            </a:r>
          </a:p>
        </p:txBody>
      </p:sp>
      <p:sp>
        <p:nvSpPr>
          <p:cNvPr id="13" name="TextBox 12">
            <a:extLst>
              <a:ext uri="{FF2B5EF4-FFF2-40B4-BE49-F238E27FC236}">
                <a16:creationId xmlns:a16="http://schemas.microsoft.com/office/drawing/2014/main" id="{FF396B1F-1799-1849-8C1B-91FF73E98D28}"/>
              </a:ext>
            </a:extLst>
          </p:cNvPr>
          <p:cNvSpPr txBox="1"/>
          <p:nvPr/>
        </p:nvSpPr>
        <p:spPr>
          <a:xfrm>
            <a:off x="9498723" y="1690688"/>
            <a:ext cx="2693277" cy="923330"/>
          </a:xfrm>
          <a:prstGeom prst="rect">
            <a:avLst/>
          </a:prstGeom>
          <a:noFill/>
        </p:spPr>
        <p:txBody>
          <a:bodyPr wrap="square" rtlCol="0">
            <a:spAutoFit/>
          </a:bodyPr>
          <a:lstStyle/>
          <a:p>
            <a:r>
              <a:rPr lang="en-US" dirty="0"/>
              <a:t>GLM flashes, groups, and events well correlated to LMA flash rate</a:t>
            </a:r>
          </a:p>
        </p:txBody>
      </p:sp>
      <p:sp>
        <p:nvSpPr>
          <p:cNvPr id="14" name="TextBox 13">
            <a:extLst>
              <a:ext uri="{FF2B5EF4-FFF2-40B4-BE49-F238E27FC236}">
                <a16:creationId xmlns:a16="http://schemas.microsoft.com/office/drawing/2014/main" id="{29BF99EF-8D3F-6242-BC2E-166BEA035F73}"/>
              </a:ext>
            </a:extLst>
          </p:cNvPr>
          <p:cNvSpPr txBox="1"/>
          <p:nvPr/>
        </p:nvSpPr>
        <p:spPr>
          <a:xfrm>
            <a:off x="405961" y="3351014"/>
            <a:ext cx="2693277" cy="646331"/>
          </a:xfrm>
          <a:prstGeom prst="rect">
            <a:avLst/>
          </a:prstGeom>
          <a:noFill/>
        </p:spPr>
        <p:txBody>
          <a:bodyPr wrap="square" rtlCol="0">
            <a:spAutoFit/>
          </a:bodyPr>
          <a:lstStyle/>
          <a:p>
            <a:r>
              <a:rPr lang="en-US" dirty="0"/>
              <a:t>GLM DE mostly meets specs for this case</a:t>
            </a:r>
          </a:p>
        </p:txBody>
      </p:sp>
      <p:sp>
        <p:nvSpPr>
          <p:cNvPr id="15" name="TextBox 14">
            <a:extLst>
              <a:ext uri="{FF2B5EF4-FFF2-40B4-BE49-F238E27FC236}">
                <a16:creationId xmlns:a16="http://schemas.microsoft.com/office/drawing/2014/main" id="{30C630D1-49C8-C648-AA9C-A42523C96C4B}"/>
              </a:ext>
            </a:extLst>
          </p:cNvPr>
          <p:cNvSpPr txBox="1"/>
          <p:nvPr/>
        </p:nvSpPr>
        <p:spPr>
          <a:xfrm>
            <a:off x="9104586" y="4412843"/>
            <a:ext cx="2693277" cy="1200329"/>
          </a:xfrm>
          <a:prstGeom prst="rect">
            <a:avLst/>
          </a:prstGeom>
          <a:noFill/>
        </p:spPr>
        <p:txBody>
          <a:bodyPr wrap="square" rtlCol="0">
            <a:spAutoFit/>
          </a:bodyPr>
          <a:lstStyle/>
          <a:p>
            <a:r>
              <a:rPr lang="en-US" dirty="0"/>
              <a:t>Cloud top water path is very small implying negligible optical attenuation</a:t>
            </a:r>
          </a:p>
        </p:txBody>
      </p:sp>
    </p:spTree>
    <p:extLst>
      <p:ext uri="{BB962C8B-B14F-4D97-AF65-F5344CB8AC3E}">
        <p14:creationId xmlns:p14="http://schemas.microsoft.com/office/powerpoint/2010/main" val="3917954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94765DB-7FF4-014D-8078-B776F4AD995C}"/>
              </a:ext>
            </a:extLst>
          </p:cNvPr>
          <p:cNvSpPr txBox="1"/>
          <p:nvPr/>
        </p:nvSpPr>
        <p:spPr>
          <a:xfrm>
            <a:off x="378372" y="677917"/>
            <a:ext cx="2443656" cy="923330"/>
          </a:xfrm>
          <a:prstGeom prst="rect">
            <a:avLst/>
          </a:prstGeom>
          <a:noFill/>
        </p:spPr>
        <p:txBody>
          <a:bodyPr wrap="square" rtlCol="0">
            <a:spAutoFit/>
          </a:bodyPr>
          <a:lstStyle/>
          <a:p>
            <a:r>
              <a:rPr lang="en-US" dirty="0"/>
              <a:t>Relatively low flash rate storm by Colorado standards</a:t>
            </a:r>
          </a:p>
        </p:txBody>
      </p:sp>
      <p:sp>
        <p:nvSpPr>
          <p:cNvPr id="6" name="TextBox 5">
            <a:extLst>
              <a:ext uri="{FF2B5EF4-FFF2-40B4-BE49-F238E27FC236}">
                <a16:creationId xmlns:a16="http://schemas.microsoft.com/office/drawing/2014/main" id="{2A11DE26-6216-274C-A959-243585095C01}"/>
              </a:ext>
            </a:extLst>
          </p:cNvPr>
          <p:cNvSpPr txBox="1"/>
          <p:nvPr/>
        </p:nvSpPr>
        <p:spPr>
          <a:xfrm>
            <a:off x="9524452" y="677917"/>
            <a:ext cx="2443656" cy="646331"/>
          </a:xfrm>
          <a:prstGeom prst="rect">
            <a:avLst/>
          </a:prstGeom>
          <a:noFill/>
        </p:spPr>
        <p:txBody>
          <a:bodyPr wrap="square" rtlCol="0">
            <a:spAutoFit/>
          </a:bodyPr>
          <a:lstStyle/>
          <a:p>
            <a:r>
              <a:rPr lang="en-US" dirty="0"/>
              <a:t>Flash area is very small &lt;10 km</a:t>
            </a:r>
            <a:r>
              <a:rPr lang="en-US" baseline="30000" dirty="0"/>
              <a:t>2</a:t>
            </a:r>
            <a:endParaRPr lang="en-US" dirty="0"/>
          </a:p>
        </p:txBody>
      </p:sp>
      <p:sp>
        <p:nvSpPr>
          <p:cNvPr id="7" name="TextBox 6">
            <a:extLst>
              <a:ext uri="{FF2B5EF4-FFF2-40B4-BE49-F238E27FC236}">
                <a16:creationId xmlns:a16="http://schemas.microsoft.com/office/drawing/2014/main" id="{8A10A55A-9182-BB40-8069-70955A0231F2}"/>
              </a:ext>
            </a:extLst>
          </p:cNvPr>
          <p:cNvSpPr txBox="1"/>
          <p:nvPr/>
        </p:nvSpPr>
        <p:spPr>
          <a:xfrm>
            <a:off x="378372" y="3793523"/>
            <a:ext cx="2443656" cy="646331"/>
          </a:xfrm>
          <a:prstGeom prst="rect">
            <a:avLst/>
          </a:prstGeom>
          <a:noFill/>
        </p:spPr>
        <p:txBody>
          <a:bodyPr wrap="square" rtlCol="0">
            <a:spAutoFit/>
          </a:bodyPr>
          <a:lstStyle/>
          <a:p>
            <a:r>
              <a:rPr lang="en-US" dirty="0"/>
              <a:t>GLM DE is less than 10 percent for this storm</a:t>
            </a:r>
          </a:p>
        </p:txBody>
      </p:sp>
      <p:sp>
        <p:nvSpPr>
          <p:cNvPr id="8" name="TextBox 7">
            <a:extLst>
              <a:ext uri="{FF2B5EF4-FFF2-40B4-BE49-F238E27FC236}">
                <a16:creationId xmlns:a16="http://schemas.microsoft.com/office/drawing/2014/main" id="{F3F37A13-BEDB-214A-A3F5-09C469ED7DF4}"/>
              </a:ext>
            </a:extLst>
          </p:cNvPr>
          <p:cNvSpPr txBox="1"/>
          <p:nvPr/>
        </p:nvSpPr>
        <p:spPr>
          <a:xfrm>
            <a:off x="9524452" y="3993619"/>
            <a:ext cx="2443656" cy="2031325"/>
          </a:xfrm>
          <a:prstGeom prst="rect">
            <a:avLst/>
          </a:prstGeom>
          <a:noFill/>
        </p:spPr>
        <p:txBody>
          <a:bodyPr wrap="square" rtlCol="0">
            <a:spAutoFit/>
          </a:bodyPr>
          <a:lstStyle/>
          <a:p>
            <a:r>
              <a:rPr lang="en-US" dirty="0"/>
              <a:t>CTWP larger than in high DE Alabama case</a:t>
            </a:r>
          </a:p>
          <a:p>
            <a:endParaRPr lang="en-US" dirty="0"/>
          </a:p>
          <a:p>
            <a:r>
              <a:rPr lang="en-US" dirty="0"/>
              <a:t>Low DE caused by small</a:t>
            </a:r>
          </a:p>
          <a:p>
            <a:r>
              <a:rPr lang="en-US" dirty="0"/>
              <a:t>(dim) flashes and </a:t>
            </a:r>
          </a:p>
          <a:p>
            <a:r>
              <a:rPr lang="en-US" dirty="0"/>
              <a:t>attenuation due to</a:t>
            </a:r>
          </a:p>
          <a:p>
            <a:r>
              <a:rPr lang="en-US" dirty="0"/>
              <a:t>appreciable CTWP</a:t>
            </a:r>
          </a:p>
        </p:txBody>
      </p:sp>
      <p:sp>
        <p:nvSpPr>
          <p:cNvPr id="9" name="TextBox 8">
            <a:extLst>
              <a:ext uri="{FF2B5EF4-FFF2-40B4-BE49-F238E27FC236}">
                <a16:creationId xmlns:a16="http://schemas.microsoft.com/office/drawing/2014/main" id="{D273E4EA-2728-B840-BE3C-84AFF724A9C5}"/>
              </a:ext>
            </a:extLst>
          </p:cNvPr>
          <p:cNvSpPr txBox="1"/>
          <p:nvPr/>
        </p:nvSpPr>
        <p:spPr>
          <a:xfrm>
            <a:off x="9580605" y="1859236"/>
            <a:ext cx="2443656" cy="1477328"/>
          </a:xfrm>
          <a:prstGeom prst="rect">
            <a:avLst/>
          </a:prstGeom>
          <a:noFill/>
        </p:spPr>
        <p:txBody>
          <a:bodyPr wrap="square" rtlCol="0">
            <a:spAutoFit/>
          </a:bodyPr>
          <a:lstStyle/>
          <a:p>
            <a:r>
              <a:rPr lang="en-US" dirty="0"/>
              <a:t>GLM correlated to LMA </a:t>
            </a:r>
          </a:p>
          <a:p>
            <a:endParaRPr lang="en-US" dirty="0"/>
          </a:p>
          <a:p>
            <a:r>
              <a:rPr lang="en-US" dirty="0"/>
              <a:t>GLM flash rate is an order of magnitude less than LMA flash rate</a:t>
            </a:r>
            <a:endParaRPr lang="en-US" dirty="0">
              <a:solidFill>
                <a:srgbClr val="FF0000"/>
              </a:solidFill>
            </a:endParaRPr>
          </a:p>
        </p:txBody>
      </p:sp>
      <p:pic>
        <p:nvPicPr>
          <p:cNvPr id="11" name="Content Placeholder 10" descr="A picture containing text, map&#10;&#10;Description automatically generated">
            <a:extLst>
              <a:ext uri="{FF2B5EF4-FFF2-40B4-BE49-F238E27FC236}">
                <a16:creationId xmlns:a16="http://schemas.microsoft.com/office/drawing/2014/main" id="{11E9FB06-6DB6-0346-9F1A-097A63369613}"/>
              </a:ext>
            </a:extLst>
          </p:cNvPr>
          <p:cNvPicPr>
            <a:picLocks noGrp="1" noChangeAspect="1"/>
          </p:cNvPicPr>
          <p:nvPr>
            <p:ph idx="1"/>
          </p:nvPr>
        </p:nvPicPr>
        <p:blipFill>
          <a:blip r:embed="rId2"/>
          <a:stretch>
            <a:fillRect/>
          </a:stretch>
        </p:blipFill>
        <p:spPr>
          <a:xfrm>
            <a:off x="2667547" y="1095"/>
            <a:ext cx="6856905" cy="6856905"/>
          </a:xfrm>
        </p:spPr>
      </p:pic>
    </p:spTree>
    <p:extLst>
      <p:ext uri="{BB962C8B-B14F-4D97-AF65-F5344CB8AC3E}">
        <p14:creationId xmlns:p14="http://schemas.microsoft.com/office/powerpoint/2010/main" val="263434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25575-9C32-6242-B40D-A1A2BE15B12B}"/>
              </a:ext>
            </a:extLst>
          </p:cNvPr>
          <p:cNvSpPr>
            <a:spLocks noGrp="1"/>
          </p:cNvSpPr>
          <p:nvPr>
            <p:ph type="title"/>
          </p:nvPr>
        </p:nvSpPr>
        <p:spPr/>
        <p:txBody>
          <a:bodyPr/>
          <a:lstStyle/>
          <a:p>
            <a:endParaRPr lang="en-US"/>
          </a:p>
        </p:txBody>
      </p:sp>
      <p:pic>
        <p:nvPicPr>
          <p:cNvPr id="12" name="Content Placeholder 11" descr="A picture containing text, map&#10;&#10;Description automatically generated">
            <a:extLst>
              <a:ext uri="{FF2B5EF4-FFF2-40B4-BE49-F238E27FC236}">
                <a16:creationId xmlns:a16="http://schemas.microsoft.com/office/drawing/2014/main" id="{6C44B2AC-CBC2-C245-9AA5-BFC060BF659E}"/>
              </a:ext>
            </a:extLst>
          </p:cNvPr>
          <p:cNvPicPr>
            <a:picLocks noGrp="1" noChangeAspect="1"/>
          </p:cNvPicPr>
          <p:nvPr>
            <p:ph idx="1"/>
          </p:nvPr>
        </p:nvPicPr>
        <p:blipFill>
          <a:blip r:embed="rId2"/>
          <a:stretch>
            <a:fillRect/>
          </a:stretch>
        </p:blipFill>
        <p:spPr>
          <a:xfrm>
            <a:off x="2667000" y="0"/>
            <a:ext cx="6858000" cy="6858000"/>
          </a:xfrm>
        </p:spPr>
      </p:pic>
      <p:sp>
        <p:nvSpPr>
          <p:cNvPr id="13" name="TextBox 12">
            <a:extLst>
              <a:ext uri="{FF2B5EF4-FFF2-40B4-BE49-F238E27FC236}">
                <a16:creationId xmlns:a16="http://schemas.microsoft.com/office/drawing/2014/main" id="{3A656A2E-38B1-A942-A805-9469348B899C}"/>
              </a:ext>
            </a:extLst>
          </p:cNvPr>
          <p:cNvSpPr txBox="1"/>
          <p:nvPr/>
        </p:nvSpPr>
        <p:spPr>
          <a:xfrm>
            <a:off x="325821" y="767358"/>
            <a:ext cx="2853558" cy="923330"/>
          </a:xfrm>
          <a:prstGeom prst="rect">
            <a:avLst/>
          </a:prstGeom>
          <a:noFill/>
        </p:spPr>
        <p:txBody>
          <a:bodyPr wrap="square" rtlCol="0">
            <a:spAutoFit/>
          </a:bodyPr>
          <a:lstStyle/>
          <a:p>
            <a:r>
              <a:rPr lang="en-US" dirty="0"/>
              <a:t>Low VHF source location and small flash areas = anomalous storm</a:t>
            </a:r>
          </a:p>
        </p:txBody>
      </p:sp>
      <p:sp>
        <p:nvSpPr>
          <p:cNvPr id="14" name="TextBox 13">
            <a:extLst>
              <a:ext uri="{FF2B5EF4-FFF2-40B4-BE49-F238E27FC236}">
                <a16:creationId xmlns:a16="http://schemas.microsoft.com/office/drawing/2014/main" id="{05040F3B-9D87-FF43-B099-9F35F320A49B}"/>
              </a:ext>
            </a:extLst>
          </p:cNvPr>
          <p:cNvSpPr txBox="1"/>
          <p:nvPr/>
        </p:nvSpPr>
        <p:spPr>
          <a:xfrm>
            <a:off x="9338442" y="1574271"/>
            <a:ext cx="2853558" cy="1200329"/>
          </a:xfrm>
          <a:prstGeom prst="rect">
            <a:avLst/>
          </a:prstGeom>
          <a:noFill/>
        </p:spPr>
        <p:txBody>
          <a:bodyPr wrap="square" rtlCol="0">
            <a:spAutoFit/>
          </a:bodyPr>
          <a:lstStyle/>
          <a:p>
            <a:r>
              <a:rPr lang="en-US" dirty="0"/>
              <a:t>Higher count of +CG flashes</a:t>
            </a:r>
          </a:p>
          <a:p>
            <a:r>
              <a:rPr lang="en-US" dirty="0"/>
              <a:t>especially early in time series consistent with </a:t>
            </a:r>
          </a:p>
          <a:p>
            <a:r>
              <a:rPr lang="en-US" dirty="0"/>
              <a:t>inverted storm</a:t>
            </a:r>
          </a:p>
        </p:txBody>
      </p:sp>
      <p:sp>
        <p:nvSpPr>
          <p:cNvPr id="15" name="TextBox 14">
            <a:extLst>
              <a:ext uri="{FF2B5EF4-FFF2-40B4-BE49-F238E27FC236}">
                <a16:creationId xmlns:a16="http://schemas.microsoft.com/office/drawing/2014/main" id="{D65264C2-E469-6048-A06F-FD999B79EC86}"/>
              </a:ext>
            </a:extLst>
          </p:cNvPr>
          <p:cNvSpPr txBox="1"/>
          <p:nvPr/>
        </p:nvSpPr>
        <p:spPr>
          <a:xfrm>
            <a:off x="325821" y="3491320"/>
            <a:ext cx="2853558" cy="923330"/>
          </a:xfrm>
          <a:prstGeom prst="rect">
            <a:avLst/>
          </a:prstGeom>
          <a:noFill/>
        </p:spPr>
        <p:txBody>
          <a:bodyPr wrap="square" rtlCol="0">
            <a:spAutoFit/>
          </a:bodyPr>
          <a:lstStyle/>
          <a:p>
            <a:r>
              <a:rPr lang="en-US" dirty="0"/>
              <a:t>DE is low for most of time series; DE increases with flash area (size)</a:t>
            </a:r>
          </a:p>
        </p:txBody>
      </p:sp>
      <p:sp>
        <p:nvSpPr>
          <p:cNvPr id="3" name="TextBox 2"/>
          <p:cNvSpPr txBox="1"/>
          <p:nvPr/>
        </p:nvSpPr>
        <p:spPr>
          <a:xfrm>
            <a:off x="9338442" y="4109171"/>
            <a:ext cx="2015358" cy="2031325"/>
          </a:xfrm>
          <a:prstGeom prst="rect">
            <a:avLst/>
          </a:prstGeom>
          <a:noFill/>
        </p:spPr>
        <p:txBody>
          <a:bodyPr wrap="square" rtlCol="0">
            <a:spAutoFit/>
          </a:bodyPr>
          <a:lstStyle/>
          <a:p>
            <a:r>
              <a:rPr lang="en-US" dirty="0"/>
              <a:t>CTWP larger than the high DE Alabama case; role of optical attenuation again evident in explaining low DE</a:t>
            </a:r>
          </a:p>
        </p:txBody>
      </p:sp>
    </p:spTree>
    <p:extLst>
      <p:ext uri="{BB962C8B-B14F-4D97-AF65-F5344CB8AC3E}">
        <p14:creationId xmlns:p14="http://schemas.microsoft.com/office/powerpoint/2010/main" val="2640363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5CBAC-0FE3-7D4F-AB20-AA966ECEA6B9}"/>
              </a:ext>
            </a:extLst>
          </p:cNvPr>
          <p:cNvSpPr>
            <a:spLocks noGrp="1"/>
          </p:cNvSpPr>
          <p:nvPr>
            <p:ph type="title"/>
          </p:nvPr>
        </p:nvSpPr>
        <p:spPr/>
        <p:txBody>
          <a:bodyPr/>
          <a:lstStyle/>
          <a:p>
            <a:endParaRPr lang="en-US"/>
          </a:p>
        </p:txBody>
      </p:sp>
      <p:pic>
        <p:nvPicPr>
          <p:cNvPr id="5" name="Content Placeholder 4" descr="A screenshot of a cell phone&#10;&#10;Description automatically generated">
            <a:extLst>
              <a:ext uri="{FF2B5EF4-FFF2-40B4-BE49-F238E27FC236}">
                <a16:creationId xmlns:a16="http://schemas.microsoft.com/office/drawing/2014/main" id="{E4C6A219-77FE-D74C-A282-F42339250DB9}"/>
              </a:ext>
            </a:extLst>
          </p:cNvPr>
          <p:cNvPicPr>
            <a:picLocks noGrp="1" noChangeAspect="1"/>
          </p:cNvPicPr>
          <p:nvPr>
            <p:ph idx="1"/>
          </p:nvPr>
        </p:nvPicPr>
        <p:blipFill>
          <a:blip r:embed="rId2"/>
          <a:stretch>
            <a:fillRect/>
          </a:stretch>
        </p:blipFill>
        <p:spPr>
          <a:xfrm>
            <a:off x="1003301" y="-31750"/>
            <a:ext cx="5054600" cy="3530600"/>
          </a:xfrm>
        </p:spPr>
      </p:pic>
      <p:pic>
        <p:nvPicPr>
          <p:cNvPr id="7" name="Picture 6" descr="A picture containing colorful&#10;&#10;Description automatically generated">
            <a:extLst>
              <a:ext uri="{FF2B5EF4-FFF2-40B4-BE49-F238E27FC236}">
                <a16:creationId xmlns:a16="http://schemas.microsoft.com/office/drawing/2014/main" id="{1821638C-78C6-BD47-9DBB-B3CA1C2402F3}"/>
              </a:ext>
            </a:extLst>
          </p:cNvPr>
          <p:cNvPicPr>
            <a:picLocks noChangeAspect="1"/>
          </p:cNvPicPr>
          <p:nvPr/>
        </p:nvPicPr>
        <p:blipFill>
          <a:blip r:embed="rId3"/>
          <a:stretch>
            <a:fillRect/>
          </a:stretch>
        </p:blipFill>
        <p:spPr>
          <a:xfrm>
            <a:off x="6134100" y="-63500"/>
            <a:ext cx="5016500" cy="3594100"/>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9F2DBB4A-2C9F-0B48-9CB5-424D7959B2D9}"/>
              </a:ext>
            </a:extLst>
          </p:cNvPr>
          <p:cNvPicPr>
            <a:picLocks noChangeAspect="1"/>
          </p:cNvPicPr>
          <p:nvPr/>
        </p:nvPicPr>
        <p:blipFill>
          <a:blip r:embed="rId4"/>
          <a:stretch>
            <a:fillRect/>
          </a:stretch>
        </p:blipFill>
        <p:spPr>
          <a:xfrm>
            <a:off x="1087164" y="3397250"/>
            <a:ext cx="5054600" cy="3530600"/>
          </a:xfrm>
          <a:prstGeom prst="rect">
            <a:avLst/>
          </a:prstGeom>
        </p:spPr>
      </p:pic>
      <p:pic>
        <p:nvPicPr>
          <p:cNvPr id="11" name="Picture 10" descr="A screenshot of a cell phone&#10;&#10;Description automatically generated">
            <a:extLst>
              <a:ext uri="{FF2B5EF4-FFF2-40B4-BE49-F238E27FC236}">
                <a16:creationId xmlns:a16="http://schemas.microsoft.com/office/drawing/2014/main" id="{8492509D-DA35-CF4B-9383-35C6C0F2D73A}"/>
              </a:ext>
            </a:extLst>
          </p:cNvPr>
          <p:cNvPicPr>
            <a:picLocks noChangeAspect="1"/>
          </p:cNvPicPr>
          <p:nvPr/>
        </p:nvPicPr>
        <p:blipFill>
          <a:blip r:embed="rId5"/>
          <a:stretch>
            <a:fillRect/>
          </a:stretch>
        </p:blipFill>
        <p:spPr>
          <a:xfrm>
            <a:off x="6141764" y="3397250"/>
            <a:ext cx="5016500" cy="3594100"/>
          </a:xfrm>
          <a:prstGeom prst="rect">
            <a:avLst/>
          </a:prstGeom>
        </p:spPr>
      </p:pic>
      <p:cxnSp>
        <p:nvCxnSpPr>
          <p:cNvPr id="13" name="Straight Connector 12">
            <a:extLst>
              <a:ext uri="{FF2B5EF4-FFF2-40B4-BE49-F238E27FC236}">
                <a16:creationId xmlns:a16="http://schemas.microsoft.com/office/drawing/2014/main" id="{6D1EF4D5-933B-F445-9649-C455DF8086EC}"/>
              </a:ext>
            </a:extLst>
          </p:cNvPr>
          <p:cNvCxnSpPr/>
          <p:nvPr/>
        </p:nvCxnSpPr>
        <p:spPr>
          <a:xfrm>
            <a:off x="1623848" y="1690688"/>
            <a:ext cx="1024759"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534FAC4-CF76-7040-A0F8-CB96B362AE87}"/>
              </a:ext>
            </a:extLst>
          </p:cNvPr>
          <p:cNvCxnSpPr>
            <a:cxnSpLocks/>
          </p:cNvCxnSpPr>
          <p:nvPr/>
        </p:nvCxnSpPr>
        <p:spPr>
          <a:xfrm>
            <a:off x="2648607" y="1690688"/>
            <a:ext cx="0" cy="133629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6804FA7A-FB2B-0D47-A923-ACA4A5386AB9}"/>
              </a:ext>
            </a:extLst>
          </p:cNvPr>
          <p:cNvSpPr txBox="1"/>
          <p:nvPr/>
        </p:nvSpPr>
        <p:spPr>
          <a:xfrm>
            <a:off x="2479565" y="843348"/>
            <a:ext cx="2254469" cy="646331"/>
          </a:xfrm>
          <a:prstGeom prst="rect">
            <a:avLst/>
          </a:prstGeom>
          <a:noFill/>
        </p:spPr>
        <p:txBody>
          <a:bodyPr wrap="square" rtlCol="0">
            <a:spAutoFit/>
          </a:bodyPr>
          <a:lstStyle/>
          <a:p>
            <a:r>
              <a:rPr lang="en-US" dirty="0"/>
              <a:t>LMA FR above 50 </a:t>
            </a:r>
            <a:r>
              <a:rPr lang="en-US" dirty="0" err="1"/>
              <a:t>fl</a:t>
            </a:r>
            <a:r>
              <a:rPr lang="en-US" dirty="0"/>
              <a:t> s</a:t>
            </a:r>
            <a:r>
              <a:rPr lang="en-US" baseline="30000" dirty="0"/>
              <a:t>-1</a:t>
            </a:r>
            <a:r>
              <a:rPr lang="en-US" dirty="0"/>
              <a:t> then GLM DE &lt; 50%</a:t>
            </a:r>
          </a:p>
        </p:txBody>
      </p:sp>
      <p:sp>
        <p:nvSpPr>
          <p:cNvPr id="18" name="Oval 17">
            <a:extLst>
              <a:ext uri="{FF2B5EF4-FFF2-40B4-BE49-F238E27FC236}">
                <a16:creationId xmlns:a16="http://schemas.microsoft.com/office/drawing/2014/main" id="{4993D6D2-6CF9-7F47-8FB1-629F67BC37CC}"/>
              </a:ext>
            </a:extLst>
          </p:cNvPr>
          <p:cNvSpPr/>
          <p:nvPr/>
        </p:nvSpPr>
        <p:spPr>
          <a:xfrm rot="20550905">
            <a:off x="7115278" y="2457744"/>
            <a:ext cx="2175641" cy="461026"/>
          </a:xfrm>
          <a:prstGeom prst="ellipse">
            <a:avLst/>
          </a:prstGeom>
          <a:no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3F33F33-6C8E-3446-8DAB-484B7A28102B}"/>
              </a:ext>
            </a:extLst>
          </p:cNvPr>
          <p:cNvSpPr/>
          <p:nvPr/>
        </p:nvSpPr>
        <p:spPr>
          <a:xfrm rot="19990671">
            <a:off x="6552871" y="1991381"/>
            <a:ext cx="2727435" cy="67536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4764017-882E-AE46-A9EB-A9EE60DF9C79}"/>
              </a:ext>
            </a:extLst>
          </p:cNvPr>
          <p:cNvSpPr/>
          <p:nvPr/>
        </p:nvSpPr>
        <p:spPr>
          <a:xfrm rot="19539018">
            <a:off x="6388762" y="1055627"/>
            <a:ext cx="2891992" cy="1121465"/>
          </a:xfrm>
          <a:prstGeom prst="ellipse">
            <a:avLst/>
          </a:prstGeom>
          <a:noFill/>
          <a:ln w="57150">
            <a:solidFill>
              <a:srgbClr val="050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887B4AA-9424-D348-859C-7242C4445C02}"/>
              </a:ext>
            </a:extLst>
          </p:cNvPr>
          <p:cNvSpPr txBox="1"/>
          <p:nvPr/>
        </p:nvSpPr>
        <p:spPr>
          <a:xfrm>
            <a:off x="9587799" y="2378814"/>
            <a:ext cx="2226915" cy="923330"/>
          </a:xfrm>
          <a:prstGeom prst="rect">
            <a:avLst/>
          </a:prstGeom>
          <a:noFill/>
        </p:spPr>
        <p:txBody>
          <a:bodyPr wrap="square" rtlCol="0">
            <a:spAutoFit/>
          </a:bodyPr>
          <a:lstStyle/>
          <a:p>
            <a:r>
              <a:rPr lang="en-US" b="1" dirty="0">
                <a:solidFill>
                  <a:srgbClr val="FF0000"/>
                </a:solidFill>
              </a:rPr>
              <a:t>For a given flash size the DE is different for the three regions!</a:t>
            </a:r>
          </a:p>
        </p:txBody>
      </p:sp>
    </p:spTree>
    <p:extLst>
      <p:ext uri="{BB962C8B-B14F-4D97-AF65-F5344CB8AC3E}">
        <p14:creationId xmlns:p14="http://schemas.microsoft.com/office/powerpoint/2010/main" val="32219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animBg="1"/>
      <p:bldP spid="19" grpId="0" animBg="1"/>
      <p:bldP spid="20" grpId="0" animBg="1"/>
      <p:bldP spid="2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2464</TotalTime>
  <Words>933</Words>
  <Application>Microsoft Macintosh PowerPoint</Application>
  <PresentationFormat>Widescreen</PresentationFormat>
  <Paragraphs>321</Paragraphs>
  <Slides>11</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Calibri Light</vt:lpstr>
      <vt:lpstr>Office Theme</vt:lpstr>
      <vt:lpstr>A Multi-Case Analysis of GLM Detection Efficiency in Alabama, Colorado and West Texas</vt:lpstr>
      <vt:lpstr>Recent GLM Validation Studies</vt:lpstr>
      <vt:lpstr>PowerPoint Presentation</vt:lpstr>
      <vt:lpstr>Methodology</vt:lpstr>
      <vt:lpstr>PowerPoint Presentation</vt:lpstr>
      <vt:lpstr>PowerPoint Presentation</vt:lpstr>
      <vt:lpstr>PowerPoint Presentation</vt:lpstr>
      <vt:lpstr>PowerPoint Presentation</vt:lpstr>
      <vt:lpstr>PowerPoint Presentation</vt:lpstr>
      <vt:lpstr>PowerPoint Presentation</vt:lpstr>
      <vt:lpstr>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Clayton,Adam</dc:creator>
  <cp:lastModifiedBy>Clayton,Adam</cp:lastModifiedBy>
  <cp:revision>36</cp:revision>
  <dcterms:created xsi:type="dcterms:W3CDTF">2020-09-02T00:15:40Z</dcterms:created>
  <dcterms:modified xsi:type="dcterms:W3CDTF">2020-09-04T20:42:49Z</dcterms:modified>
</cp:coreProperties>
</file>