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60" r:id="rId2"/>
    <p:sldId id="369" r:id="rId3"/>
    <p:sldId id="314" r:id="rId4"/>
    <p:sldId id="256" r:id="rId5"/>
    <p:sldId id="257" r:id="rId6"/>
    <p:sldId id="258" r:id="rId7"/>
    <p:sldId id="266" r:id="rId8"/>
    <p:sldId id="268" r:id="rId9"/>
    <p:sldId id="263" r:id="rId10"/>
    <p:sldId id="262" r:id="rId11"/>
    <p:sldId id="332" r:id="rId12"/>
    <p:sldId id="333" r:id="rId13"/>
    <p:sldId id="366" r:id="rId14"/>
    <p:sldId id="372" r:id="rId15"/>
    <p:sldId id="340" r:id="rId16"/>
    <p:sldId id="327" r:id="rId17"/>
    <p:sldId id="338" r:id="rId18"/>
    <p:sldId id="335" r:id="rId19"/>
    <p:sldId id="280" r:id="rId20"/>
    <p:sldId id="336" r:id="rId21"/>
    <p:sldId id="316" r:id="rId22"/>
    <p:sldId id="270" r:id="rId23"/>
    <p:sldId id="325" r:id="rId24"/>
    <p:sldId id="321" r:id="rId25"/>
    <p:sldId id="295" r:id="rId26"/>
    <p:sldId id="329" r:id="rId27"/>
    <p:sldId id="330" r:id="rId28"/>
    <p:sldId id="331" r:id="rId29"/>
    <p:sldId id="275" r:id="rId30"/>
    <p:sldId id="367" r:id="rId31"/>
    <p:sldId id="368" r:id="rId32"/>
    <p:sldId id="341" r:id="rId33"/>
    <p:sldId id="342" r:id="rId34"/>
    <p:sldId id="361" r:id="rId35"/>
    <p:sldId id="362" r:id="rId36"/>
    <p:sldId id="347" r:id="rId37"/>
    <p:sldId id="349" r:id="rId38"/>
    <p:sldId id="348" r:id="rId39"/>
    <p:sldId id="351" r:id="rId40"/>
    <p:sldId id="363" r:id="rId41"/>
    <p:sldId id="364" r:id="rId42"/>
    <p:sldId id="343" r:id="rId43"/>
    <p:sldId id="344" r:id="rId44"/>
    <p:sldId id="370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7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2" d="100"/>
          <a:sy n="172" d="100"/>
        </p:scale>
        <p:origin x="-17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2787-2A0C-004D-8BC3-E12DA7120E5C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026A5-CA08-0943-B9D5-DC5B2860A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6cb493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6cb4938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9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17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1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4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1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3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6484-48C5-2546-B0BE-D5E3145AACC1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18E9-A6B5-9C4C-971E-A80E3FB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eg"/><Relationship Id="rId5" Type="http://schemas.microsoft.com/office/2007/relationships/hdphoto" Target="../media/hdphoto3.wdp"/><Relationship Id="rId6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2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2861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Atmospheric electricity: From Ben Franklin to Steve Rutledge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96818" y="247071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Prof. Steven Rutledge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Dept. of Atmospheric Science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Colorado State University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Ft. Collins CO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" name="Picture 1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02" y="4290808"/>
            <a:ext cx="2419510" cy="2419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57" y="4531781"/>
            <a:ext cx="3768543" cy="21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86"/>
          <a:stretch/>
        </p:blipFill>
        <p:spPr>
          <a:xfrm rot="5400000">
            <a:off x="3056542" y="-2461211"/>
            <a:ext cx="2756034" cy="8204127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3" name="Picture 2"/>
          <p:cNvPicPr/>
          <p:nvPr/>
        </p:nvPicPr>
        <p:blipFill>
          <a:blip r:embed="rId3"/>
          <a:stretch/>
        </p:blipFill>
        <p:spPr>
          <a:xfrm>
            <a:off x="60908" y="4448433"/>
            <a:ext cx="2153351" cy="1763353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/>
        </p:blipFill>
        <p:spPr>
          <a:xfrm>
            <a:off x="6915726" y="4448434"/>
            <a:ext cx="2161114" cy="1763352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9260" y="6436034"/>
            <a:ext cx="1011402" cy="369332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Carnegie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7083" y="6427692"/>
            <a:ext cx="735147" cy="369332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9162" y="2926346"/>
            <a:ext cx="5900334" cy="181588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Diurnal variation</a:t>
            </a:r>
            <a:r>
              <a:rPr lang="en-US" sz="1600" dirty="0"/>
              <a:t> </a:t>
            </a:r>
            <a:r>
              <a:rPr lang="en-US" sz="1600" dirty="0" smtClean="0"/>
              <a:t>of “fair weather” E field advanced by F. J. W. Whipple</a:t>
            </a:r>
          </a:p>
          <a:p>
            <a:endParaRPr lang="en-US" sz="1600" dirty="0" smtClean="0"/>
          </a:p>
          <a:p>
            <a:r>
              <a:rPr lang="en-US" sz="1600" dirty="0" smtClean="0"/>
              <a:t>Closely tied to diurnal variation of thunder area</a:t>
            </a:r>
          </a:p>
          <a:p>
            <a:endParaRPr lang="en-US" sz="1600" dirty="0" smtClean="0"/>
          </a:p>
          <a:p>
            <a:r>
              <a:rPr lang="en-US" sz="1600" dirty="0" smtClean="0"/>
              <a:t>“Thunder day” was an early measure of global thunderstorm activity, well before we had regional or global lightning measurements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16735"/>
            <a:ext cx="9144000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  </a:t>
            </a:r>
            <a:r>
              <a:rPr lang="en-US" dirty="0" smtClean="0"/>
              <a:t>C. T. R. Wilson motivated the need for global observations 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fair</a:t>
            </a:r>
            <a:r>
              <a:rPr lang="en-US" dirty="0" smtClean="0"/>
              <a:t> and diurnal variability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47993" y="693806"/>
            <a:ext cx="514054" cy="493945"/>
          </a:xfrm>
          <a:prstGeom prst="ellips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748748" y="982491"/>
            <a:ext cx="354627" cy="2877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42320" y="1133047"/>
            <a:ext cx="419727" cy="4131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1809" y="1094977"/>
            <a:ext cx="373878" cy="35058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97088" y="3018870"/>
            <a:ext cx="4572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600" dirty="0"/>
              <a:t>Carnegie Institution of </a:t>
            </a:r>
            <a:r>
              <a:rPr lang="en-US" sz="1600" dirty="0" smtClean="0"/>
              <a:t>Washington DC</a:t>
            </a:r>
            <a:endParaRPr lang="en-US" sz="1600" dirty="0"/>
          </a:p>
          <a:p>
            <a:r>
              <a:rPr lang="en-US" sz="1600" dirty="0"/>
              <a:t>Seven cruises (1909-1929)</a:t>
            </a:r>
          </a:p>
          <a:p>
            <a:r>
              <a:rPr lang="en-US" sz="1600" dirty="0" smtClean="0"/>
              <a:t>Carnegie was destroyed </a:t>
            </a:r>
            <a:r>
              <a:rPr lang="en-US" sz="1600" dirty="0"/>
              <a:t>in fuel explosion in </a:t>
            </a:r>
            <a:r>
              <a:rPr lang="en-US" sz="1600" dirty="0" smtClean="0"/>
              <a:t>Samoa (1929)</a:t>
            </a:r>
          </a:p>
          <a:p>
            <a:r>
              <a:rPr lang="en-US" sz="1600" dirty="0" smtClean="0"/>
              <a:t>Maud was frozen into Arctic ice and destroyed (1930)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333" y="5121771"/>
            <a:ext cx="2546070" cy="17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FieldProgramsSeminar-2_Page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3" y="62802"/>
            <a:ext cx="88720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204" y="76762"/>
            <a:ext cx="4134465" cy="369332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My journey’s into atmospheric electricity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3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0" y="1120423"/>
            <a:ext cx="4191963" cy="2816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2888" y="224556"/>
            <a:ext cx="6348012" cy="830997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Down Under Doppler and Electricity Experiment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1989-1990 and 1990-1991 wet seasons in Darwin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29" y="1120423"/>
            <a:ext cx="4407916" cy="3985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678" y="5304091"/>
            <a:ext cx="2872038" cy="369332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Rutledge et al. (1992, BAMS)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monsoon-winds-nh-first-dat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7" t="21291" r="912" b="27639"/>
          <a:stretch/>
        </p:blipFill>
        <p:spPr>
          <a:xfrm>
            <a:off x="252590" y="3937001"/>
            <a:ext cx="5111530" cy="2749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590" y="5716101"/>
            <a:ext cx="1378502" cy="830997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Monsoon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trough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7" y="-154758"/>
            <a:ext cx="725754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49" y="518736"/>
            <a:ext cx="4105981" cy="3062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444" y="109369"/>
            <a:ext cx="2199716" cy="369332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Rutledge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et al. (1992)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20" y="3602877"/>
            <a:ext cx="2467492" cy="3100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7034" y="572776"/>
            <a:ext cx="1648809" cy="830997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Basic relationship</a:t>
            </a:r>
          </a:p>
          <a:p>
            <a:r>
              <a:rPr lang="en-US" sz="1600" dirty="0">
                <a:solidFill>
                  <a:srgbClr val="FFFFFF"/>
                </a:solidFill>
              </a:rPr>
              <a:t>b</a:t>
            </a:r>
            <a:r>
              <a:rPr lang="en-US" sz="1600" dirty="0" smtClean="0">
                <a:solidFill>
                  <a:srgbClr val="FFFFFF"/>
                </a:solidFill>
              </a:rPr>
              <a:t>etween CAPE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</a:t>
            </a:r>
            <a:r>
              <a:rPr lang="en-US" sz="1600" dirty="0" smtClean="0">
                <a:solidFill>
                  <a:srgbClr val="FFFFFF"/>
                </a:solidFill>
              </a:rPr>
              <a:t>nd flash rate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7118" y="762000"/>
            <a:ext cx="1898877" cy="338554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MONSOON PERIODS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45235" y="1100554"/>
            <a:ext cx="74706" cy="1342328"/>
          </a:xfrm>
          <a:prstGeom prst="straightConnector1">
            <a:avLst/>
          </a:prstGeom>
          <a:ln>
            <a:solidFill>
              <a:srgbClr val="558E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0353" y="1100554"/>
            <a:ext cx="37353" cy="1226497"/>
          </a:xfrm>
          <a:prstGeom prst="straightConnector1">
            <a:avLst/>
          </a:prstGeom>
          <a:ln>
            <a:solidFill>
              <a:srgbClr val="558E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07449" y="1100554"/>
            <a:ext cx="258546" cy="1417034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47319" y="6333910"/>
            <a:ext cx="2165677" cy="369332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Williams 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al. (1992)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4073" y="4584262"/>
            <a:ext cx="1396085" cy="369332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Break events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8460" y="5713826"/>
            <a:ext cx="1755070" cy="369332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Monsoon events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5823" y="44011"/>
            <a:ext cx="3477398" cy="2923877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 smtClean="0"/>
              <a:t>M~D</a:t>
            </a:r>
            <a:r>
              <a:rPr lang="en-US" sz="1200" baseline="30000" dirty="0" smtClean="0"/>
              <a:t>3 </a:t>
            </a:r>
            <a:r>
              <a:rPr lang="en-US" sz="1200" dirty="0" smtClean="0"/>
              <a:t>(Mixed phase mass)</a:t>
            </a:r>
          </a:p>
          <a:p>
            <a:endParaRPr lang="en-US" sz="1200" dirty="0"/>
          </a:p>
          <a:p>
            <a:r>
              <a:rPr lang="en-US" sz="1200" dirty="0" smtClean="0"/>
              <a:t>Z~D</a:t>
            </a:r>
            <a:r>
              <a:rPr lang="en-US" sz="1200" baseline="30000" dirty="0" smtClean="0"/>
              <a:t>6</a:t>
            </a:r>
          </a:p>
          <a:p>
            <a:endParaRPr lang="en-US" sz="1200" baseline="30000" dirty="0" smtClean="0"/>
          </a:p>
          <a:p>
            <a:r>
              <a:rPr lang="en-US" sz="1200" dirty="0" smtClean="0"/>
              <a:t>At balance level, V</a:t>
            </a:r>
            <a:r>
              <a:rPr lang="en-US" sz="1200" baseline="-25000" dirty="0" smtClean="0"/>
              <a:t>T</a:t>
            </a:r>
            <a:r>
              <a:rPr lang="en-US" sz="1200" dirty="0" smtClean="0"/>
              <a:t>=W</a:t>
            </a:r>
          </a:p>
          <a:p>
            <a:endParaRPr lang="en-US" sz="1200" dirty="0" smtClean="0"/>
          </a:p>
          <a:p>
            <a:r>
              <a:rPr lang="en-US" sz="1200" dirty="0" smtClean="0"/>
              <a:t>V</a:t>
            </a:r>
            <a:r>
              <a:rPr lang="en-US" sz="1200" baseline="-25000" dirty="0" smtClean="0"/>
              <a:t>T</a:t>
            </a:r>
            <a:r>
              <a:rPr lang="en-US" sz="1200" dirty="0" smtClean="0"/>
              <a:t>~D</a:t>
            </a:r>
            <a:r>
              <a:rPr lang="en-US" sz="1200" baseline="30000" dirty="0" smtClean="0"/>
              <a:t>1/2</a:t>
            </a:r>
          </a:p>
          <a:p>
            <a:endParaRPr lang="en-US" sz="1200" baseline="30000" dirty="0" smtClean="0"/>
          </a:p>
          <a:p>
            <a:r>
              <a:rPr lang="en-US" sz="1200" dirty="0" smtClean="0"/>
              <a:t>Therefore:</a:t>
            </a:r>
          </a:p>
          <a:p>
            <a:endParaRPr lang="en-US" sz="1200" dirty="0" smtClean="0"/>
          </a:p>
          <a:p>
            <a:r>
              <a:rPr lang="en-US" sz="1200" dirty="0" smtClean="0"/>
              <a:t>Z</a:t>
            </a:r>
            <a:r>
              <a:rPr lang="en-US" sz="1200" baseline="-25000" dirty="0" smtClean="0"/>
              <a:t>e</a:t>
            </a:r>
            <a:r>
              <a:rPr lang="en-US" sz="1200" dirty="0" smtClean="0"/>
              <a:t>~CAPE</a:t>
            </a:r>
            <a:r>
              <a:rPr lang="en-US" sz="1200" baseline="30000" dirty="0" smtClean="0"/>
              <a:t>6</a:t>
            </a:r>
            <a:r>
              <a:rPr lang="en-US" sz="1200" dirty="0" smtClean="0"/>
              <a:t> and M~CAPE</a:t>
            </a:r>
            <a:r>
              <a:rPr lang="en-US" sz="1200" baseline="30000" dirty="0" smtClean="0"/>
              <a:t>3</a:t>
            </a:r>
          </a:p>
          <a:p>
            <a:endParaRPr lang="en-US" sz="1200" dirty="0" smtClean="0"/>
          </a:p>
          <a:p>
            <a:r>
              <a:rPr lang="en-US" sz="1200" b="1" dirty="0" smtClean="0"/>
              <a:t>Two fold increase in CAPE is an 8-fold increase in M</a:t>
            </a:r>
          </a:p>
          <a:p>
            <a:endParaRPr lang="en-US" sz="1200" dirty="0"/>
          </a:p>
          <a:p>
            <a:r>
              <a:rPr lang="en-US" sz="1200" dirty="0"/>
              <a:t>Two fold increase in CAPE is an 18 dB increase in </a:t>
            </a:r>
            <a:r>
              <a:rPr lang="en-US" sz="1200" dirty="0" smtClean="0"/>
              <a:t>Z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920" y="5033460"/>
            <a:ext cx="3524875" cy="1360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559" y="3283008"/>
            <a:ext cx="2199059" cy="1586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47520" y="3529034"/>
            <a:ext cx="601860" cy="523220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Break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event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6290" y="6466516"/>
            <a:ext cx="1335872" cy="307777"/>
          </a:xfrm>
          <a:prstGeom prst="rect">
            <a:avLst/>
          </a:prstGeom>
          <a:solidFill>
            <a:srgbClr val="558E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Monsoon event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4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0" y="467562"/>
            <a:ext cx="5870350" cy="4671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1862" y="1011624"/>
            <a:ext cx="3011236" cy="36009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DUNDEE led to the rain</a:t>
            </a:r>
          </a:p>
          <a:p>
            <a:r>
              <a:rPr lang="en-US" dirty="0">
                <a:solidFill>
                  <a:srgbClr val="FFFFFF"/>
                </a:solidFill>
              </a:rPr>
              <a:t>y</a:t>
            </a:r>
            <a:r>
              <a:rPr lang="en-US" dirty="0" smtClean="0">
                <a:solidFill>
                  <a:srgbClr val="FFFFFF"/>
                </a:solidFill>
              </a:rPr>
              <a:t>ield work by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Petersen and Rutledge (1998)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Rain mass flux (kg) vs. CG </a:t>
            </a:r>
          </a:p>
          <a:p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ightning flash density,</a:t>
            </a:r>
          </a:p>
          <a:p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onthly averages over areas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O(10</a:t>
            </a:r>
            <a:r>
              <a:rPr lang="en-US" baseline="30000" dirty="0" smtClean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) km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</a:p>
          <a:p>
            <a:endParaRPr lang="en-US" baseline="300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Potential for rain yield to tell</a:t>
            </a:r>
          </a:p>
          <a:p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s how global convection may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 changing due to changes in</a:t>
            </a:r>
          </a:p>
          <a:p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nstability and aerosol loading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75503" y="5567625"/>
            <a:ext cx="2768951" cy="73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5893" y="5730076"/>
            <a:ext cx="158308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Ice microphysics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High cloud bases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High CCN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2522" y="5685772"/>
            <a:ext cx="2198739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Warm rain microphysics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Low cloud bases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Low CCN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6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676" y="745263"/>
            <a:ext cx="4396363" cy="2951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5966" y="137460"/>
            <a:ext cx="304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TOGA COARE  1992-93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96" y="3752494"/>
            <a:ext cx="4338042" cy="2892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470" y="884412"/>
            <a:ext cx="4051343" cy="24777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509796" y="2073578"/>
            <a:ext cx="174291" cy="14694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71134" y="1032411"/>
            <a:ext cx="174291" cy="19262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57420" y="2649552"/>
            <a:ext cx="210840" cy="19262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08172" y="3362190"/>
            <a:ext cx="201703" cy="22003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09796" y="3321770"/>
            <a:ext cx="3453627" cy="369332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ALDF Antenna locations (R. Orville)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00" y="3833602"/>
            <a:ext cx="2435366" cy="281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1600" y="6513716"/>
            <a:ext cx="2328732" cy="26161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100" dirty="0" smtClean="0"/>
              <a:t>Petersen, Rutledge and Orville (1996)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9882" y="4131235"/>
            <a:ext cx="1879942" cy="1323439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As in DUNDEE, a</a:t>
            </a:r>
          </a:p>
          <a:p>
            <a:r>
              <a:rPr lang="en-US" sz="1600" dirty="0">
                <a:solidFill>
                  <a:srgbClr val="FFFFFF"/>
                </a:solidFill>
              </a:rPr>
              <a:t>r</a:t>
            </a:r>
            <a:r>
              <a:rPr lang="en-US" sz="1600" dirty="0" smtClean="0">
                <a:solidFill>
                  <a:srgbClr val="FFFFFF"/>
                </a:solidFill>
              </a:rPr>
              <a:t>elationship</a:t>
            </a:r>
          </a:p>
          <a:p>
            <a:r>
              <a:rPr lang="en-US" sz="1600" dirty="0">
                <a:solidFill>
                  <a:srgbClr val="FFFFFF"/>
                </a:solidFill>
              </a:rPr>
              <a:t>b</a:t>
            </a:r>
            <a:r>
              <a:rPr lang="en-US" sz="1600" dirty="0" smtClean="0">
                <a:solidFill>
                  <a:srgbClr val="FFFFFF"/>
                </a:solidFill>
              </a:rPr>
              <a:t>etween CAPE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</a:t>
            </a:r>
            <a:r>
              <a:rPr lang="en-US" sz="1600" dirty="0" smtClean="0">
                <a:solidFill>
                  <a:srgbClr val="FFFFFF"/>
                </a:solidFill>
              </a:rPr>
              <a:t>nd lightning</a:t>
            </a:r>
          </a:p>
          <a:p>
            <a:r>
              <a:rPr lang="en-US" sz="1600" dirty="0">
                <a:solidFill>
                  <a:srgbClr val="FFFFFF"/>
                </a:solidFill>
              </a:rPr>
              <a:t>f</a:t>
            </a:r>
            <a:r>
              <a:rPr lang="en-US" sz="1600" dirty="0" smtClean="0">
                <a:solidFill>
                  <a:srgbClr val="FFFFFF"/>
                </a:solidFill>
              </a:rPr>
              <a:t>lash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rate was found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7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5" y="841313"/>
            <a:ext cx="6263223" cy="516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015" y="239059"/>
            <a:ext cx="6727928" cy="461665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Fast forward to 2017, 35 years after TOGA COARE</a:t>
            </a:r>
            <a:r>
              <a:rPr lang="mr-IN" sz="2400" dirty="0" smtClean="0">
                <a:solidFill>
                  <a:srgbClr val="FFFFFF"/>
                </a:solidFill>
              </a:rPr>
              <a:t>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8727" y="1277452"/>
            <a:ext cx="2196673" cy="2031325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Bigger ship!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Better radar!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CSU SEA-POL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5 cm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Doppler, polarimetric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43" y="336885"/>
            <a:ext cx="7227971" cy="6424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39" y="1300591"/>
            <a:ext cx="3164181" cy="480131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Lightning flashes from </a:t>
            </a:r>
            <a:r>
              <a:rPr lang="en-US" b="1" dirty="0" smtClean="0"/>
              <a:t>GOES-16 </a:t>
            </a:r>
          </a:p>
          <a:p>
            <a:r>
              <a:rPr lang="en-US" b="1" dirty="0" smtClean="0"/>
              <a:t>Geostationary</a:t>
            </a:r>
            <a:r>
              <a:rPr lang="en-US" b="1" dirty="0"/>
              <a:t> </a:t>
            </a:r>
            <a:r>
              <a:rPr lang="en-US" b="1" dirty="0" smtClean="0"/>
              <a:t>Lightning Mapper</a:t>
            </a:r>
          </a:p>
          <a:p>
            <a:endParaRPr lang="en-US" b="1" dirty="0"/>
          </a:p>
          <a:p>
            <a:r>
              <a:rPr lang="en-US" dirty="0" smtClean="0"/>
              <a:t>Flashes are per 15 minute intervals </a:t>
            </a:r>
          </a:p>
          <a:p>
            <a:pPr marL="285750" indent="-285750">
              <a:buFont typeface="Wingdings" charset="0"/>
              <a:buChar char="Ø"/>
            </a:pPr>
            <a:endParaRPr lang="en-US" dirty="0"/>
          </a:p>
          <a:p>
            <a:r>
              <a:rPr lang="en-US" dirty="0" smtClean="0"/>
              <a:t>Generally lightning is co-located with cold cloud; some </a:t>
            </a:r>
            <a:r>
              <a:rPr lang="en-US" dirty="0"/>
              <a:t>spurious flashes in </a:t>
            </a:r>
            <a:r>
              <a:rPr lang="en-US" dirty="0" smtClean="0"/>
              <a:t>areas with </a:t>
            </a:r>
            <a:r>
              <a:rPr lang="en-US" dirty="0"/>
              <a:t>no cold cloud; appear </a:t>
            </a:r>
            <a:r>
              <a:rPr lang="en-US" dirty="0" smtClean="0"/>
              <a:t>to be </a:t>
            </a:r>
            <a:r>
              <a:rPr lang="en-US" dirty="0"/>
              <a:t>confined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daylight </a:t>
            </a:r>
            <a:r>
              <a:rPr lang="en-US" dirty="0" smtClean="0"/>
              <a:t>hours (sun glint off ocean)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Satellite based lightning observations useful for locating intense oceanic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0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5702" y="112889"/>
            <a:ext cx="5761501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SPURS CAPE, SST time series; Rutledge et al. (2019), BAMS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" y="428220"/>
            <a:ext cx="6330156" cy="4501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1474" y="771675"/>
            <a:ext cx="2672526" cy="209288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CAPE computed from 4 per day 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oundings from R/V Roger </a:t>
            </a:r>
            <a:r>
              <a:rPr lang="en-US" sz="1400" dirty="0" err="1" smtClean="0"/>
              <a:t>Revelle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GLM lightning for 5x5 </a:t>
            </a:r>
            <a:r>
              <a:rPr lang="en-US" sz="1400" dirty="0" err="1" smtClean="0"/>
              <a:t>deg</a:t>
            </a:r>
            <a:r>
              <a:rPr lang="en-US" sz="1400" dirty="0" smtClean="0"/>
              <a:t> box 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entered on the </a:t>
            </a:r>
            <a:r>
              <a:rPr lang="en-US" sz="1400" dirty="0" err="1" smtClean="0"/>
              <a:t>Revelle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L</a:t>
            </a:r>
            <a:r>
              <a:rPr lang="en-US" sz="1400" dirty="0" smtClean="0"/>
              <a:t>ightning </a:t>
            </a:r>
            <a:r>
              <a:rPr lang="en-US" sz="1400" dirty="0"/>
              <a:t>for </a:t>
            </a:r>
            <a:r>
              <a:rPr lang="en-US" sz="1400" dirty="0" smtClean="0"/>
              <a:t>CAPE exceeding</a:t>
            </a:r>
          </a:p>
          <a:p>
            <a:r>
              <a:rPr lang="en-US" sz="1400" dirty="0" smtClean="0"/>
              <a:t>1500 J/kg 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40417" y="4444998"/>
            <a:ext cx="1" cy="1942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62500" y="4501443"/>
            <a:ext cx="0" cy="1377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344" y="4728887"/>
            <a:ext cx="2807074" cy="30777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Radar observations (shown later)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173632" y="4707300"/>
            <a:ext cx="2952413" cy="30777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Radar </a:t>
            </a:r>
            <a:r>
              <a:rPr lang="en-US" sz="1400" dirty="0" smtClean="0"/>
              <a:t>observations (shown later)</a:t>
            </a: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83167" y="2850444"/>
            <a:ext cx="4953000" cy="141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10418" y="1368778"/>
            <a:ext cx="324560" cy="6632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651000" y="1368779"/>
            <a:ext cx="1583978" cy="2963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234978" y="1368779"/>
            <a:ext cx="2046106" cy="7761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31155" y="970001"/>
            <a:ext cx="12483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&gt; 1500 J/kg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36" y="3391206"/>
            <a:ext cx="2771064" cy="2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5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20171025_033252_rhi_db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" y="270555"/>
            <a:ext cx="3775945" cy="4329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3430" y="425777"/>
            <a:ext cx="4976643" cy="1015663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ightning is probable when 35 </a:t>
            </a:r>
            <a:r>
              <a:rPr lang="en-US" sz="2000" dirty="0" err="1" smtClean="0"/>
              <a:t>dBZ</a:t>
            </a:r>
            <a:r>
              <a:rPr lang="en-US" sz="2000" dirty="0"/>
              <a:t> </a:t>
            </a:r>
            <a:r>
              <a:rPr lang="en-US" sz="2000" dirty="0" smtClean="0"/>
              <a:t>extends to</a:t>
            </a:r>
          </a:p>
          <a:p>
            <a:r>
              <a:rPr lang="en-US" sz="2000" dirty="0" smtClean="0"/>
              <a:t>-10°C or colder (6 km from 0300 Z sounding; </a:t>
            </a:r>
          </a:p>
          <a:p>
            <a:r>
              <a:rPr lang="en-US" sz="2000" dirty="0" smtClean="0"/>
              <a:t>2500 J/kg CAPE); mixed phase microphysics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06500" y="-2627"/>
            <a:ext cx="27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0332 UTC; 25 October 2017</a:t>
            </a:r>
            <a:endParaRPr lang="en-US" dirty="0"/>
          </a:p>
        </p:txBody>
      </p:sp>
      <p:pic>
        <p:nvPicPr>
          <p:cNvPr id="5" name="Picture 4" descr="SEA20171107_173752_r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36" y="2697253"/>
            <a:ext cx="4247727" cy="2574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4251" y="1873704"/>
            <a:ext cx="2315808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Non-lightning example</a:t>
            </a:r>
          </a:p>
          <a:p>
            <a:r>
              <a:rPr lang="en-US" dirty="0" smtClean="0"/>
              <a:t>CAPE &lt; 750 J/kg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4008" y="4590542"/>
            <a:ext cx="2895933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producing example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390" y="5271634"/>
            <a:ext cx="8467012" cy="120032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vidently higher CAPE values lead to sufficient vertical motions to loft raindrops into mixed phase region and drive mixed phase microphysics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/>
              <a:t>DOES INSTABILITY ALONE EXPLAIN VARIABILITY IN FLASH RATES? </a:t>
            </a:r>
          </a:p>
        </p:txBody>
      </p:sp>
    </p:spTree>
    <p:extLst>
      <p:ext uri="{BB962C8B-B14F-4D97-AF65-F5344CB8AC3E}">
        <p14:creationId xmlns:p14="http://schemas.microsoft.com/office/powerpoint/2010/main" val="300131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9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7" y="379151"/>
            <a:ext cx="7860864" cy="524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116" y="5849780"/>
            <a:ext cx="7767245" cy="400110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First of all, sorry for the ancient picture on the seminar announcement!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8004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29907" y="2266004"/>
            <a:ext cx="1497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SPURS-2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0868" y="3797464"/>
            <a:ext cx="7317132" cy="144655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Relationship between MLMR (g/kg) and CAPE (J/kg) very close between W. and E. tropical Pacific; reflects underlying SST’s, which are similar in the two basins</a:t>
            </a:r>
          </a:p>
          <a:p>
            <a:endParaRPr lang="en-US" sz="1400" dirty="0" smtClean="0"/>
          </a:p>
          <a:p>
            <a:r>
              <a:rPr lang="en-US" sz="1400" b="1" dirty="0" smtClean="0"/>
              <a:t>Emphasizes relationship between BL moisture</a:t>
            </a:r>
            <a:r>
              <a:rPr lang="en-US" sz="1400" b="1" dirty="0"/>
              <a:t> </a:t>
            </a:r>
            <a:r>
              <a:rPr lang="en-US" sz="1400" b="1" dirty="0" smtClean="0"/>
              <a:t>and CAPE and therefore, convective intensity</a:t>
            </a:r>
          </a:p>
          <a:p>
            <a:endParaRPr lang="en-US" sz="1400" b="1" dirty="0"/>
          </a:p>
          <a:p>
            <a:r>
              <a:rPr lang="en-US" b="1" dirty="0" smtClean="0"/>
              <a:t>DOES INSTABILITY ALONE EXPLAIN VARIABILITY IN FLASH RATES? </a:t>
            </a:r>
          </a:p>
        </p:txBody>
      </p:sp>
      <p:pic>
        <p:nvPicPr>
          <p:cNvPr id="16" name="Picture 15" descr="cape_qm_sca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36" y="213269"/>
            <a:ext cx="3214511" cy="3214511"/>
          </a:xfrm>
          <a:prstGeom prst="rect">
            <a:avLst/>
          </a:prstGeom>
        </p:spPr>
      </p:pic>
      <p:pic>
        <p:nvPicPr>
          <p:cNvPr id="18" name="Picture 17" descr="img03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9" r="34822" b="35391"/>
          <a:stretch/>
        </p:blipFill>
        <p:spPr>
          <a:xfrm>
            <a:off x="1357072" y="106987"/>
            <a:ext cx="2590512" cy="3429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3" y="1241778"/>
            <a:ext cx="1068917" cy="64633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TOGA COARE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6670" y="983338"/>
            <a:ext cx="977138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SPURS-2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61167" y="1599197"/>
            <a:ext cx="79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61167" y="900618"/>
            <a:ext cx="0" cy="6656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07251" y="1611110"/>
            <a:ext cx="6985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207250" y="776112"/>
            <a:ext cx="0" cy="83499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78922" y="2351520"/>
            <a:ext cx="1677976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Petersen (1997)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0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5575" y="159183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Examine land-ocean lightning contrast</a:t>
            </a:r>
            <a:r>
              <a:rPr lang="mr-IN" sz="3600" dirty="0" smtClean="0"/>
              <a:t>…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72" b="56238"/>
          <a:stretch/>
        </p:blipFill>
        <p:spPr>
          <a:xfrm>
            <a:off x="518917" y="1417637"/>
            <a:ext cx="5503056" cy="3200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6357697" y="2285855"/>
            <a:ext cx="2044149" cy="1477328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Three tropical</a:t>
            </a:r>
          </a:p>
          <a:p>
            <a:r>
              <a:rPr lang="en-US" dirty="0"/>
              <a:t>c</a:t>
            </a:r>
            <a:r>
              <a:rPr lang="en-US" dirty="0" smtClean="0"/>
              <a:t>himneys;</a:t>
            </a:r>
          </a:p>
          <a:p>
            <a:r>
              <a:rPr lang="en-US" dirty="0" smtClean="0"/>
              <a:t>South America</a:t>
            </a:r>
          </a:p>
          <a:p>
            <a:r>
              <a:rPr lang="en-US" dirty="0" smtClean="0"/>
              <a:t>Africa</a:t>
            </a:r>
          </a:p>
          <a:p>
            <a:r>
              <a:rPr lang="en-US" dirty="0" smtClean="0"/>
              <a:t>Maritime Continent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7697" y="1531767"/>
            <a:ext cx="2115859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loves land!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9646" y="4025515"/>
            <a:ext cx="2634054" cy="92333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is the basis for this</a:t>
            </a:r>
          </a:p>
          <a:p>
            <a:r>
              <a:rPr lang="en-US" dirty="0" smtClean="0"/>
              <a:t>sharp land-ocean contrast</a:t>
            </a:r>
          </a:p>
          <a:p>
            <a:r>
              <a:rPr lang="en-US" dirty="0"/>
              <a:t>i</a:t>
            </a:r>
            <a:r>
              <a:rPr lang="en-US" dirty="0" smtClean="0"/>
              <a:t>n lightning flash rate?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8820" y="1559515"/>
            <a:ext cx="1367256" cy="738664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Christian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t al.</a:t>
            </a:r>
          </a:p>
          <a:p>
            <a:r>
              <a:rPr lang="en-US" sz="1400" dirty="0" smtClean="0"/>
              <a:t>LIS observations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08820" y="3353113"/>
            <a:ext cx="1123462" cy="523220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TRMM</a:t>
            </a:r>
          </a:p>
          <a:p>
            <a:r>
              <a:rPr lang="en-US" sz="1400" dirty="0" smtClean="0"/>
              <a:t>observations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65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08" y="623700"/>
            <a:ext cx="1555047" cy="203132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Three key variables needed to explain land-ocean contrast in lightning</a:t>
            </a: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2197755" y="1322392"/>
            <a:ext cx="1500114" cy="3169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127719" y="347595"/>
            <a:ext cx="1570150" cy="3250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31795" y="1688323"/>
            <a:ext cx="799485" cy="7491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899" y="147295"/>
            <a:ext cx="3784031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CAPE</a:t>
            </a:r>
            <a:r>
              <a:rPr lang="en-US" b="1" dirty="0" smtClean="0">
                <a:solidFill>
                  <a:schemeClr val="bg1"/>
                </a:solidFill>
              </a:rPr>
              <a:t>; integrated thermal buoyancy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7869" y="672660"/>
            <a:ext cx="5201777" cy="203132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Warm cloud </a:t>
            </a:r>
            <a:r>
              <a:rPr lang="en-US" b="1" dirty="0" smtClean="0">
                <a:solidFill>
                  <a:srgbClr val="FFFFFF"/>
                </a:solidFill>
              </a:rPr>
              <a:t>depth</a:t>
            </a:r>
          </a:p>
          <a:p>
            <a:endParaRPr lang="en-US" baseline="-25000" dirty="0"/>
          </a:p>
          <a:p>
            <a:r>
              <a:rPr lang="en-US" dirty="0" smtClean="0"/>
              <a:t>Freezing level height - Cloud base height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FFFF"/>
                </a:solidFill>
              </a:rPr>
              <a:t>CBH ~ T</a:t>
            </a:r>
            <a:r>
              <a:rPr lang="en-US" b="1" baseline="-25000" dirty="0" smtClean="0">
                <a:solidFill>
                  <a:srgbClr val="FFFFFF"/>
                </a:solidFill>
              </a:rPr>
              <a:t>a</a:t>
            </a:r>
            <a:r>
              <a:rPr lang="en-US" b="1" dirty="0" smtClean="0">
                <a:solidFill>
                  <a:srgbClr val="FFFFFF"/>
                </a:solidFill>
              </a:rPr>
              <a:t>-T</a:t>
            </a:r>
            <a:r>
              <a:rPr lang="en-US" b="1" baseline="-25000" dirty="0" smtClean="0">
                <a:solidFill>
                  <a:srgbClr val="FFFFFF"/>
                </a:solidFill>
              </a:rPr>
              <a:t>d</a:t>
            </a:r>
          </a:p>
          <a:p>
            <a:endParaRPr lang="en-US" baseline="-25000" dirty="0"/>
          </a:p>
          <a:p>
            <a:r>
              <a:rPr lang="en-US" dirty="0" smtClean="0"/>
              <a:t>T</a:t>
            </a:r>
            <a:r>
              <a:rPr lang="en-US" baseline="-25000" dirty="0" smtClean="0"/>
              <a:t>a</a:t>
            </a:r>
            <a:r>
              <a:rPr lang="en-US" dirty="0" smtClean="0"/>
              <a:t>-T</a:t>
            </a:r>
            <a:r>
              <a:rPr lang="en-US" baseline="-25000" dirty="0" smtClean="0"/>
              <a:t>d</a:t>
            </a:r>
            <a:r>
              <a:rPr lang="en-US" dirty="0" smtClean="0"/>
              <a:t> differences between tropics and mid-latitudes? </a:t>
            </a:r>
            <a:endParaRPr lang="en-US" baseline="-25000" dirty="0" smtClean="0"/>
          </a:p>
          <a:p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66875" y="2467160"/>
            <a:ext cx="579831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CCN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31" y="2904223"/>
            <a:ext cx="3839411" cy="83099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Tropical oceanic convection; moderate to high </a:t>
            </a:r>
            <a:r>
              <a:rPr lang="en-US" sz="1600" dirty="0" smtClean="0">
                <a:solidFill>
                  <a:srgbClr val="FFFFFF"/>
                </a:solidFill>
              </a:rPr>
              <a:t>CAPE </a:t>
            </a:r>
            <a:r>
              <a:rPr lang="en-US" sz="1600" b="1" dirty="0" smtClean="0">
                <a:solidFill>
                  <a:srgbClr val="FFFFFF"/>
                </a:solidFill>
              </a:rPr>
              <a:t>(narrow thermal buoyancy</a:t>
            </a:r>
            <a:r>
              <a:rPr lang="en-US" sz="1600" dirty="0" smtClean="0">
                <a:solidFill>
                  <a:srgbClr val="FFFFFF"/>
                </a:solidFill>
              </a:rPr>
              <a:t>), </a:t>
            </a:r>
            <a:r>
              <a:rPr lang="en-US" sz="1600" dirty="0" smtClean="0"/>
              <a:t>low CBH </a:t>
            </a:r>
            <a:r>
              <a:rPr lang="en-US" sz="1600" b="1" dirty="0" smtClean="0"/>
              <a:t>(deep WCD) </a:t>
            </a:r>
            <a:r>
              <a:rPr lang="en-US" sz="1600" dirty="0" smtClean="0"/>
              <a:t>and low CCN</a:t>
            </a:r>
          </a:p>
        </p:txBody>
      </p:sp>
      <p:pic>
        <p:nvPicPr>
          <p:cNvPr id="7" name="Picture 6" descr="20180821_053040_sou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2" y="3922396"/>
            <a:ext cx="3266811" cy="2903832"/>
          </a:xfrm>
          <a:prstGeom prst="rect">
            <a:avLst/>
          </a:prstGeom>
        </p:spPr>
      </p:pic>
      <p:pic>
        <p:nvPicPr>
          <p:cNvPr id="17" name="Picture 16" descr="lcl_soun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27" y="3912407"/>
            <a:ext cx="3150929" cy="2764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627" y="2922139"/>
            <a:ext cx="3734616" cy="83099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Tropical continental convection; moderate </a:t>
            </a:r>
            <a:endParaRPr lang="en-US" sz="1600" dirty="0" smtClean="0"/>
          </a:p>
          <a:p>
            <a:r>
              <a:rPr lang="en-US" sz="1600" dirty="0" smtClean="0"/>
              <a:t>to </a:t>
            </a:r>
            <a:r>
              <a:rPr lang="en-US" sz="1600" dirty="0"/>
              <a:t>high </a:t>
            </a:r>
            <a:r>
              <a:rPr lang="en-US" sz="1600" dirty="0">
                <a:solidFill>
                  <a:srgbClr val="FFFFFF"/>
                </a:solidFill>
              </a:rPr>
              <a:t>CAPE </a:t>
            </a:r>
            <a:r>
              <a:rPr lang="en-US" sz="1600" b="1" dirty="0" smtClean="0">
                <a:solidFill>
                  <a:srgbClr val="FFFFFF"/>
                </a:solidFill>
              </a:rPr>
              <a:t>(wide thermal </a:t>
            </a:r>
            <a:r>
              <a:rPr lang="en-US" sz="1600" b="1" dirty="0">
                <a:solidFill>
                  <a:srgbClr val="FFFFFF"/>
                </a:solidFill>
              </a:rPr>
              <a:t>buoyancy)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smtClean="0"/>
              <a:t>high </a:t>
            </a:r>
            <a:r>
              <a:rPr lang="en-US" sz="1600" dirty="0"/>
              <a:t>CBH </a:t>
            </a:r>
            <a:r>
              <a:rPr lang="en-US" sz="1600" b="1" dirty="0" smtClean="0"/>
              <a:t>(shallow WCD</a:t>
            </a:r>
            <a:r>
              <a:rPr lang="en-US" sz="1600" dirty="0" smtClean="0"/>
              <a:t>) and </a:t>
            </a:r>
            <a:r>
              <a:rPr lang="en-US" sz="1600" dirty="0"/>
              <a:t>high </a:t>
            </a:r>
            <a:r>
              <a:rPr lang="en-US" sz="1600" dirty="0" smtClean="0"/>
              <a:t>CCN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560930" y="3923505"/>
            <a:ext cx="1407857" cy="132343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Parcel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far from the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nvironmental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emperature </a:t>
            </a:r>
          </a:p>
          <a:p>
            <a:r>
              <a:rPr lang="en-US" sz="1600" dirty="0" smtClean="0"/>
              <a:t>profile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60930" y="5410990"/>
            <a:ext cx="1594231" cy="92333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Sensible </a:t>
            </a:r>
          </a:p>
          <a:p>
            <a:r>
              <a:rPr lang="en-US" dirty="0"/>
              <a:t>h</a:t>
            </a:r>
            <a:r>
              <a:rPr lang="en-US" dirty="0" smtClean="0"/>
              <a:t>eating of land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0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0" y="409406"/>
            <a:ext cx="6353399" cy="2844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7191" y="74835"/>
            <a:ext cx="822273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2607" y="74835"/>
            <a:ext cx="579831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CCN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9613" y="38038"/>
            <a:ext cx="1986917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Warm Cloud Depth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3928" y="895540"/>
            <a:ext cx="2476960" cy="132343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err="1" smtClean="0"/>
              <a:t>Stolz</a:t>
            </a:r>
            <a:r>
              <a:rPr lang="en-US" sz="1600" dirty="0" smtClean="0"/>
              <a:t>, Rutledge and Pierce</a:t>
            </a:r>
          </a:p>
          <a:p>
            <a:r>
              <a:rPr lang="en-US" sz="1600" dirty="0" smtClean="0"/>
              <a:t>(2014) JGR</a:t>
            </a:r>
          </a:p>
          <a:p>
            <a:endParaRPr lang="en-US" sz="1600" dirty="0"/>
          </a:p>
          <a:p>
            <a:r>
              <a:rPr lang="en-US" sz="1600" dirty="0" smtClean="0"/>
              <a:t>ERA-Interim, TRMM PR/LIS,</a:t>
            </a:r>
          </a:p>
          <a:p>
            <a:r>
              <a:rPr lang="en-US" sz="1600" dirty="0" smtClean="0"/>
              <a:t>GEOS-</a:t>
            </a:r>
            <a:r>
              <a:rPr lang="en-US" sz="1600" dirty="0" err="1" smtClean="0"/>
              <a:t>Chem</a:t>
            </a:r>
            <a:r>
              <a:rPr lang="en-US" sz="1600" dirty="0" smtClean="0"/>
              <a:t> merger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9433" y="3696135"/>
            <a:ext cx="7918228" cy="2308324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 NCAPE tail over land: NCAPE better represents instability in tropics compared</a:t>
            </a:r>
          </a:p>
          <a:p>
            <a:r>
              <a:rPr lang="en-US" dirty="0"/>
              <a:t>t</a:t>
            </a:r>
            <a:r>
              <a:rPr lang="en-US" dirty="0" smtClean="0"/>
              <a:t>o CAPE</a:t>
            </a:r>
          </a:p>
          <a:p>
            <a:endParaRPr lang="en-US" dirty="0"/>
          </a:p>
          <a:p>
            <a:r>
              <a:rPr lang="en-US" dirty="0" smtClean="0"/>
              <a:t>High CCN over land</a:t>
            </a:r>
          </a:p>
          <a:p>
            <a:endParaRPr lang="en-US" dirty="0"/>
          </a:p>
          <a:p>
            <a:r>
              <a:rPr lang="en-US" dirty="0" smtClean="0"/>
              <a:t>Shift to lower WCD’s over land</a:t>
            </a:r>
          </a:p>
          <a:p>
            <a:endParaRPr lang="en-US" dirty="0"/>
          </a:p>
          <a:p>
            <a:r>
              <a:rPr lang="en-US" dirty="0" smtClean="0"/>
              <a:t>How do CCN concentrations and warm cloud depth play into the problem?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00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71371" y="127976"/>
            <a:ext cx="2590523" cy="523220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Stolz</a:t>
            </a:r>
            <a:r>
              <a:rPr lang="en-US" sz="1400" dirty="0" smtClean="0"/>
              <a:t>, Rutledge and Pierce (2014) </a:t>
            </a:r>
          </a:p>
          <a:p>
            <a:r>
              <a:rPr lang="en-US" sz="1400" dirty="0" smtClean="0"/>
              <a:t>JGR-Atmospheres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1371" y="1181372"/>
            <a:ext cx="3090247" cy="923330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These figures sum up the</a:t>
            </a:r>
          </a:p>
          <a:p>
            <a:r>
              <a:rPr lang="en-US" dirty="0" smtClean="0"/>
              <a:t>CAPE, CCN</a:t>
            </a:r>
            <a:r>
              <a:rPr lang="en-US" dirty="0" smtClean="0">
                <a:solidFill>
                  <a:srgbClr val="FFFFFF"/>
                </a:solidFill>
              </a:rPr>
              <a:t>, Warm Cloud Depth</a:t>
            </a:r>
          </a:p>
          <a:p>
            <a:r>
              <a:rPr lang="en-US" dirty="0" smtClean="0"/>
              <a:t>interdependence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37" y="4034479"/>
            <a:ext cx="9048470" cy="255454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Land-based convection with shallow WCD’s: high flash rates achievable for high CCN even with modest </a:t>
            </a:r>
          </a:p>
          <a:p>
            <a:r>
              <a:rPr lang="en-US" sz="1600" b="1" dirty="0" smtClean="0"/>
              <a:t>CAPE; when CCN concentrations are </a:t>
            </a:r>
            <a:r>
              <a:rPr lang="en-US" sz="1600" b="1" dirty="0" smtClean="0"/>
              <a:t>low, </a:t>
            </a:r>
            <a:r>
              <a:rPr lang="en-US" sz="1600" b="1" dirty="0" smtClean="0"/>
              <a:t>higher CAPE must be present to promote </a:t>
            </a:r>
            <a:r>
              <a:rPr lang="en-US" sz="1600" b="1" dirty="0" smtClean="0"/>
              <a:t>significant</a:t>
            </a:r>
            <a:r>
              <a:rPr lang="en-US" sz="1600" b="1" dirty="0" smtClean="0"/>
              <a:t> </a:t>
            </a:r>
            <a:r>
              <a:rPr lang="en-US" sz="1600" b="1" dirty="0" smtClean="0"/>
              <a:t>flash rates</a:t>
            </a:r>
          </a:p>
          <a:p>
            <a:endParaRPr lang="en-US" sz="1600" dirty="0"/>
          </a:p>
          <a:p>
            <a:r>
              <a:rPr lang="en-US" sz="1600" b="1" dirty="0" smtClean="0"/>
              <a:t>Land-based convection with deep WCD’s: high flash rates only apparent when CCN concentrations</a:t>
            </a:r>
          </a:p>
          <a:p>
            <a:r>
              <a:rPr lang="en-US" sz="1600" b="1" dirty="0"/>
              <a:t>a</a:t>
            </a:r>
            <a:r>
              <a:rPr lang="en-US" sz="1600" b="1" dirty="0" smtClean="0"/>
              <a:t>re high and CAPE is </a:t>
            </a:r>
            <a:r>
              <a:rPr lang="en-US" sz="1600" b="1" dirty="0" smtClean="0"/>
              <a:t>high</a:t>
            </a:r>
            <a:endParaRPr lang="en-US" sz="1600" b="1" dirty="0" smtClean="0"/>
          </a:p>
          <a:p>
            <a:endParaRPr lang="en-US" sz="1600" dirty="0"/>
          </a:p>
          <a:p>
            <a:r>
              <a:rPr lang="en-US" sz="1600" b="1" dirty="0" smtClean="0"/>
              <a:t>Ocean flash rates restricted due to reduced CAPE (shape of CAPE) and low CCN— deep WCD does its</a:t>
            </a:r>
          </a:p>
          <a:p>
            <a:r>
              <a:rPr lang="en-US" sz="1600" b="1" dirty="0"/>
              <a:t>t</a:t>
            </a:r>
            <a:r>
              <a:rPr lang="en-US" sz="1600" b="1" dirty="0" smtClean="0"/>
              <a:t>hing and makes warm rain, robbing the mixed phase of condensate</a:t>
            </a:r>
          </a:p>
          <a:p>
            <a:endParaRPr lang="en-US" sz="1600" dirty="0"/>
          </a:p>
          <a:p>
            <a:r>
              <a:rPr lang="en-US" sz="1600" b="1" dirty="0" smtClean="0"/>
              <a:t>So full variability of lightning in tropical convection needs interplay of CAPE, CCN and WCD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5" y="45620"/>
            <a:ext cx="4768909" cy="3861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9309" y="1144976"/>
            <a:ext cx="1020156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Shallow WCD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4611" y="2808112"/>
            <a:ext cx="861759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Deep WCD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4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117"/>
            <a:ext cx="7461432" cy="548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2612" y="3244050"/>
            <a:ext cx="1644050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Thorton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2017 GRL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02612" y="319212"/>
            <a:ext cx="1644050" cy="2308324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Enhanced </a:t>
            </a:r>
          </a:p>
          <a:p>
            <a:r>
              <a:rPr lang="en-US" dirty="0"/>
              <a:t>l</a:t>
            </a:r>
            <a:r>
              <a:rPr lang="en-US" dirty="0" smtClean="0"/>
              <a:t>ightning</a:t>
            </a:r>
          </a:p>
          <a:p>
            <a:r>
              <a:rPr lang="en-US" dirty="0"/>
              <a:t>o</a:t>
            </a:r>
            <a:r>
              <a:rPr lang="en-US" dirty="0" smtClean="0"/>
              <a:t>ver shipping</a:t>
            </a:r>
          </a:p>
          <a:p>
            <a:r>
              <a:rPr lang="en-US" dirty="0"/>
              <a:t>l</a:t>
            </a:r>
            <a:r>
              <a:rPr lang="en-US" dirty="0" smtClean="0"/>
              <a:t>anes</a:t>
            </a:r>
          </a:p>
          <a:p>
            <a:endParaRPr lang="en-US" dirty="0"/>
          </a:p>
          <a:p>
            <a:r>
              <a:rPr lang="en-US" dirty="0" smtClean="0"/>
              <a:t>Direct evidence</a:t>
            </a:r>
          </a:p>
          <a:p>
            <a:r>
              <a:rPr lang="en-US" dirty="0"/>
              <a:t>o</a:t>
            </a:r>
            <a:r>
              <a:rPr lang="en-US" dirty="0" smtClean="0"/>
              <a:t>f CCN </a:t>
            </a:r>
          </a:p>
          <a:p>
            <a:r>
              <a:rPr lang="en-US" dirty="0"/>
              <a:t>i</a:t>
            </a:r>
            <a:r>
              <a:rPr lang="en-US" dirty="0" smtClean="0"/>
              <a:t>nvigoration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693" y="5793408"/>
            <a:ext cx="8054909" cy="707886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This result suggests there must be a lot of convection in the tropics that </a:t>
            </a:r>
          </a:p>
          <a:p>
            <a:r>
              <a:rPr lang="en-US" sz="2000" dirty="0" smtClean="0"/>
              <a:t>could be “invigorated” by increased pollution levels—how will this play out?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008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611" y="498452"/>
            <a:ext cx="60010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My journey through atmospheric electricity</a:t>
            </a:r>
            <a:r>
              <a:rPr lang="mr-IN" sz="2400" b="1" dirty="0" smtClean="0">
                <a:solidFill>
                  <a:srgbClr val="FF0000"/>
                </a:solidFill>
              </a:rPr>
              <a:t>…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Started with PRE-STORM in 1985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672" y="1698780"/>
            <a:ext cx="4225884" cy="4655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528" y="6277220"/>
            <a:ext cx="1455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Cunning (1986)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1" y="1844406"/>
            <a:ext cx="3949972" cy="2503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123" y="4541224"/>
            <a:ext cx="3621504" cy="646331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Seven LLP stations deployed by NSSL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during PRE-STORM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6677" t="23649" r="2066" b="51042"/>
          <a:stretch/>
        </p:blipFill>
        <p:spPr>
          <a:xfrm>
            <a:off x="6324650" y="28222"/>
            <a:ext cx="2819350" cy="17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8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892" y="915631"/>
            <a:ext cx="3817376" cy="361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91" y="0"/>
            <a:ext cx="3532698" cy="4649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41" y="4826002"/>
            <a:ext cx="5545108" cy="1754327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LLP station based on cross loop antennas. By Faraday’s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Law, magnetic field from lightning flash induces current</a:t>
            </a:r>
          </a:p>
          <a:p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 the loops. Direction determined by the ratio of current</a:t>
            </a:r>
          </a:p>
          <a:p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nduced in each loop. Polarity determined by direction</a:t>
            </a:r>
          </a:p>
          <a:p>
            <a:r>
              <a:rPr lang="en-US" dirty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f E field. Peak current also measured. Multiple stations</a:t>
            </a:r>
          </a:p>
          <a:p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sed to determine location of flash.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0012" y="217611"/>
            <a:ext cx="3008700" cy="646331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Bipolar CG lightning pattern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found in MCSs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45873" y="1188843"/>
            <a:ext cx="1350028" cy="208970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6207" y="863942"/>
            <a:ext cx="1207909" cy="2554545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Positive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CG’s in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railing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s</a:t>
            </a:r>
            <a:r>
              <a:rPr lang="en-US" sz="1600" dirty="0" err="1" smtClean="0">
                <a:solidFill>
                  <a:srgbClr val="FFFFFF"/>
                </a:solidFill>
              </a:rPr>
              <a:t>tratiform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r</a:t>
            </a:r>
            <a:r>
              <a:rPr lang="en-US" sz="1600" dirty="0" smtClean="0">
                <a:solidFill>
                  <a:srgbClr val="FFFFFF"/>
                </a:solidFill>
              </a:rPr>
              <a:t>egion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Rutledge and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MacGorman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(1988)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-2499" r="27023" b="76342"/>
          <a:stretch/>
        </p:blipFill>
        <p:spPr>
          <a:xfrm>
            <a:off x="246216" y="-247562"/>
            <a:ext cx="6673743" cy="3219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9869" y="405915"/>
            <a:ext cx="2117211" cy="203132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Houze</a:t>
            </a:r>
            <a:r>
              <a:rPr lang="en-US" dirty="0" smtClean="0"/>
              <a:t> (2014)</a:t>
            </a:r>
          </a:p>
          <a:p>
            <a:r>
              <a:rPr lang="en-US" i="1" dirty="0" smtClean="0"/>
              <a:t>Cloud Dynamics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Edition</a:t>
            </a:r>
          </a:p>
          <a:p>
            <a:endParaRPr lang="en-US" dirty="0"/>
          </a:p>
          <a:p>
            <a:r>
              <a:rPr lang="en-US" dirty="0" smtClean="0"/>
              <a:t>Adapted from </a:t>
            </a:r>
          </a:p>
          <a:p>
            <a:r>
              <a:rPr lang="en-US" dirty="0" err="1" smtClean="0"/>
              <a:t>Stolzenburg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(1998)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09296" y="3091179"/>
            <a:ext cx="8001000" cy="3659188"/>
          </a:xfr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600" dirty="0" smtClean="0"/>
              <a:t>Multiple charge layers observed in trailing </a:t>
            </a:r>
            <a:r>
              <a:rPr lang="en-US" sz="1600" dirty="0" err="1" smtClean="0"/>
              <a:t>stratiform</a:t>
            </a:r>
            <a:r>
              <a:rPr lang="en-US" sz="1600" dirty="0" smtClean="0"/>
              <a:t> region.</a:t>
            </a:r>
          </a:p>
          <a:p>
            <a:r>
              <a:rPr lang="en-US" sz="1600" dirty="0" err="1" smtClean="0"/>
              <a:t>Stratiform</a:t>
            </a:r>
            <a:r>
              <a:rPr lang="en-US" sz="1600" dirty="0" smtClean="0"/>
              <a:t> positive charge via a combination of advection from convective line and</a:t>
            </a:r>
            <a:r>
              <a:rPr lang="en-US" sz="1600" b="1" i="1" dirty="0" smtClean="0">
                <a:solidFill>
                  <a:schemeClr val="bg1"/>
                </a:solidFill>
              </a:rPr>
              <a:t> in-situ charging afforded by low </a:t>
            </a:r>
            <a:r>
              <a:rPr lang="en-US" sz="1600" b="1" i="1" dirty="0" err="1" smtClean="0">
                <a:solidFill>
                  <a:schemeClr val="bg1"/>
                </a:solidFill>
              </a:rPr>
              <a:t>supercooled</a:t>
            </a:r>
            <a:r>
              <a:rPr lang="en-US" sz="1600" b="1" i="1" dirty="0" smtClean="0">
                <a:solidFill>
                  <a:schemeClr val="bg1"/>
                </a:solidFill>
              </a:rPr>
              <a:t> liquid water contents generated by </a:t>
            </a:r>
            <a:r>
              <a:rPr lang="en-US" sz="1600" b="1" i="1" dirty="0" err="1" smtClean="0">
                <a:solidFill>
                  <a:schemeClr val="bg1"/>
                </a:solidFill>
              </a:rPr>
              <a:t>mesoscale</a:t>
            </a:r>
            <a:r>
              <a:rPr lang="en-US" sz="1600" b="1" i="1" dirty="0" smtClean="0">
                <a:solidFill>
                  <a:schemeClr val="bg1"/>
                </a:solidFill>
              </a:rPr>
              <a:t> updraft</a:t>
            </a:r>
            <a:r>
              <a:rPr lang="en-US" sz="1600" dirty="0" smtClean="0">
                <a:solidFill>
                  <a:schemeClr val="bg1"/>
                </a:solidFill>
              </a:rPr>
              <a:t>; </a:t>
            </a:r>
            <a:r>
              <a:rPr lang="en-US" sz="1600" dirty="0" smtClean="0"/>
              <a:t>precipitation-sized ice particles charge positively under these conditions.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odeling studies (</a:t>
            </a:r>
            <a:r>
              <a:rPr lang="en-US" sz="1600" dirty="0" err="1" smtClean="0"/>
              <a:t>Schuur</a:t>
            </a:r>
            <a:r>
              <a:rPr lang="en-US" sz="1600" dirty="0" smtClean="0"/>
              <a:t> and Rutledge, 2000) found that 70% of the total charge in a MCS </a:t>
            </a:r>
            <a:r>
              <a:rPr lang="en-US" sz="1600" dirty="0" err="1" smtClean="0"/>
              <a:t>stratiform</a:t>
            </a:r>
            <a:r>
              <a:rPr lang="en-US" sz="1600" dirty="0" smtClean="0"/>
              <a:t> region is generated by in-situ charging, with the remaining 30% </a:t>
            </a:r>
            <a:r>
              <a:rPr lang="en-US" sz="1600" dirty="0" err="1" smtClean="0"/>
              <a:t>advected</a:t>
            </a:r>
            <a:r>
              <a:rPr lang="en-US" sz="1600" dirty="0" smtClean="0"/>
              <a:t> from the convective line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b="1" i="1" dirty="0" smtClean="0">
                <a:solidFill>
                  <a:srgbClr val="FFFFFF"/>
                </a:solidFill>
              </a:rPr>
              <a:t>Hence quite similar to the water budget findings for this situation.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By virtue of their large areas and modest charge concentrations, we now know that MCS </a:t>
            </a:r>
            <a:r>
              <a:rPr lang="en-US" sz="1600" dirty="0" err="1" smtClean="0">
                <a:solidFill>
                  <a:srgbClr val="FFFFFF"/>
                </a:solidFill>
              </a:rPr>
              <a:t>stratiform</a:t>
            </a:r>
            <a:r>
              <a:rPr lang="en-US" sz="1600" dirty="0" smtClean="0">
                <a:solidFill>
                  <a:srgbClr val="FFFFFF"/>
                </a:solidFill>
              </a:rPr>
              <a:t> regions contain large amounts of electrical charge leading to massive positive cloud-to-ground lightning flashes (&gt;100 kA). 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Flashes in excess of 600 km in length within trailing </a:t>
            </a:r>
            <a:r>
              <a:rPr lang="en-US" sz="1600" b="1" dirty="0" err="1" smtClean="0">
                <a:solidFill>
                  <a:srgbClr val="FFFFFF"/>
                </a:solidFill>
              </a:rPr>
              <a:t>stratiform</a:t>
            </a:r>
            <a:r>
              <a:rPr lang="en-US" sz="1600" b="1" dirty="0" smtClean="0">
                <a:solidFill>
                  <a:srgbClr val="FFFFFF"/>
                </a:solidFill>
              </a:rPr>
              <a:t> regions have now been mapped by LMA and also observed by GLM---leading to a host of interesting high altitude lightning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9701" y="848056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+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14889" y="1241778"/>
            <a:ext cx="1584812" cy="40922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2652889" y="1357009"/>
            <a:ext cx="484632" cy="58798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ormal_st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/>
          <a:stretch>
            <a:fillRect/>
          </a:stretch>
        </p:blipFill>
        <p:spPr bwMode="auto">
          <a:xfrm>
            <a:off x="0" y="1278779"/>
            <a:ext cx="3453704" cy="326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751" y="145965"/>
            <a:ext cx="3293941" cy="52322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 Cloud electrification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72480" y="1187103"/>
            <a:ext cx="5554287" cy="550920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Starting with Mason, Moore and Vonnegut</a:t>
            </a:r>
          </a:p>
          <a:p>
            <a:endParaRPr lang="en-US" dirty="0"/>
          </a:p>
          <a:p>
            <a:r>
              <a:rPr lang="en-US" i="1" dirty="0" smtClean="0"/>
              <a:t>Any theory for electrification must explain these</a:t>
            </a:r>
          </a:p>
          <a:p>
            <a:r>
              <a:rPr lang="en-US" i="1" dirty="0"/>
              <a:t>e</a:t>
            </a:r>
            <a:r>
              <a:rPr lang="en-US" i="1" dirty="0" smtClean="0"/>
              <a:t>lectrical characteristics of thunderstorms:</a:t>
            </a:r>
          </a:p>
          <a:p>
            <a:endParaRPr lang="en-US" dirty="0" smtClean="0"/>
          </a:p>
          <a:p>
            <a:r>
              <a:rPr lang="en-US" sz="1600" dirty="0" smtClean="0"/>
              <a:t>Strong electrification not observed unless cloud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xtends well above the freezing level</a:t>
            </a:r>
          </a:p>
          <a:p>
            <a:endParaRPr lang="en-US" sz="1600" dirty="0"/>
          </a:p>
          <a:p>
            <a:r>
              <a:rPr lang="en-US" sz="1600" dirty="0" smtClean="0"/>
              <a:t>Highly electrified regions contain ice and </a:t>
            </a:r>
            <a:r>
              <a:rPr lang="en-US" sz="1600" dirty="0" err="1" smtClean="0"/>
              <a:t>supercooled</a:t>
            </a:r>
            <a:endParaRPr lang="en-US" sz="1600" dirty="0" smtClean="0"/>
          </a:p>
          <a:p>
            <a:r>
              <a:rPr lang="en-US" sz="1600" dirty="0"/>
              <a:t>w</a:t>
            </a:r>
            <a:r>
              <a:rPr lang="en-US" sz="1600" dirty="0" smtClean="0"/>
              <a:t>ater droplets</a:t>
            </a:r>
          </a:p>
          <a:p>
            <a:endParaRPr lang="en-US" sz="1600" dirty="0"/>
          </a:p>
          <a:p>
            <a:r>
              <a:rPr lang="en-US" sz="1600" dirty="0" smtClean="0"/>
              <a:t>Charge generation process closely tied to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evelopment of precipitation in the form of </a:t>
            </a:r>
            <a:r>
              <a:rPr lang="en-US" sz="1600" dirty="0" err="1" smtClean="0"/>
              <a:t>graupel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The first lightning flash develops 10-20 minutes after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 appearance of precipitation particles of radar-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etectable size (first echo)</a:t>
            </a:r>
          </a:p>
          <a:p>
            <a:endParaRPr lang="en-US" sz="1600" dirty="0"/>
          </a:p>
          <a:p>
            <a:r>
              <a:rPr lang="en-US" sz="1600" dirty="0" smtClean="0"/>
              <a:t>The location of charge centers in strongly tied to </a:t>
            </a:r>
          </a:p>
          <a:p>
            <a:r>
              <a:rPr lang="en-US" sz="1600" dirty="0" smtClean="0"/>
              <a:t>temperature, not height (negative charge between</a:t>
            </a:r>
          </a:p>
          <a:p>
            <a:r>
              <a:rPr lang="en-US" sz="1600" dirty="0" smtClean="0"/>
              <a:t>-15 and -25°C, positive charge above)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633" y="5256220"/>
            <a:ext cx="2430774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So-called normal </a:t>
            </a:r>
            <a:r>
              <a:rPr lang="en-US" dirty="0" err="1" smtClean="0"/>
              <a:t>tripole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harge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4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Franklin’s work</a:t>
            </a:r>
          </a:p>
          <a:p>
            <a:r>
              <a:rPr lang="en-US" dirty="0" smtClean="0"/>
              <a:t>Tropical and mid-latitude lightning research</a:t>
            </a:r>
            <a:endParaRPr lang="en-US" dirty="0"/>
          </a:p>
          <a:p>
            <a:r>
              <a:rPr lang="en-US" dirty="0" smtClean="0"/>
              <a:t>Cloud electrification basics</a:t>
            </a:r>
          </a:p>
          <a:p>
            <a:r>
              <a:rPr lang="en-US" dirty="0" smtClean="0"/>
              <a:t>Storm scale observations including GLM</a:t>
            </a:r>
          </a:p>
          <a:p>
            <a:r>
              <a:rPr lang="en-US" dirty="0" smtClean="0"/>
              <a:t>Global lightning parameterizations</a:t>
            </a:r>
          </a:p>
          <a:p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500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96284" y="1555395"/>
            <a:ext cx="4575103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Larger </a:t>
            </a:r>
            <a:r>
              <a:rPr lang="en-US" dirty="0" err="1" smtClean="0"/>
              <a:t>graupel</a:t>
            </a:r>
            <a:r>
              <a:rPr lang="en-US" dirty="0" smtClean="0"/>
              <a:t> particle in </a:t>
            </a:r>
            <a:r>
              <a:rPr lang="en-US" dirty="0" err="1" smtClean="0"/>
              <a:t>sublimational</a:t>
            </a:r>
            <a:r>
              <a:rPr lang="en-US" dirty="0" smtClean="0"/>
              <a:t> growth</a:t>
            </a:r>
          </a:p>
          <a:p>
            <a:r>
              <a:rPr lang="en-US" dirty="0"/>
              <a:t>a</a:t>
            </a:r>
            <a:r>
              <a:rPr lang="en-US" dirty="0" smtClean="0"/>
              <a:t>t moderate </a:t>
            </a:r>
            <a:r>
              <a:rPr lang="en-US" dirty="0" err="1" smtClean="0"/>
              <a:t>supercooled</a:t>
            </a:r>
            <a:r>
              <a:rPr lang="en-US" dirty="0" smtClean="0"/>
              <a:t> LWC’s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48981" y="5013694"/>
            <a:ext cx="918303" cy="120032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c</a:t>
            </a:r>
            <a:r>
              <a:rPr lang="en-US" dirty="0" smtClean="0"/>
              <a:t>arried </a:t>
            </a:r>
          </a:p>
          <a:p>
            <a:r>
              <a:rPr lang="en-US" dirty="0" smtClean="0"/>
              <a:t>upward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52173" y="6273229"/>
            <a:ext cx="5217556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Leads to negative charge on precipitating ice particles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2173" y="1023762"/>
            <a:ext cx="3788154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Example: Negative charging of </a:t>
            </a:r>
            <a:r>
              <a:rPr lang="en-US" dirty="0" err="1" smtClean="0"/>
              <a:t>graupel</a:t>
            </a:r>
            <a:endParaRPr lang="en-US" dirty="0"/>
          </a:p>
        </p:txBody>
      </p:sp>
      <p:pic>
        <p:nvPicPr>
          <p:cNvPr id="9" name="Picture 8" descr="region_B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73" y="2301855"/>
            <a:ext cx="4048005" cy="3312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249" y="3128544"/>
            <a:ext cx="1399354" cy="120032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Courtesy:</a:t>
            </a:r>
          </a:p>
          <a:p>
            <a:r>
              <a:rPr lang="en-US" dirty="0" smtClean="0"/>
              <a:t>Chuck</a:t>
            </a:r>
          </a:p>
          <a:p>
            <a:r>
              <a:rPr lang="en-US" dirty="0" smtClean="0"/>
              <a:t>Weidman</a:t>
            </a:r>
          </a:p>
          <a:p>
            <a:r>
              <a:rPr lang="en-US" dirty="0" smtClean="0"/>
              <a:t>U. </a:t>
            </a:r>
            <a:r>
              <a:rPr lang="en-US" dirty="0"/>
              <a:t>o</a:t>
            </a:r>
            <a:r>
              <a:rPr lang="en-US" dirty="0" smtClean="0"/>
              <a:t>f Arizona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8736" y="173889"/>
            <a:ext cx="7831215" cy="646331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Non-inductive charging involves collisions between large and small ice particles in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presence of </a:t>
            </a:r>
            <a:r>
              <a:rPr lang="en-US" dirty="0" err="1" smtClean="0">
                <a:solidFill>
                  <a:srgbClr val="FFFFFF"/>
                </a:solidFill>
              </a:rPr>
              <a:t>supercooled</a:t>
            </a:r>
            <a:r>
              <a:rPr lang="en-US" dirty="0" smtClean="0">
                <a:solidFill>
                  <a:srgbClr val="FFFFFF"/>
                </a:solidFill>
              </a:rPr>
              <a:t> water droplets. Reynolds et al. (1957)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5727" y="1489086"/>
            <a:ext cx="3262432" cy="2031325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Later studies suggest role of a </a:t>
            </a:r>
          </a:p>
          <a:p>
            <a:r>
              <a:rPr lang="en-US" dirty="0" smtClean="0"/>
              <a:t>quasi-liquid layer (QLL) on the </a:t>
            </a:r>
          </a:p>
          <a:p>
            <a:r>
              <a:rPr lang="en-US" dirty="0" smtClean="0"/>
              <a:t>surface of ice particles and the </a:t>
            </a:r>
          </a:p>
          <a:p>
            <a:r>
              <a:rPr lang="en-US" dirty="0"/>
              <a:t>e</a:t>
            </a:r>
            <a:r>
              <a:rPr lang="en-US" dirty="0" smtClean="0"/>
              <a:t>xistence of a so-called </a:t>
            </a:r>
          </a:p>
          <a:p>
            <a:r>
              <a:rPr lang="en-US" dirty="0" smtClean="0"/>
              <a:t>electrical double layer in the QLL</a:t>
            </a:r>
          </a:p>
          <a:p>
            <a:endParaRPr lang="en-US" dirty="0"/>
          </a:p>
          <a:p>
            <a:r>
              <a:rPr lang="en-US" dirty="0" smtClean="0"/>
              <a:t>Baker and Dash (1994)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93776" y="3827946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  -   -   -   -   -   -    OUTWARD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+   +   +  +  +  +  +  +    INWARD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6284" y="5152194"/>
            <a:ext cx="3832900" cy="923330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Graupel</a:t>
            </a:r>
            <a:r>
              <a:rPr lang="en-US" dirty="0" smtClean="0">
                <a:solidFill>
                  <a:srgbClr val="FFFFFF"/>
                </a:solidFill>
              </a:rPr>
              <a:t> particle has thinner QLL</a:t>
            </a:r>
          </a:p>
          <a:p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ompared to ice crystal, so </a:t>
            </a:r>
            <a:r>
              <a:rPr lang="en-US" dirty="0" err="1" smtClean="0">
                <a:solidFill>
                  <a:srgbClr val="FFFFFF"/>
                </a:solidFill>
              </a:rPr>
              <a:t>graupel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acquires negative charge upon contact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82422" y="1565991"/>
            <a:ext cx="6188788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G</a:t>
            </a:r>
            <a:r>
              <a:rPr lang="en-US" dirty="0" err="1" smtClean="0"/>
              <a:t>raupel</a:t>
            </a:r>
            <a:r>
              <a:rPr lang="en-US" dirty="0" smtClean="0"/>
              <a:t> particle in depositional growth</a:t>
            </a:r>
          </a:p>
          <a:p>
            <a:r>
              <a:rPr lang="en-US" dirty="0"/>
              <a:t>a</a:t>
            </a:r>
            <a:r>
              <a:rPr lang="en-US" dirty="0" smtClean="0"/>
              <a:t>t low </a:t>
            </a:r>
            <a:r>
              <a:rPr lang="en-US" dirty="0" err="1" smtClean="0"/>
              <a:t>supercooled</a:t>
            </a:r>
            <a:r>
              <a:rPr lang="en-US" dirty="0" smtClean="0"/>
              <a:t> LWC’s; integral to </a:t>
            </a:r>
            <a:r>
              <a:rPr lang="en-US" dirty="0" err="1" smtClean="0"/>
              <a:t>stratiform</a:t>
            </a:r>
            <a:r>
              <a:rPr lang="en-US" dirty="0" smtClean="0"/>
              <a:t> region charging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20143" y="4500861"/>
            <a:ext cx="1017150" cy="120032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Negative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c</a:t>
            </a:r>
            <a:r>
              <a:rPr lang="en-US" dirty="0" smtClean="0"/>
              <a:t>arried </a:t>
            </a:r>
          </a:p>
          <a:p>
            <a:r>
              <a:rPr lang="en-US" dirty="0" smtClean="0"/>
              <a:t>upward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33119" y="5932658"/>
            <a:ext cx="5148465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Leads to positive charge on precipitating </a:t>
            </a:r>
            <a:r>
              <a:rPr lang="en-US" smtClean="0"/>
              <a:t>ice particles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531" y="952520"/>
            <a:ext cx="5173211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Example: Positive charging of </a:t>
            </a:r>
            <a:r>
              <a:rPr lang="en-US" dirty="0" err="1" smtClean="0"/>
              <a:t>graupel</a:t>
            </a:r>
            <a:r>
              <a:rPr lang="en-US" dirty="0" smtClean="0"/>
              <a:t> or snow pellets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249" y="3128544"/>
            <a:ext cx="1399354" cy="1200329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Courtesy:</a:t>
            </a:r>
          </a:p>
          <a:p>
            <a:r>
              <a:rPr lang="en-US" dirty="0" smtClean="0"/>
              <a:t>Chuck</a:t>
            </a:r>
          </a:p>
          <a:p>
            <a:r>
              <a:rPr lang="en-US" dirty="0" smtClean="0"/>
              <a:t>Weidman</a:t>
            </a:r>
          </a:p>
          <a:p>
            <a:r>
              <a:rPr lang="en-US" dirty="0" smtClean="0"/>
              <a:t>U. </a:t>
            </a:r>
            <a:r>
              <a:rPr lang="en-US" dirty="0"/>
              <a:t>o</a:t>
            </a:r>
            <a:r>
              <a:rPr lang="en-US" dirty="0" smtClean="0"/>
              <a:t>f Arizona</a:t>
            </a:r>
            <a:endParaRPr lang="en-US" dirty="0"/>
          </a:p>
        </p:txBody>
      </p:sp>
      <p:pic>
        <p:nvPicPr>
          <p:cNvPr id="10" name="Picture 9" descr="region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73" y="2627867"/>
            <a:ext cx="4127500" cy="3198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4970" y="3011618"/>
            <a:ext cx="4009406" cy="646331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Graupel</a:t>
            </a:r>
            <a:r>
              <a:rPr lang="en-US" dirty="0" smtClean="0">
                <a:solidFill>
                  <a:schemeClr val="bg1"/>
                </a:solidFill>
              </a:rPr>
              <a:t> has thicker QLL, negative charge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ransferred to ice crystals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Tripole</a:t>
            </a:r>
            <a:r>
              <a:rPr lang="en-US" dirty="0" smtClean="0"/>
              <a:t> Charge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8" y="1417638"/>
            <a:ext cx="5996535" cy="4929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23" y="6376022"/>
            <a:ext cx="188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Tessendorf</a:t>
            </a:r>
            <a:r>
              <a:rPr lang="en-US" dirty="0" smtClean="0"/>
              <a:t> (2009)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5111" y="2310666"/>
            <a:ext cx="2730247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“normal” </a:t>
            </a:r>
            <a:r>
              <a:rPr lang="en-US" dirty="0" err="1" smtClean="0"/>
              <a:t>tripole</a:t>
            </a:r>
            <a:r>
              <a:rPr lang="en-US" dirty="0" smtClean="0"/>
              <a:t> storm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7713" y="3418258"/>
            <a:ext cx="2016898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Intracloud</a:t>
            </a:r>
            <a:r>
              <a:rPr lang="en-US" dirty="0" smtClean="0"/>
              <a:t> lightning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7886" y="5486969"/>
            <a:ext cx="2609646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Cloud-to-ground lightning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5703" y="4241133"/>
            <a:ext cx="2651913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IC/CG ratio ~ 4:1 (globally)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3912" y="2892432"/>
            <a:ext cx="2840591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Breakdown field ~ 10</a:t>
            </a:r>
            <a:r>
              <a:rPr lang="en-US" baseline="30000" dirty="0" smtClean="0"/>
              <a:t>5</a:t>
            </a:r>
            <a:r>
              <a:rPr lang="en-US" dirty="0" smtClean="0"/>
              <a:t> Vm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81880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ropbox\CSU\LaTeX_thesis\chap1\fig\normalinvertedschematic.png"/>
          <p:cNvPicPr>
            <a:picLocks noChangeAspect="1" noChangeArrowheads="1"/>
          </p:cNvPicPr>
          <p:nvPr/>
        </p:nvPicPr>
        <p:blipFill rotWithShape="1">
          <a:blip r:embed="rId2" cstate="print"/>
          <a:srcRect l="38643"/>
          <a:stretch/>
        </p:blipFill>
        <p:spPr bwMode="auto">
          <a:xfrm>
            <a:off x="228600" y="185390"/>
            <a:ext cx="4852020" cy="41417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5500" y="185390"/>
            <a:ext cx="3687500" cy="1200328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There are deviations from “normal” polarity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/>
              <a:t>i</a:t>
            </a:r>
            <a:r>
              <a:rPr lang="en-US" sz="2400" dirty="0" smtClean="0"/>
              <a:t>nverted” charge structure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553200"/>
            <a:ext cx="853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4419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5500" y="1643657"/>
            <a:ext cx="3832449" cy="175432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nverted charge structure with positive </a:t>
            </a:r>
          </a:p>
          <a:p>
            <a:r>
              <a:rPr lang="en-US" dirty="0" smtClean="0"/>
              <a:t>charge situated in the mid levels</a:t>
            </a:r>
          </a:p>
          <a:p>
            <a:endParaRPr lang="en-US" dirty="0"/>
          </a:p>
          <a:p>
            <a:r>
              <a:rPr lang="en-US" dirty="0" smtClean="0"/>
              <a:t>Where do these storms occur and</a:t>
            </a:r>
          </a:p>
          <a:p>
            <a:r>
              <a:rPr lang="en-US" dirty="0" smtClean="0"/>
              <a:t>what processes lead to the inverted</a:t>
            </a:r>
          </a:p>
          <a:p>
            <a:r>
              <a:rPr lang="en-US" dirty="0"/>
              <a:t>c</a:t>
            </a:r>
            <a:r>
              <a:rPr lang="en-US" dirty="0" smtClean="0"/>
              <a:t>harge structure? </a:t>
            </a:r>
          </a:p>
        </p:txBody>
      </p:sp>
      <p:pic>
        <p:nvPicPr>
          <p:cNvPr id="3" name="Picture 2" descr="normal_inverted_clou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4" r="8466" b="42670"/>
          <a:stretch/>
        </p:blipFill>
        <p:spPr>
          <a:xfrm>
            <a:off x="3475057" y="3628304"/>
            <a:ext cx="3357380" cy="2489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3551" y="5146730"/>
            <a:ext cx="103374" cy="2362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12074" y="6117512"/>
            <a:ext cx="1346718" cy="24622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Courtesy: C. Weidman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4688" y="3628304"/>
            <a:ext cx="1823261" cy="2585323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Another</a:t>
            </a:r>
          </a:p>
          <a:p>
            <a:r>
              <a:rPr lang="en-US" dirty="0"/>
              <a:t>a</a:t>
            </a:r>
            <a:r>
              <a:rPr lang="en-US" dirty="0" smtClean="0"/>
              <a:t>nomalous</a:t>
            </a:r>
          </a:p>
          <a:p>
            <a:r>
              <a:rPr lang="en-US" dirty="0"/>
              <a:t>c</a:t>
            </a:r>
            <a:r>
              <a:rPr lang="en-US" dirty="0" smtClean="0"/>
              <a:t>harge</a:t>
            </a:r>
          </a:p>
          <a:p>
            <a:r>
              <a:rPr lang="en-US" dirty="0"/>
              <a:t>s</a:t>
            </a:r>
            <a:r>
              <a:rPr lang="en-US" dirty="0" smtClean="0"/>
              <a:t>tructure;</a:t>
            </a:r>
          </a:p>
          <a:p>
            <a:r>
              <a:rPr lang="en-US" dirty="0" smtClean="0"/>
              <a:t>“inverted” dipole</a:t>
            </a:r>
          </a:p>
          <a:p>
            <a:endParaRPr lang="en-US" dirty="0"/>
          </a:p>
          <a:p>
            <a:r>
              <a:rPr lang="en-US" dirty="0" smtClean="0"/>
              <a:t>Characteristic of</a:t>
            </a:r>
          </a:p>
          <a:p>
            <a:r>
              <a:rPr lang="en-US" dirty="0"/>
              <a:t>l</a:t>
            </a:r>
            <a:r>
              <a:rPr lang="en-US" dirty="0" smtClean="0"/>
              <a:t>ow precipitation</a:t>
            </a:r>
          </a:p>
          <a:p>
            <a:r>
              <a:rPr lang="en-US" dirty="0" err="1" smtClean="0"/>
              <a:t>supercells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2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70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4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0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rallelogram 37"/>
          <p:cNvSpPr/>
          <p:nvPr/>
        </p:nvSpPr>
        <p:spPr>
          <a:xfrm>
            <a:off x="0" y="2133600"/>
            <a:ext cx="9144000" cy="3886200"/>
          </a:xfrm>
          <a:prstGeom prst="parallelogram">
            <a:avLst>
              <a:gd name="adj" fmla="val 77395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2971800" y="152400"/>
            <a:ext cx="3276600" cy="32766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1371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44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1371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800" b="1" dirty="0">
              <a:solidFill>
                <a:prstClr val="black"/>
              </a:solidFill>
              <a:latin typeface="Lucida Sans Unicode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3657600" y="457200"/>
            <a:ext cx="2209800" cy="750332"/>
            <a:chOff x="3657600" y="457200"/>
            <a:chExt cx="2209800" cy="750332"/>
          </a:xfrm>
        </p:grpSpPr>
        <p:sp>
          <p:nvSpPr>
            <p:cNvPr id="14" name="TextBox 13"/>
            <p:cNvSpPr txBox="1"/>
            <p:nvPr/>
          </p:nvSpPr>
          <p:spPr>
            <a:xfrm>
              <a:off x="4800600" y="53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5400" y="609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7600" y="685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148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67200" y="76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00600" y="838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02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</p:grpSp>
      <p:grpSp>
        <p:nvGrpSpPr>
          <p:cNvPr id="3" name="Group 28"/>
          <p:cNvGrpSpPr/>
          <p:nvPr/>
        </p:nvGrpSpPr>
        <p:grpSpPr>
          <a:xfrm>
            <a:off x="3429000" y="2450068"/>
            <a:ext cx="2209800" cy="750332"/>
            <a:chOff x="3657600" y="457200"/>
            <a:chExt cx="2209800" cy="750332"/>
          </a:xfrm>
        </p:grpSpPr>
        <p:sp>
          <p:nvSpPr>
            <p:cNvPr id="30" name="TextBox 29"/>
            <p:cNvSpPr txBox="1"/>
            <p:nvPr/>
          </p:nvSpPr>
          <p:spPr>
            <a:xfrm>
              <a:off x="4800600" y="533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05400" y="609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57600" y="685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148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67200" y="76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00600" y="838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10200" y="457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Lucida Sans Unicode"/>
                </a:rPr>
                <a:t>+</a:t>
              </a:r>
              <a:endParaRPr lang="en-US" sz="1800" dirty="0">
                <a:solidFill>
                  <a:prstClr val="black"/>
                </a:solidFill>
                <a:latin typeface="Lucida Sans Unicode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676400" y="44196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10200" y="48768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67600" y="23622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7" idx="1"/>
          </p:cNvCxnSpPr>
          <p:nvPr/>
        </p:nvCxnSpPr>
        <p:spPr>
          <a:xfrm>
            <a:off x="4038600" y="1219200"/>
            <a:ext cx="152400" cy="413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1"/>
            <a:endCxn id="8" idx="1"/>
          </p:cNvCxnSpPr>
          <p:nvPr/>
        </p:nvCxnSpPr>
        <p:spPr>
          <a:xfrm>
            <a:off x="4191000" y="1632466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8" idx="1"/>
            <a:endCxn id="10" idx="1"/>
          </p:cNvCxnSpPr>
          <p:nvPr/>
        </p:nvCxnSpPr>
        <p:spPr>
          <a:xfrm flipV="1">
            <a:off x="4419600" y="1632466"/>
            <a:ext cx="457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038600" y="914400"/>
            <a:ext cx="457200" cy="2286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8" idx="3"/>
          </p:cNvCxnSpPr>
          <p:nvPr/>
        </p:nvCxnSpPr>
        <p:spPr>
          <a:xfrm>
            <a:off x="4495800" y="914400"/>
            <a:ext cx="228600" cy="322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7" idx="3"/>
          </p:cNvCxnSpPr>
          <p:nvPr/>
        </p:nvCxnSpPr>
        <p:spPr>
          <a:xfrm flipH="1" flipV="1">
            <a:off x="4572000" y="641866"/>
            <a:ext cx="152400" cy="2725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16" idx="3"/>
          </p:cNvCxnSpPr>
          <p:nvPr/>
        </p:nvCxnSpPr>
        <p:spPr>
          <a:xfrm flipH="1" flipV="1">
            <a:off x="4114800" y="870466"/>
            <a:ext cx="381000" cy="439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810000" y="1600200"/>
            <a:ext cx="304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648200" y="609600"/>
            <a:ext cx="228600" cy="4393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1"/>
          </p:cNvCxnSpPr>
          <p:nvPr/>
        </p:nvCxnSpPr>
        <p:spPr>
          <a:xfrm>
            <a:off x="4876800" y="609600"/>
            <a:ext cx="228600" cy="1846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676400" y="1600200"/>
            <a:ext cx="2438400" cy="28194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7" idx="1"/>
          </p:cNvCxnSpPr>
          <p:nvPr/>
        </p:nvCxnSpPr>
        <p:spPr>
          <a:xfrm>
            <a:off x="4191000" y="1632466"/>
            <a:ext cx="1219200" cy="32443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91000" y="1524000"/>
            <a:ext cx="3276600" cy="838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35052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1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29200" y="3733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2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934200" y="1828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t</a:t>
            </a:r>
            <a:r>
              <a:rPr lang="en-US" sz="1800" baseline="-25000" dirty="0" smtClean="0">
                <a:solidFill>
                  <a:prstClr val="black"/>
                </a:solidFill>
                <a:latin typeface="Lucida Sans Unicode"/>
              </a:rPr>
              <a:t>3</a:t>
            </a:r>
            <a:endParaRPr lang="en-US" sz="1800" baseline="-250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15240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57600" y="1676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419600" y="17526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76800" y="1600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196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0386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724400" y="914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95800" y="533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876800" y="6096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105400" y="838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667000" y="5638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Lucida Sans Unicode"/>
              </a:rPr>
              <a:t>Ground</a:t>
            </a:r>
            <a:endParaRPr lang="en-US" sz="18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0" y="1491734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 smtClean="0">
                <a:solidFill>
                  <a:prstClr val="black"/>
                </a:solidFill>
                <a:latin typeface="Lucida Sans Unicode"/>
              </a:rPr>
              <a:t>LMA time-of-arrival technique</a:t>
            </a:r>
            <a:endParaRPr lang="en-US" sz="1400" b="1" u="sng" dirty="0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61" name="Picture 3" descr="C:\Users\owner\Dropbox\Camera Uploads\2012-04-01 13.59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962400"/>
            <a:ext cx="4741333" cy="26670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5867400" y="3352800"/>
            <a:ext cx="303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VHF radiation </a:t>
            </a:r>
            <a:r>
              <a:rPr lang="el-GR" dirty="0" smtClean="0">
                <a:solidFill>
                  <a:schemeClr val="tx1"/>
                </a:solidFill>
              </a:rPr>
              <a:t>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dt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19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Cell antenna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4400" y="35052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 field</a:t>
            </a:r>
            <a:endParaRPr lang="en-US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2390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Radio antenna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715000" y="4267200"/>
            <a:ext cx="5334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8" idx="1"/>
          </p:cNvCxnSpPr>
          <p:nvPr/>
        </p:nvCxnSpPr>
        <p:spPr>
          <a:xfrm flipH="1">
            <a:off x="6705600" y="4223266"/>
            <a:ext cx="533400" cy="1201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1742403"/>
            <a:ext cx="9144000" cy="21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1333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91400" y="4800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panel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14800" y="5562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Main processor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5257800" y="5791200"/>
            <a:ext cx="7620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>
            <a:off x="6705600" y="5061466"/>
            <a:ext cx="685800" cy="4249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1722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distribution of sources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297" y="177968"/>
            <a:ext cx="2286103" cy="1015663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Lightning Mapping;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VHF radio emissions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from lightning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5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LMA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Network of radio antennas with GPS timing</a:t>
            </a:r>
          </a:p>
          <a:p>
            <a:r>
              <a:rPr lang="en-US" dirty="0" smtClean="0"/>
              <a:t>Detects sources within ~ 60-66 MHz band </a:t>
            </a:r>
          </a:p>
          <a:p>
            <a:pPr lvl="1"/>
            <a:r>
              <a:rPr lang="en-US" dirty="0" smtClean="0"/>
              <a:t>Unused local television band</a:t>
            </a:r>
          </a:p>
          <a:p>
            <a:pPr lvl="1"/>
            <a:r>
              <a:rPr lang="en-US" dirty="0" smtClean="0"/>
              <a:t>Wavelength ~ 2 meters</a:t>
            </a:r>
          </a:p>
          <a:p>
            <a:r>
              <a:rPr lang="en-US" dirty="0" smtClean="0"/>
              <a:t>Time of arrival (TOA) from 6 or more stations</a:t>
            </a:r>
          </a:p>
          <a:p>
            <a:pPr lvl="1"/>
            <a:r>
              <a:rPr lang="en-US" dirty="0" smtClean="0"/>
              <a:t>Redundant equations, higher accuracy</a:t>
            </a:r>
          </a:p>
          <a:p>
            <a:pPr lvl="1"/>
            <a:r>
              <a:rPr lang="en-US" dirty="0" smtClean="0"/>
              <a:t>Intersection of hyperbolas</a:t>
            </a:r>
          </a:p>
          <a:p>
            <a:r>
              <a:rPr lang="en-US" dirty="0" smtClean="0"/>
              <a:t>VHF radiation produced by lightning channel propagation</a:t>
            </a:r>
          </a:p>
          <a:p>
            <a:r>
              <a:rPr lang="en-US" dirty="0" smtClean="0"/>
              <a:t>Data transmitted over cell networks to get near real time lightning data</a:t>
            </a:r>
          </a:p>
        </p:txBody>
      </p:sp>
    </p:spTree>
    <p:extLst>
      <p:ext uri="{BB962C8B-B14F-4D97-AF65-F5344CB8AC3E}">
        <p14:creationId xmlns:p14="http://schemas.microsoft.com/office/powerpoint/2010/main" val="260835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81"/>
          <a:stretch/>
        </p:blipFill>
        <p:spPr>
          <a:xfrm>
            <a:off x="67755" y="432507"/>
            <a:ext cx="5586616" cy="516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227" y="0"/>
            <a:ext cx="158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Fuchs et al. 2015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61467" y="625755"/>
            <a:ext cx="773023" cy="874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34490" y="432507"/>
            <a:ext cx="2352327" cy="1477328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charge layer;</a:t>
            </a:r>
          </a:p>
          <a:p>
            <a:r>
              <a:rPr lang="en-US" dirty="0" smtClean="0"/>
              <a:t>inverted polarity storm</a:t>
            </a:r>
          </a:p>
          <a:p>
            <a:endParaRPr lang="en-US" dirty="0"/>
          </a:p>
          <a:p>
            <a:r>
              <a:rPr lang="en-US" dirty="0" smtClean="0"/>
              <a:t>Positive charge layer; </a:t>
            </a:r>
          </a:p>
          <a:p>
            <a:r>
              <a:rPr lang="en-US" dirty="0"/>
              <a:t>n</a:t>
            </a:r>
            <a:r>
              <a:rPr lang="en-US" dirty="0" smtClean="0"/>
              <a:t>ormal storm polarity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6099" r="11343" b="3944"/>
          <a:stretch/>
        </p:blipFill>
        <p:spPr bwMode="auto">
          <a:xfrm>
            <a:off x="5148224" y="2074526"/>
            <a:ext cx="3759958" cy="4026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423462" y="1909835"/>
            <a:ext cx="1463224" cy="1559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71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7" y="229669"/>
            <a:ext cx="4873104" cy="3617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848" y="131288"/>
            <a:ext cx="2717625" cy="3114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6181" y="3409576"/>
            <a:ext cx="3837168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Breakdown of stratified charge layer model in and near strong updrafts</a:t>
            </a:r>
          </a:p>
          <a:p>
            <a:endParaRPr lang="en-US" dirty="0"/>
          </a:p>
          <a:p>
            <a:r>
              <a:rPr lang="en-US" i="1" dirty="0" smtClean="0"/>
              <a:t>Flash size and flash rate inversely correlated</a:t>
            </a:r>
          </a:p>
          <a:p>
            <a:endParaRPr lang="en-US" dirty="0"/>
          </a:p>
          <a:p>
            <a:r>
              <a:rPr lang="en-US" dirty="0" smtClean="0"/>
              <a:t>Charge separation and electrical </a:t>
            </a:r>
            <a:r>
              <a:rPr lang="en-US" dirty="0"/>
              <a:t>b</a:t>
            </a:r>
            <a:r>
              <a:rPr lang="en-US" dirty="0" smtClean="0"/>
              <a:t>reakdown linked to turbulent</a:t>
            </a:r>
          </a:p>
          <a:p>
            <a:r>
              <a:rPr lang="en-US" dirty="0"/>
              <a:t>e</a:t>
            </a:r>
            <a:r>
              <a:rPr lang="en-US" dirty="0" smtClean="0"/>
              <a:t>ddies</a:t>
            </a:r>
          </a:p>
          <a:p>
            <a:endParaRPr lang="en-US" dirty="0" smtClean="0"/>
          </a:p>
          <a:p>
            <a:r>
              <a:rPr lang="en-US" dirty="0" err="1" smtClean="0"/>
              <a:t>Bruning</a:t>
            </a:r>
            <a:r>
              <a:rPr lang="en-US" dirty="0" smtClean="0"/>
              <a:t> and </a:t>
            </a:r>
            <a:r>
              <a:rPr lang="en-US" dirty="0" err="1" smtClean="0"/>
              <a:t>MacGorman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2771" y="4212102"/>
            <a:ext cx="408447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 updraft cores can be lightning free</a:t>
            </a:r>
          </a:p>
          <a:p>
            <a:endParaRPr lang="en-US" dirty="0"/>
          </a:p>
          <a:p>
            <a:r>
              <a:rPr lang="en-US" dirty="0" smtClean="0"/>
              <a:t>“Lightning hole”</a:t>
            </a:r>
          </a:p>
          <a:p>
            <a:endParaRPr lang="en-US" dirty="0" smtClean="0"/>
          </a:p>
          <a:p>
            <a:r>
              <a:rPr lang="en-US" dirty="0" smtClean="0"/>
              <a:t>Lang et al.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06" y="0"/>
            <a:ext cx="54267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20" y="875596"/>
            <a:ext cx="3486476" cy="1631216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Ben Franklin, circa 1750</a:t>
            </a:r>
          </a:p>
          <a:p>
            <a:endParaRPr lang="en-US" sz="2000" dirty="0"/>
          </a:p>
          <a:p>
            <a:r>
              <a:rPr lang="en-US" sz="2000" dirty="0" smtClean="0"/>
              <a:t>The science</a:t>
            </a:r>
            <a:r>
              <a:rPr lang="en-US" sz="2000" dirty="0"/>
              <a:t> </a:t>
            </a:r>
            <a:r>
              <a:rPr lang="en-US" sz="2000" dirty="0" smtClean="0"/>
              <a:t>of atmospheric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lectricity began with Franklin’s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arly experiments</a:t>
            </a:r>
          </a:p>
        </p:txBody>
      </p:sp>
    </p:spTree>
    <p:extLst>
      <p:ext uri="{BB962C8B-B14F-4D97-AF65-F5344CB8AC3E}">
        <p14:creationId xmlns:p14="http://schemas.microsoft.com/office/powerpoint/2010/main" val="35633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0"/>
            <a:ext cx="44630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796" y="186267"/>
            <a:ext cx="3722038" cy="4052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796" y="4242769"/>
            <a:ext cx="3966633" cy="1534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2796" y="5806626"/>
            <a:ext cx="3935604" cy="954107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STEPS nailed the inverted dipole, and the mid level origin of the positive cloud to ground flashes; strong updrafts promote large cloud water contents and positive charge on </a:t>
            </a:r>
            <a:r>
              <a:rPr lang="en-US" sz="1400" b="1" dirty="0" err="1" smtClean="0">
                <a:solidFill>
                  <a:srgbClr val="FFFFFF"/>
                </a:solidFill>
              </a:rPr>
              <a:t>graupel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2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8616" y="5857985"/>
            <a:ext cx="2350223" cy="338554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err="1" smtClean="0"/>
              <a:t>Zajac</a:t>
            </a:r>
            <a:r>
              <a:rPr lang="en-US" sz="1600" dirty="0" smtClean="0"/>
              <a:t> and Rutledge (2000)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01981" y="640770"/>
            <a:ext cx="4955278" cy="424731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“Positive” storms are found in the W. and N. </a:t>
            </a:r>
          </a:p>
          <a:p>
            <a:r>
              <a:rPr lang="en-US" dirty="0" smtClean="0"/>
              <a:t>Great Plains-often severe</a:t>
            </a:r>
          </a:p>
          <a:p>
            <a:endParaRPr lang="en-US" dirty="0"/>
          </a:p>
          <a:p>
            <a:r>
              <a:rPr lang="en-US" dirty="0" smtClean="0"/>
              <a:t>Intersection of high CAPE and reduced warm </a:t>
            </a:r>
          </a:p>
          <a:p>
            <a:r>
              <a:rPr lang="en-US" dirty="0" smtClean="0"/>
              <a:t>cloud depth, equivalent to high cloud base </a:t>
            </a:r>
          </a:p>
          <a:p>
            <a:r>
              <a:rPr lang="en-US" dirty="0" smtClean="0"/>
              <a:t>heights (Williams 2005) </a:t>
            </a:r>
          </a:p>
          <a:p>
            <a:endParaRPr lang="en-US" dirty="0"/>
          </a:p>
          <a:p>
            <a:r>
              <a:rPr lang="en-US" dirty="0" smtClean="0"/>
              <a:t>Promotes high </a:t>
            </a:r>
            <a:r>
              <a:rPr lang="en-US" dirty="0" err="1" smtClean="0"/>
              <a:t>supercooled</a:t>
            </a:r>
            <a:r>
              <a:rPr lang="en-US" dirty="0" smtClean="0"/>
              <a:t> liquid</a:t>
            </a:r>
          </a:p>
          <a:p>
            <a:r>
              <a:rPr lang="en-US" dirty="0" smtClean="0"/>
              <a:t>water contents, “superlative liquid water</a:t>
            </a:r>
          </a:p>
          <a:p>
            <a:r>
              <a:rPr lang="en-US" dirty="0"/>
              <a:t>c</a:t>
            </a:r>
            <a:r>
              <a:rPr lang="en-US" dirty="0" smtClean="0"/>
              <a:t>ontents”, leading to positive charge on </a:t>
            </a:r>
            <a:r>
              <a:rPr lang="en-US" dirty="0" err="1" smtClean="0"/>
              <a:t>graupel</a:t>
            </a:r>
            <a:endParaRPr lang="en-US" dirty="0" smtClean="0"/>
          </a:p>
          <a:p>
            <a:r>
              <a:rPr lang="en-US" dirty="0" smtClean="0"/>
              <a:t>(Lang and Rutledge 2004; Fuchs et al. 2018)</a:t>
            </a:r>
          </a:p>
          <a:p>
            <a:endParaRPr lang="en-US" dirty="0" smtClean="0"/>
          </a:p>
          <a:p>
            <a:r>
              <a:rPr lang="en-US" dirty="0" smtClean="0"/>
              <a:t>The high cloud base heights also imply broad cloud</a:t>
            </a:r>
          </a:p>
          <a:p>
            <a:r>
              <a:rPr lang="en-US" dirty="0"/>
              <a:t>p</a:t>
            </a:r>
            <a:r>
              <a:rPr lang="en-US" dirty="0" smtClean="0"/>
              <a:t>arcels which effectively reduce entrainment and</a:t>
            </a:r>
          </a:p>
          <a:p>
            <a:r>
              <a:rPr lang="en-US" dirty="0"/>
              <a:t>p</a:t>
            </a:r>
            <a:r>
              <a:rPr lang="en-US" dirty="0" smtClean="0"/>
              <a:t>romote high </a:t>
            </a:r>
            <a:r>
              <a:rPr lang="en-US" dirty="0" err="1" smtClean="0"/>
              <a:t>supercooled</a:t>
            </a:r>
            <a:r>
              <a:rPr lang="en-US" dirty="0" smtClean="0"/>
              <a:t> water contents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4484" y="3356686"/>
            <a:ext cx="1137526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% positive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18686" y="4102476"/>
            <a:ext cx="1149811" cy="984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041" y="4330067"/>
            <a:ext cx="57712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0" y="635476"/>
            <a:ext cx="3342720" cy="269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" y="3841015"/>
            <a:ext cx="3573967" cy="301698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44441" y="4857475"/>
            <a:ext cx="1048111" cy="881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12419" y="4482195"/>
            <a:ext cx="1010500" cy="903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9791" y="4696146"/>
            <a:ext cx="67326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1972" y="5086886"/>
            <a:ext cx="57712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041" y="165368"/>
            <a:ext cx="2403222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Annual CG flash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7" t="23409" b="12956"/>
          <a:stretch/>
        </p:blipFill>
        <p:spPr>
          <a:xfrm>
            <a:off x="242240" y="3751114"/>
            <a:ext cx="3482219" cy="3133208"/>
          </a:xfrm>
          <a:prstGeom prst="rect">
            <a:avLst/>
          </a:prstGeom>
        </p:spPr>
      </p:pic>
      <p:pic>
        <p:nvPicPr>
          <p:cNvPr id="5" name="Picture 4" descr="20120609_082204_colorado_high_park_fire_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04" y="4050522"/>
            <a:ext cx="3720306" cy="248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62" y="1005114"/>
            <a:ext cx="1653723" cy="2452973"/>
          </a:xfrm>
          <a:prstGeom prst="rect">
            <a:avLst/>
          </a:prstGeom>
        </p:spPr>
      </p:pic>
      <p:pic>
        <p:nvPicPr>
          <p:cNvPr id="8" name="Picture 7" descr="EPSON00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74663" r="32191" b="5825"/>
          <a:stretch/>
        </p:blipFill>
        <p:spPr>
          <a:xfrm rot="10800000">
            <a:off x="4857995" y="1005114"/>
            <a:ext cx="2696245" cy="196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4815" y="990324"/>
            <a:ext cx="4099185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Jayaratne</a:t>
            </a:r>
            <a:r>
              <a:rPr lang="en-US" dirty="0" smtClean="0"/>
              <a:t>, 2014. In, </a:t>
            </a:r>
            <a:r>
              <a:rPr lang="en-US" i="1" dirty="0" smtClean="0"/>
              <a:t>The Lightning Flash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52804" y="5290624"/>
            <a:ext cx="682770" cy="2730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6505" y="2996422"/>
            <a:ext cx="2855469" cy="92333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Rimed surface stays in </a:t>
            </a:r>
          </a:p>
          <a:p>
            <a:r>
              <a:rPr lang="en-US" dirty="0"/>
              <a:t>a</a:t>
            </a:r>
            <a:r>
              <a:rPr lang="en-US" dirty="0" smtClean="0"/>
              <a:t> depositional state owed to</a:t>
            </a:r>
          </a:p>
          <a:p>
            <a:r>
              <a:rPr lang="en-US" dirty="0" smtClean="0"/>
              <a:t>freezing of </a:t>
            </a:r>
            <a:r>
              <a:rPr lang="en-US" b="1" i="1" dirty="0" smtClean="0"/>
              <a:t>small </a:t>
            </a:r>
            <a:r>
              <a:rPr lang="en-US" dirty="0" smtClean="0"/>
              <a:t>droplets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3385" y="1013847"/>
            <a:ext cx="2481606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Avila and </a:t>
            </a:r>
            <a:r>
              <a:rPr lang="en-US" dirty="0" err="1" smtClean="0"/>
              <a:t>Pereyra</a:t>
            </a:r>
            <a:r>
              <a:rPr lang="en-US" dirty="0" smtClean="0"/>
              <a:t> (2000)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662" y="123733"/>
            <a:ext cx="7584607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charging of the </a:t>
            </a:r>
            <a:r>
              <a:rPr lang="en-US" dirty="0" err="1" smtClean="0"/>
              <a:t>rimer</a:t>
            </a:r>
            <a:r>
              <a:rPr lang="en-US" dirty="0" smtClean="0"/>
              <a:t> (</a:t>
            </a:r>
            <a:r>
              <a:rPr lang="en-US" dirty="0" err="1" smtClean="0"/>
              <a:t>graupel</a:t>
            </a:r>
            <a:r>
              <a:rPr lang="en-US" dirty="0" smtClean="0"/>
              <a:t>) at high SLW content is still a mystery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However, droplet concentration seems to be an important component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5952" y="5029014"/>
            <a:ext cx="659155" cy="523220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Gold +</a:t>
            </a:r>
          </a:p>
          <a:p>
            <a:r>
              <a:rPr lang="en-US" sz="1400" dirty="0" smtClean="0"/>
              <a:t>Blue -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590239" y="4057500"/>
            <a:ext cx="1449736" cy="646331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Park fire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June 2012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8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3915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Ammonium in </a:t>
            </a:r>
            <a:r>
              <a:rPr lang="en" sz="3200" dirty="0" smtClean="0"/>
              <a:t>Rainwater—</a:t>
            </a:r>
            <a:r>
              <a:rPr lang="en-US" sz="3200" dirty="0" smtClean="0"/>
              <a:t>when ammonia enters water (like cloud drops)—surface EPA sites </a:t>
            </a:r>
            <a:endParaRPr sz="32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225" y="1434259"/>
            <a:ext cx="6191776" cy="511544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59300" y="1536633"/>
            <a:ext cx="27057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</a:rPr>
              <a:t>Considerably increase in </a:t>
            </a:r>
            <a:r>
              <a:rPr lang="en" sz="2000" dirty="0">
                <a:solidFill>
                  <a:srgbClr val="FF0000"/>
                </a:solidFill>
              </a:rPr>
              <a:t>NH</a:t>
            </a:r>
            <a:r>
              <a:rPr lang="en" sz="2000" baseline="-25000" dirty="0">
                <a:solidFill>
                  <a:srgbClr val="FF0000"/>
                </a:solidFill>
              </a:rPr>
              <a:t>4</a:t>
            </a:r>
            <a:r>
              <a:rPr lang="en" sz="2000" baseline="30000" dirty="0">
                <a:solidFill>
                  <a:srgbClr val="FF0000"/>
                </a:solidFill>
              </a:rPr>
              <a:t>+</a:t>
            </a:r>
            <a:r>
              <a:rPr lang="en" sz="2000" dirty="0">
                <a:solidFill>
                  <a:srgbClr val="000000"/>
                </a:solidFill>
              </a:rPr>
              <a:t> across Northern Plains from 1985 to </a:t>
            </a:r>
            <a:r>
              <a:rPr lang="en" sz="2000" dirty="0" smtClean="0">
                <a:solidFill>
                  <a:srgbClr val="000000"/>
                </a:solidFill>
              </a:rPr>
              <a:t>2016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 smtClean="0">
                <a:solidFill>
                  <a:srgbClr val="FF0000"/>
                </a:solidFill>
              </a:rPr>
              <a:t>driven by increase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n ammonia (NH</a:t>
            </a:r>
            <a:r>
              <a:rPr lang="en-US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) from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urface?????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rgbClr val="000000"/>
                </a:solidFill>
              </a:rPr>
              <a:t>Also increase in other locations (e.g., E NC, SE PA)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494" y="5127387"/>
            <a:ext cx="2207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Max </a:t>
            </a:r>
            <a:r>
              <a:rPr lang="en-US" dirty="0" err="1" smtClean="0"/>
              <a:t>Marchand</a:t>
            </a:r>
            <a:r>
              <a:rPr lang="en-US" dirty="0" smtClean="0"/>
              <a:t>,</a:t>
            </a:r>
          </a:p>
          <a:p>
            <a:r>
              <a:rPr lang="en-US" dirty="0" smtClean="0"/>
              <a:t>unpublished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7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-R_SPACEC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15" y="1147359"/>
            <a:ext cx="5306740" cy="4241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62" y="92118"/>
            <a:ext cx="377665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Geostationary Lightning Mapper!!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0062" y="1209113"/>
            <a:ext cx="2518851" cy="2800766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Charge-coupled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evice (CCD)</a:t>
            </a:r>
          </a:p>
          <a:p>
            <a:endParaRPr lang="en-US" sz="1600" dirty="0"/>
          </a:p>
          <a:p>
            <a:r>
              <a:rPr lang="en-US" sz="1600" dirty="0" smtClean="0"/>
              <a:t>8 km pixel size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t nadir, 14 km at</a:t>
            </a:r>
          </a:p>
          <a:p>
            <a:r>
              <a:rPr lang="en-US" sz="1600" dirty="0" smtClean="0"/>
              <a:t>limb</a:t>
            </a:r>
          </a:p>
          <a:p>
            <a:endParaRPr lang="en-US" sz="1600" dirty="0"/>
          </a:p>
          <a:p>
            <a:r>
              <a:rPr lang="en-US" sz="1600" dirty="0" smtClean="0"/>
              <a:t>777.4 nm wavelength</a:t>
            </a:r>
          </a:p>
          <a:p>
            <a:endParaRPr lang="en-US" sz="1600" dirty="0"/>
          </a:p>
          <a:p>
            <a:r>
              <a:rPr lang="en-US" sz="1600" dirty="0" smtClean="0"/>
              <a:t>Designed detection efficiency is 70%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819982" y="92118"/>
            <a:ext cx="4031873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Comparison to LMA for individual 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7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6" y="0"/>
            <a:ext cx="30778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20" y="82072"/>
            <a:ext cx="4228410" cy="3040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754" y="6330461"/>
            <a:ext cx="175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Rudlosky</a:t>
            </a:r>
            <a:r>
              <a:rPr lang="en-US" sz="1400" dirty="0" smtClean="0"/>
              <a:t> et al. (2018)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589244" y="824396"/>
            <a:ext cx="1678990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Austral summer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2260" y="3265487"/>
            <a:ext cx="1582484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Spring Equinox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9059" y="5337448"/>
            <a:ext cx="1620957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Boreal summer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17885" y="1662500"/>
            <a:ext cx="805052" cy="76162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589245" y="1662500"/>
            <a:ext cx="628640" cy="3426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02260" y="2138798"/>
            <a:ext cx="515625" cy="28533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07295" y="2501630"/>
            <a:ext cx="677952" cy="4105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30016" y="3209671"/>
            <a:ext cx="3775393" cy="646331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Over ocean flashes are nearly two </a:t>
            </a:r>
          </a:p>
          <a:p>
            <a:r>
              <a:rPr lang="en-US" dirty="0"/>
              <a:t>t</a:t>
            </a:r>
            <a:r>
              <a:rPr lang="en-US" dirty="0" smtClean="0"/>
              <a:t>imes brighter than over land flashes? 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22937" y="1508617"/>
            <a:ext cx="56995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6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5459" y="6420393"/>
            <a:ext cx="219971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Rutledge et al. (2020)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31" y="435221"/>
            <a:ext cx="4491635" cy="576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017"/>
            <a:ext cx="4569731" cy="5667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0354" y="29767"/>
            <a:ext cx="2264186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Normal polarity storm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2664" y="35177"/>
            <a:ext cx="2622833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Anomalous polarity storm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73984" y="645237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2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6" y="137383"/>
            <a:ext cx="6181962" cy="2660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26" y="3013215"/>
            <a:ext cx="3704867" cy="27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9774" y="257802"/>
            <a:ext cx="2608406" cy="1754327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Thought initially that</a:t>
            </a:r>
          </a:p>
          <a:p>
            <a:r>
              <a:rPr lang="en-US" dirty="0"/>
              <a:t>p</a:t>
            </a:r>
            <a:r>
              <a:rPr lang="en-US" dirty="0" smtClean="0"/>
              <a:t>recipitation particles,</a:t>
            </a:r>
          </a:p>
          <a:p>
            <a:r>
              <a:rPr lang="en-US" dirty="0"/>
              <a:t>e</a:t>
            </a:r>
            <a:r>
              <a:rPr lang="en-US" dirty="0" smtClean="0"/>
              <a:t>specially large hail might</a:t>
            </a:r>
          </a:p>
          <a:p>
            <a:r>
              <a:rPr lang="en-US" dirty="0"/>
              <a:t>r</a:t>
            </a:r>
            <a:r>
              <a:rPr lang="en-US" dirty="0" smtClean="0"/>
              <a:t>educe DE via scattering</a:t>
            </a:r>
          </a:p>
          <a:p>
            <a:endParaRPr lang="en-US" dirty="0"/>
          </a:p>
          <a:p>
            <a:r>
              <a:rPr lang="en-US" dirty="0" smtClean="0"/>
              <a:t>But this is not the case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098" y="3272003"/>
            <a:ext cx="5060775" cy="3046988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Rather, reduced DE is caused by cloud scattering </a:t>
            </a:r>
          </a:p>
          <a:p>
            <a:r>
              <a:rPr lang="en-US" dirty="0" smtClean="0"/>
              <a:t>by small ice crystals and water droplets</a:t>
            </a:r>
          </a:p>
          <a:p>
            <a:endParaRPr lang="en-US" dirty="0"/>
          </a:p>
          <a:p>
            <a:r>
              <a:rPr lang="en-US" dirty="0" smtClean="0"/>
              <a:t>Optical depth is L/f where L is some cloud depth and</a:t>
            </a:r>
          </a:p>
          <a:p>
            <a:r>
              <a:rPr lang="en-US" dirty="0" smtClean="0"/>
              <a:t>f is mean free path of a photon; f is small due to high </a:t>
            </a:r>
            <a:r>
              <a:rPr lang="en-US" dirty="0"/>
              <a:t>c</a:t>
            </a:r>
            <a:r>
              <a:rPr lang="en-US" dirty="0" smtClean="0"/>
              <a:t>oncentration of cloud particles; cloud particles</a:t>
            </a:r>
          </a:p>
          <a:p>
            <a:r>
              <a:rPr lang="en-US" dirty="0"/>
              <a:t>c</a:t>
            </a:r>
            <a:r>
              <a:rPr lang="en-US" dirty="0" smtClean="0"/>
              <a:t>ontain more surface area than larger precipitation </a:t>
            </a:r>
          </a:p>
          <a:p>
            <a:r>
              <a:rPr lang="en-US" dirty="0"/>
              <a:t>p</a:t>
            </a:r>
            <a:r>
              <a:rPr lang="en-US" dirty="0" smtClean="0"/>
              <a:t>articles due to much larger concentrations 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CTWP estimated from ABI, based on optical depth and cloud top particle size</a:t>
            </a:r>
          </a:p>
        </p:txBody>
      </p:sp>
    </p:spTree>
    <p:extLst>
      <p:ext uri="{BB962C8B-B14F-4D97-AF65-F5344CB8AC3E}">
        <p14:creationId xmlns:p14="http://schemas.microsoft.com/office/powerpoint/2010/main" val="377688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058" y="82473"/>
            <a:ext cx="8298178" cy="646331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Anomalous storms have low flash heights</a:t>
            </a:r>
            <a:r>
              <a:rPr lang="en-US" dirty="0"/>
              <a:t> </a:t>
            </a:r>
            <a:r>
              <a:rPr lang="en-US" dirty="0" smtClean="0"/>
              <a:t>and very large flash rates</a:t>
            </a:r>
          </a:p>
          <a:p>
            <a:r>
              <a:rPr lang="en-US" dirty="0" smtClean="0"/>
              <a:t>The high flash rates correspond to compact flash sizes (</a:t>
            </a:r>
            <a:r>
              <a:rPr lang="en-US" dirty="0" err="1" smtClean="0"/>
              <a:t>Bruning</a:t>
            </a:r>
            <a:r>
              <a:rPr lang="en-US" dirty="0" smtClean="0"/>
              <a:t> and </a:t>
            </a:r>
            <a:r>
              <a:rPr lang="en-US" dirty="0" err="1" smtClean="0"/>
              <a:t>MacGorman</a:t>
            </a:r>
            <a:r>
              <a:rPr lang="en-US" dirty="0" smtClean="0"/>
              <a:t>, 2013)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058" y="1064614"/>
            <a:ext cx="8941758" cy="1200329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Low flash heights imply large cloud water/ice paths and multiple  in-cloud scattering reducing </a:t>
            </a:r>
          </a:p>
          <a:p>
            <a:r>
              <a:rPr lang="en-US" dirty="0" smtClean="0"/>
              <a:t>optical emission from cloud top; compact flashes have reduced radiant energy, so small </a:t>
            </a:r>
          </a:p>
          <a:p>
            <a:r>
              <a:rPr lang="en-US" dirty="0" smtClean="0"/>
              <a:t>flashes are not very bright to begin with</a:t>
            </a:r>
            <a:r>
              <a:rPr lang="mr-IN" dirty="0" smtClean="0"/>
              <a:t>…</a:t>
            </a:r>
            <a:r>
              <a:rPr lang="en-US" dirty="0" smtClean="0"/>
              <a:t>this combined effect leads to a gross reduction in </a:t>
            </a:r>
          </a:p>
          <a:p>
            <a:r>
              <a:rPr lang="en-US" dirty="0" smtClean="0"/>
              <a:t>detection efficiency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41" y="3964900"/>
            <a:ext cx="4351928" cy="24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58" y="2555135"/>
            <a:ext cx="8804964" cy="830997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It remains an issue to determine how important this reduced DE is to </a:t>
            </a:r>
          </a:p>
          <a:p>
            <a:r>
              <a:rPr lang="en-US" sz="2400" dirty="0" smtClean="0"/>
              <a:t>the use of GLM in the operational setting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pic>
        <p:nvPicPr>
          <p:cNvPr id="6" name="New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71" y="4239846"/>
            <a:ext cx="2758111" cy="20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6922" y="6412859"/>
            <a:ext cx="2030874" cy="369332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Schultz et al. (2009)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0769" y="3780234"/>
            <a:ext cx="1769610" cy="369332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“jump”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>
            <a:off x="7053427" y="4239846"/>
            <a:ext cx="87881" cy="7033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71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71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1708" y="6386431"/>
            <a:ext cx="140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Uman</a:t>
            </a:r>
            <a:r>
              <a:rPr lang="en-US" dirty="0" smtClean="0"/>
              <a:t> (1987)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784" y="1124213"/>
            <a:ext cx="2983659" cy="400110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sentry box experiment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799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ghtning_spr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" y="697236"/>
            <a:ext cx="7450168" cy="558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235" y="628486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Walt Lyons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923" y="127000"/>
            <a:ext cx="33805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Transient Luminous Events—TLE’s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8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043" y="819701"/>
            <a:ext cx="7847896" cy="5816978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Maybe the biggest reason we care about global lightning is the role of lightning</a:t>
            </a:r>
          </a:p>
          <a:p>
            <a:r>
              <a:rPr lang="en-US" dirty="0"/>
              <a:t>i</a:t>
            </a:r>
            <a:r>
              <a:rPr lang="en-US" dirty="0" smtClean="0"/>
              <a:t>n atmospheric chemistry</a:t>
            </a:r>
          </a:p>
          <a:p>
            <a:endParaRPr lang="en-US" dirty="0"/>
          </a:p>
          <a:p>
            <a:r>
              <a:rPr lang="en-US" dirty="0" smtClean="0"/>
              <a:t>Lightning is the largest natural source of </a:t>
            </a:r>
            <a:r>
              <a:rPr lang="en-US" dirty="0" err="1" smtClean="0"/>
              <a:t>NOx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NOx</a:t>
            </a:r>
            <a:r>
              <a:rPr lang="en-US" dirty="0" smtClean="0"/>
              <a:t> plays a big role in producing upper tropospheric ozone which acts as a</a:t>
            </a:r>
          </a:p>
          <a:p>
            <a:r>
              <a:rPr lang="en-US" dirty="0"/>
              <a:t>g</a:t>
            </a:r>
            <a:r>
              <a:rPr lang="en-US" dirty="0" smtClean="0"/>
              <a:t>reenhouse gas</a:t>
            </a:r>
          </a:p>
          <a:p>
            <a:endParaRPr lang="en-US" dirty="0"/>
          </a:p>
          <a:p>
            <a:r>
              <a:rPr lang="en-US" dirty="0" smtClean="0"/>
              <a:t>Global models rely on empirical parameterizations to include lightning</a:t>
            </a:r>
          </a:p>
          <a:p>
            <a:endParaRPr lang="en-US" dirty="0"/>
          </a:p>
          <a:p>
            <a:r>
              <a:rPr lang="en-US" u="sng" dirty="0" smtClean="0"/>
              <a:t>At least three parameterizations have been developed</a:t>
            </a:r>
          </a:p>
          <a:p>
            <a:endParaRPr lang="en-US" dirty="0"/>
          </a:p>
          <a:p>
            <a:r>
              <a:rPr lang="en-US" dirty="0" smtClean="0"/>
              <a:t>Price and Rind (1992)   FR ~ </a:t>
            </a:r>
            <a:r>
              <a:rPr lang="en-US" dirty="0" err="1" smtClean="0"/>
              <a:t>H</a:t>
            </a:r>
            <a:r>
              <a:rPr lang="en-US" baseline="30000" dirty="0" err="1" smtClean="0"/>
              <a:t>x</a:t>
            </a:r>
            <a:r>
              <a:rPr lang="en-US" dirty="0" smtClean="0"/>
              <a:t>  where H= convective cloud top height; x varies </a:t>
            </a:r>
          </a:p>
          <a:p>
            <a:r>
              <a:rPr lang="en-US" dirty="0" smtClean="0"/>
              <a:t>between land and ocean 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land</a:t>
            </a:r>
            <a:r>
              <a:rPr lang="en-US" dirty="0" smtClean="0"/>
              <a:t> &gt;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ocean</a:t>
            </a:r>
            <a:endParaRPr lang="en-US" baseline="-25000" dirty="0" smtClean="0"/>
          </a:p>
          <a:p>
            <a:endParaRPr lang="en-US" baseline="-25000" dirty="0"/>
          </a:p>
          <a:p>
            <a:r>
              <a:rPr lang="en-US" dirty="0" smtClean="0"/>
              <a:t>Finney et al. (2014)   FR ~ vertical ice mass flux in mid-troposphere, 440 </a:t>
            </a:r>
            <a:r>
              <a:rPr lang="en-US" dirty="0" err="1" smtClean="0"/>
              <a:t>hPa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Stolz</a:t>
            </a:r>
            <a:r>
              <a:rPr lang="en-US" dirty="0" smtClean="0"/>
              <a:t> et al. (2017  FR ~  A*NCAPE + B*CCN </a:t>
            </a:r>
            <a:r>
              <a:rPr lang="mr-IN" dirty="0" smtClean="0"/>
              <a:t>–</a:t>
            </a:r>
            <a:r>
              <a:rPr lang="en-US" dirty="0" smtClean="0"/>
              <a:t> C*WCD + D*SHEAR </a:t>
            </a:r>
            <a:r>
              <a:rPr lang="mr-IN" dirty="0" smtClean="0"/>
              <a:t>–</a:t>
            </a:r>
            <a:r>
              <a:rPr lang="en-US" dirty="0" smtClean="0"/>
              <a:t> E*RH where the </a:t>
            </a:r>
          </a:p>
          <a:p>
            <a:r>
              <a:rPr lang="en-US" dirty="0"/>
              <a:t>c</a:t>
            </a:r>
            <a:r>
              <a:rPr lang="en-US" dirty="0" smtClean="0"/>
              <a:t>oefficients vary according to Land vs. Ocean</a:t>
            </a:r>
          </a:p>
          <a:p>
            <a:endParaRPr lang="en-US" dirty="0"/>
          </a:p>
          <a:p>
            <a:r>
              <a:rPr lang="en-US" dirty="0" smtClean="0"/>
              <a:t>A quick look at comparisons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839" y="221249"/>
            <a:ext cx="4031873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Global lightning parameterizations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152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_lightning_fi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94" y="3418933"/>
            <a:ext cx="3848095" cy="294017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34201" y="152780"/>
            <a:ext cx="6168411" cy="289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6293" y="1138259"/>
            <a:ext cx="2291670" cy="646331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Stolz</a:t>
            </a:r>
            <a:r>
              <a:rPr lang="en-US" dirty="0" smtClean="0"/>
              <a:t> et al. (2021) </a:t>
            </a:r>
          </a:p>
          <a:p>
            <a:r>
              <a:rPr lang="en-US" dirty="0" smtClean="0"/>
              <a:t>JGR-Atmospheres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583" y="3139944"/>
            <a:ext cx="5051222" cy="138499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Cloud top height scheme under predicts low to moderate flash rate storms and over predicts high flash rate storms, especially over land</a:t>
            </a:r>
          </a:p>
          <a:p>
            <a:endParaRPr lang="en-US" sz="1400" b="1" dirty="0"/>
          </a:p>
          <a:p>
            <a:r>
              <a:rPr lang="en-US" sz="1400" b="1" dirty="0" smtClean="0"/>
              <a:t>Mass flux and multivariable schemes do fairly well over land but over predict moderate flash rate storms over ocean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90972" y="4812297"/>
            <a:ext cx="4765151" cy="17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528_fw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169610"/>
            <a:ext cx="8229600" cy="114300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57199" y="1495172"/>
            <a:ext cx="7472893" cy="506379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CAPE, CCN and WCD importance for understanding land vs. ocean flash rates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265649"/>
            <a:ext cx="4695028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Details of non-inductive charging remain </a:t>
            </a:r>
            <a:r>
              <a:rPr lang="en-US" dirty="0" smtClean="0"/>
              <a:t>elusive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956439"/>
            <a:ext cx="5596404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Incredible advances in space based lightning </a:t>
            </a:r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3634941"/>
            <a:ext cx="7302519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Sensitivity of tropical convection to increasing aerosol/CCN </a:t>
            </a:r>
            <a:r>
              <a:rPr lang="en-US" dirty="0" smtClean="0"/>
              <a:t>concentrations?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229714"/>
            <a:ext cx="8604602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Biggest impact </a:t>
            </a:r>
            <a:r>
              <a:rPr lang="en-US" dirty="0" smtClean="0"/>
              <a:t>of lightning may </a:t>
            </a:r>
            <a:r>
              <a:rPr lang="en-US" dirty="0"/>
              <a:t>be through atmospheric chemistry, </a:t>
            </a:r>
            <a:r>
              <a:rPr lang="en-US" dirty="0" err="1"/>
              <a:t>NOx</a:t>
            </a:r>
            <a:r>
              <a:rPr lang="en-US" baseline="-25000" dirty="0" err="1"/>
              <a:t>lightning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>
                <a:sym typeface="Wingdings"/>
              </a:rPr>
              <a:t>UT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ozone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199" y="5980303"/>
            <a:ext cx="5726673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How will the global flash rate change in </a:t>
            </a:r>
            <a:r>
              <a:rPr lang="en-US" dirty="0" smtClean="0"/>
              <a:t>our </a:t>
            </a:r>
            <a:r>
              <a:rPr lang="en-US" smtClean="0"/>
              <a:t>future climate?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2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6" y="276212"/>
            <a:ext cx="6893759" cy="58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15" y="0"/>
            <a:ext cx="5930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1163" y="5801667"/>
            <a:ext cx="1409160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Uman</a:t>
            </a:r>
            <a:r>
              <a:rPr lang="en-US" dirty="0" smtClean="0"/>
              <a:t> (1987)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275432" y="562451"/>
            <a:ext cx="2988692" cy="5632311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The most famous kite ever flown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Franklin devised this experiment to more</a:t>
            </a:r>
          </a:p>
          <a:p>
            <a:r>
              <a:rPr lang="en-US" sz="2000" dirty="0" smtClean="0"/>
              <a:t>directly determine that clouds were indeed electrified---a source of electricity, or the flow of an electrical current</a:t>
            </a:r>
          </a:p>
          <a:p>
            <a:endParaRPr lang="en-US" sz="2000" dirty="0"/>
          </a:p>
          <a:p>
            <a:r>
              <a:rPr lang="en-US" sz="2000" dirty="0" smtClean="0"/>
              <a:t>The electron was discovered over 100 years later!</a:t>
            </a:r>
          </a:p>
          <a:p>
            <a:endParaRPr lang="en-US" sz="2000" dirty="0"/>
          </a:p>
          <a:p>
            <a:r>
              <a:rPr lang="en-US" sz="2000" dirty="0" smtClean="0"/>
              <a:t>Typical lightning flash has</a:t>
            </a:r>
          </a:p>
          <a:p>
            <a:r>
              <a:rPr lang="en-US" sz="2000" dirty="0" smtClean="0"/>
              <a:t>10-100 kA of current,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r ~ 10</a:t>
            </a:r>
            <a:r>
              <a:rPr lang="en-US" sz="2000" baseline="30000" dirty="0" smtClean="0"/>
              <a:t>23-24</a:t>
            </a:r>
            <a:r>
              <a:rPr lang="en-US" sz="2000" dirty="0" smtClean="0"/>
              <a:t> electrons/sec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733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3" y="98004"/>
            <a:ext cx="3625395" cy="425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510" y="150811"/>
            <a:ext cx="5143844" cy="2308324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Ben Franklin’s view of the global flow of moist, </a:t>
            </a:r>
          </a:p>
          <a:p>
            <a:r>
              <a:rPr lang="en-US" dirty="0" smtClean="0"/>
              <a:t>electrified air. Presented to the Royal Academy of </a:t>
            </a:r>
          </a:p>
          <a:p>
            <a:r>
              <a:rPr lang="en-US" dirty="0" smtClean="0"/>
              <a:t>Sciences in Paris in 1779. Warm moist air ascends </a:t>
            </a:r>
          </a:p>
          <a:p>
            <a:r>
              <a:rPr lang="en-US" dirty="0" smtClean="0"/>
              <a:t>over the tropics and descends at the poles. He </a:t>
            </a:r>
          </a:p>
          <a:p>
            <a:r>
              <a:rPr lang="en-US" dirty="0" smtClean="0"/>
              <a:t>argued that the cloudy air delivered charge to the </a:t>
            </a:r>
          </a:p>
          <a:p>
            <a:r>
              <a:rPr lang="en-US" dirty="0" smtClean="0"/>
              <a:t>Polar ice caps where it accumulated until breakdown </a:t>
            </a:r>
          </a:p>
          <a:p>
            <a:r>
              <a:rPr lang="en-US" dirty="0" smtClean="0"/>
              <a:t>of the upper atmosphere occurred in the form of </a:t>
            </a:r>
          </a:p>
          <a:p>
            <a:r>
              <a:rPr lang="en-US" dirty="0" smtClean="0"/>
              <a:t>the Aurora</a:t>
            </a:r>
            <a:r>
              <a:rPr lang="en-US" dirty="0"/>
              <a:t> </a:t>
            </a:r>
            <a:r>
              <a:rPr lang="en-US" dirty="0" smtClean="0"/>
              <a:t>Borealis/Aurora </a:t>
            </a:r>
            <a:r>
              <a:rPr lang="en-US" dirty="0" err="1" smtClean="0"/>
              <a:t>Australis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2" name="Picture 1" descr="aurora-borealis-above-snowy-island-vestvagoya-lofoten_swen-str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4" y="2860316"/>
            <a:ext cx="3784714" cy="1892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22" y="4512173"/>
            <a:ext cx="3125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R. Williams: </a:t>
            </a:r>
            <a:r>
              <a:rPr lang="en-US" i="1" dirty="0"/>
              <a:t>Global Electrical</a:t>
            </a:r>
          </a:p>
          <a:p>
            <a:r>
              <a:rPr lang="en-US" i="1" dirty="0"/>
              <a:t>Circuit</a:t>
            </a:r>
            <a:r>
              <a:rPr lang="en-US" dirty="0"/>
              <a:t>, Elsevier</a:t>
            </a:r>
          </a:p>
          <a:p>
            <a:endParaRPr lang="en-US" dirty="0"/>
          </a:p>
        </p:txBody>
      </p:sp>
      <p:pic>
        <p:nvPicPr>
          <p:cNvPr id="6" name="Picture 5" descr="franklin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4" y="4784127"/>
            <a:ext cx="3318196" cy="2073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026" y="5173893"/>
            <a:ext cx="1454570" cy="954107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The Gulf Stream</a:t>
            </a:r>
          </a:p>
          <a:p>
            <a:r>
              <a:rPr lang="en-US" sz="1400" dirty="0">
                <a:solidFill>
                  <a:srgbClr val="FFFFFF"/>
                </a:solidFill>
              </a:rPr>
              <a:t>b</a:t>
            </a:r>
            <a:r>
              <a:rPr lang="en-US" sz="1400" dirty="0" smtClean="0">
                <a:solidFill>
                  <a:srgbClr val="FFFFFF"/>
                </a:solidFill>
              </a:rPr>
              <a:t>y Ben Franklin;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2 crossings of the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Atlantic!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3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077"/>
          <a:stretch/>
        </p:blipFill>
        <p:spPr>
          <a:xfrm>
            <a:off x="4466365" y="1824546"/>
            <a:ext cx="4543810" cy="2162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84" y="685354"/>
            <a:ext cx="4239161" cy="1877437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100 years after Franklin’s pioneering work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r>
              <a:rPr lang="en-US" sz="1600" dirty="0" smtClean="0"/>
              <a:t>Lord Kelvin developed the theory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electrostatic potential, necessary for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nderstanding </a:t>
            </a:r>
            <a:r>
              <a:rPr lang="en-US" sz="1600" dirty="0"/>
              <a:t>t</a:t>
            </a:r>
            <a:r>
              <a:rPr lang="en-US" sz="1600" dirty="0" smtClean="0"/>
              <a:t>he concept of a global circuit. He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lso put forward the concept of the Earth and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pper atmosphere forming a giant spherical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apacitor—</a:t>
            </a:r>
            <a:r>
              <a:rPr lang="en-US" sz="2000" b="1" i="1" dirty="0" smtClean="0"/>
              <a:t>the Kelvin capacitor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6679" y="1058565"/>
            <a:ext cx="3802694" cy="36933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Wilson model of the Global Circuit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5006" y="4268652"/>
            <a:ext cx="4260301" cy="2308324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downward directed fair weather electric</a:t>
            </a:r>
          </a:p>
          <a:p>
            <a:r>
              <a:rPr lang="en-US" dirty="0" smtClean="0"/>
              <a:t>field characterizes the global circuit</a:t>
            </a:r>
          </a:p>
          <a:p>
            <a:endParaRPr lang="en-US" dirty="0"/>
          </a:p>
          <a:p>
            <a:r>
              <a:rPr lang="en-US" dirty="0" smtClean="0"/>
              <a:t>~ 120 V/m at the Earth’s surface</a:t>
            </a:r>
          </a:p>
          <a:p>
            <a:endParaRPr lang="en-US" dirty="0"/>
          </a:p>
          <a:p>
            <a:r>
              <a:rPr lang="en-US" dirty="0" smtClean="0"/>
              <a:t>Potential (voltage) difference between </a:t>
            </a:r>
          </a:p>
          <a:p>
            <a:r>
              <a:rPr lang="en-US" dirty="0" smtClean="0"/>
              <a:t>Earth’s surface and conducting atmosphere</a:t>
            </a:r>
          </a:p>
          <a:p>
            <a:r>
              <a:rPr lang="en-US" dirty="0"/>
              <a:t>a</a:t>
            </a:r>
            <a:r>
              <a:rPr lang="en-US" dirty="0" smtClean="0"/>
              <a:t>bove is about 300,000 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9463" y="76196"/>
            <a:ext cx="3484172" cy="523220"/>
          </a:xfrm>
          <a:prstGeom prst="rect">
            <a:avLst/>
          </a:prstGeom>
          <a:solidFill>
            <a:srgbClr val="558ED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 (DC) Global Circuit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84" y="2828922"/>
            <a:ext cx="3728805" cy="1077218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C. T. R. Wilson followed Lord Kelvin’s</a:t>
            </a:r>
          </a:p>
          <a:p>
            <a:r>
              <a:rPr lang="en-US" sz="1600" dirty="0"/>
              <a:t>work and deduced that thunderstorms  </a:t>
            </a:r>
          </a:p>
          <a:p>
            <a:r>
              <a:rPr lang="en-US" sz="1600" dirty="0"/>
              <a:t>contain positive charge aloft with negative </a:t>
            </a:r>
          </a:p>
          <a:p>
            <a:r>
              <a:rPr lang="en-US" sz="1600" dirty="0"/>
              <a:t>charge closer to cloud base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84" y="4148653"/>
            <a:ext cx="3801742" cy="2339102"/>
          </a:xfrm>
          <a:prstGeom prst="rect">
            <a:avLst/>
          </a:prstGeom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In 1920, Wilson formulated his </a:t>
            </a:r>
          </a:p>
          <a:p>
            <a:r>
              <a:rPr lang="en-US" sz="1600" dirty="0"/>
              <a:t>hypothesis for the global electrical</a:t>
            </a:r>
          </a:p>
          <a:p>
            <a:r>
              <a:rPr lang="en-US" sz="1600" dirty="0"/>
              <a:t>circuit: thunderstorms are </a:t>
            </a:r>
            <a:r>
              <a:rPr lang="en-US" sz="1600" dirty="0">
                <a:solidFill>
                  <a:srgbClr val="FFFF00"/>
                </a:solidFill>
              </a:rPr>
              <a:t>“batteries”</a:t>
            </a:r>
          </a:p>
          <a:p>
            <a:r>
              <a:rPr lang="en-US" sz="1600" dirty="0"/>
              <a:t>that drive positive charge upward to the </a:t>
            </a:r>
          </a:p>
          <a:p>
            <a:r>
              <a:rPr lang="en-US" sz="1600" dirty="0"/>
              <a:t>conductive ionosphere and drive negative</a:t>
            </a:r>
          </a:p>
          <a:p>
            <a:r>
              <a:rPr lang="en-US" sz="1600" dirty="0"/>
              <a:t>downward to the Earth’s surface carried on</a:t>
            </a:r>
          </a:p>
          <a:p>
            <a:r>
              <a:rPr lang="en-US" sz="1600" dirty="0"/>
              <a:t>precipitation and also by lightning which</a:t>
            </a:r>
          </a:p>
          <a:p>
            <a:r>
              <a:rPr lang="en-US" sz="1600" dirty="0"/>
              <a:t>lowers predominantly negative charge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558E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Some fun fair weather field facts..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Global flash rate is </a:t>
            </a:r>
            <a:r>
              <a:rPr lang="en-US" sz="2400" dirty="0" smtClean="0">
                <a:solidFill>
                  <a:srgbClr val="FF0000"/>
                </a:solidFill>
              </a:rPr>
              <a:t>40-50 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sz="2400" dirty="0" smtClean="0"/>
              <a:t>Ohms Law applies in the form J=</a:t>
            </a:r>
            <a:r>
              <a:rPr lang="en-US" sz="2400" dirty="0" err="1" smtClean="0"/>
              <a:t>σE</a:t>
            </a:r>
            <a:r>
              <a:rPr lang="en-US" sz="2400" dirty="0" smtClean="0"/>
              <a:t> where J is the current density. </a:t>
            </a:r>
            <a:r>
              <a:rPr lang="en-US" sz="2400" dirty="0" smtClean="0">
                <a:solidFill>
                  <a:srgbClr val="FF0000"/>
                </a:solidFill>
              </a:rPr>
              <a:t>J~2x10</a:t>
            </a:r>
            <a:r>
              <a:rPr lang="en-US" sz="2400" baseline="30000" dirty="0" smtClean="0">
                <a:solidFill>
                  <a:srgbClr val="FF0000"/>
                </a:solidFill>
              </a:rPr>
              <a:t>-12 </a:t>
            </a:r>
            <a:r>
              <a:rPr lang="en-US" sz="2400" dirty="0" smtClean="0">
                <a:solidFill>
                  <a:srgbClr val="FF0000"/>
                </a:solidFill>
              </a:rPr>
              <a:t>A/m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400" dirty="0" smtClean="0"/>
              <a:t>The current flowing in the global circuit is then </a:t>
            </a:r>
            <a:r>
              <a:rPr lang="en-US" sz="2400" dirty="0" err="1" smtClean="0"/>
              <a:t>J</a:t>
            </a:r>
            <a:r>
              <a:rPr lang="en-US" sz="24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/>
              <a:t>Area</a:t>
            </a:r>
            <a:r>
              <a:rPr lang="en-US" sz="2400" baseline="-25000" dirty="0" err="1" smtClean="0"/>
              <a:t>Earth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or</a:t>
            </a:r>
            <a:r>
              <a:rPr lang="en-US" sz="2400" baseline="-250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1400A</a:t>
            </a:r>
            <a:r>
              <a:rPr lang="en-US" sz="2400" dirty="0" smtClean="0"/>
              <a:t>. </a:t>
            </a:r>
          </a:p>
          <a:p>
            <a:r>
              <a:rPr lang="en-US" sz="2400" dirty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he columnar resistance is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~200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Ohms </a:t>
            </a:r>
            <a:r>
              <a:rPr lang="en-US" sz="2400" dirty="0" smtClean="0">
                <a:sym typeface="Wingdings"/>
              </a:rPr>
              <a:t>owing to </a:t>
            </a:r>
            <a:r>
              <a:rPr lang="en-US" sz="2400" dirty="0">
                <a:sym typeface="Wingdings"/>
              </a:rPr>
              <a:t>a</a:t>
            </a:r>
            <a:r>
              <a:rPr lang="en-US" sz="2400" dirty="0" smtClean="0">
                <a:sym typeface="Wingdings"/>
              </a:rPr>
              <a:t> leaky dielectric in the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spherical capacitor? R=V/I,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~200 Ohms</a:t>
            </a:r>
            <a:r>
              <a:rPr lang="en-US" sz="2400" dirty="0" smtClean="0">
                <a:sym typeface="Wingdings"/>
              </a:rPr>
              <a:t>.</a:t>
            </a:r>
          </a:p>
          <a:p>
            <a:r>
              <a:rPr lang="en-US" sz="2400" dirty="0" smtClean="0">
                <a:sym typeface="Wingdings"/>
              </a:rPr>
              <a:t>Capacitance of the concentric spherical capacitor is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1 Farad</a:t>
            </a:r>
          </a:p>
          <a:p>
            <a:r>
              <a:rPr lang="en-US" sz="2400" dirty="0" smtClean="0">
                <a:sym typeface="Wingdings"/>
              </a:rPr>
              <a:t>E field would rapidly decrease if global thunderstorm activity ceased. Time constant </a:t>
            </a:r>
            <a:r>
              <a:rPr lang="en-US" sz="2400" dirty="0" err="1" smtClean="0">
                <a:sym typeface="Wingdings"/>
              </a:rPr>
              <a:t>τ</a:t>
            </a:r>
            <a:r>
              <a:rPr lang="en-US" sz="2400" dirty="0" smtClean="0">
                <a:sym typeface="Wingdings"/>
              </a:rPr>
              <a:t>=RC=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200s. (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τ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=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RC=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ε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/g)</a:t>
            </a:r>
          </a:p>
          <a:p>
            <a:r>
              <a:rPr lang="en-US" sz="2400" dirty="0" smtClean="0">
                <a:sym typeface="Wingdings"/>
              </a:rPr>
              <a:t>Power in the global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circuit, P=V x I,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~ 4 x 10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8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23589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3308</Words>
  <Application>Microsoft Macintosh PowerPoint</Application>
  <PresentationFormat>On-screen Show (4:3)</PresentationFormat>
  <Paragraphs>598</Paragraphs>
  <Slides>54</Slides>
  <Notes>1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Atmospheric electricity: From Ben Franklin to Steve Rutledge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fun fair weather field facts..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Examine land-ocean lightning contrast…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Tripole Charge Structure</vt:lpstr>
      <vt:lpstr>PowerPoint Presentation</vt:lpstr>
      <vt:lpstr>PowerPoint Presentation</vt:lpstr>
      <vt:lpstr>PowerPoint Presentation</vt:lpstr>
      <vt:lpstr>PowerPoint Presentation</vt:lpstr>
      <vt:lpstr>LMA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Ammonium in Rainwater—when ammonia enters water (like cloud drops)—surface EPA 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Rutledge</dc:creator>
  <cp:lastModifiedBy>Steven Rutledge</cp:lastModifiedBy>
  <cp:revision>367</cp:revision>
  <dcterms:created xsi:type="dcterms:W3CDTF">2020-02-21T16:55:23Z</dcterms:created>
  <dcterms:modified xsi:type="dcterms:W3CDTF">2021-03-03T21:27:47Z</dcterms:modified>
</cp:coreProperties>
</file>