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60" r:id="rId2"/>
    <p:sldId id="326" r:id="rId3"/>
    <p:sldId id="314" r:id="rId4"/>
    <p:sldId id="256" r:id="rId5"/>
    <p:sldId id="257" r:id="rId6"/>
    <p:sldId id="258" r:id="rId7"/>
    <p:sldId id="266" r:id="rId8"/>
    <p:sldId id="261" r:id="rId9"/>
    <p:sldId id="268" r:id="rId10"/>
    <p:sldId id="259" r:id="rId11"/>
    <p:sldId id="263" r:id="rId12"/>
    <p:sldId id="262" r:id="rId13"/>
    <p:sldId id="330" r:id="rId14"/>
    <p:sldId id="273" r:id="rId15"/>
    <p:sldId id="316" r:id="rId16"/>
    <p:sldId id="270" r:id="rId17"/>
    <p:sldId id="325" r:id="rId18"/>
    <p:sldId id="321" r:id="rId19"/>
    <p:sldId id="322" r:id="rId20"/>
    <p:sldId id="327" r:id="rId21"/>
    <p:sldId id="281" r:id="rId22"/>
    <p:sldId id="279" r:id="rId23"/>
    <p:sldId id="280" r:id="rId24"/>
    <p:sldId id="306" r:id="rId25"/>
    <p:sldId id="295" r:id="rId26"/>
    <p:sldId id="275" r:id="rId27"/>
    <p:sldId id="317" r:id="rId28"/>
    <p:sldId id="301" r:id="rId29"/>
    <p:sldId id="323" r:id="rId30"/>
    <p:sldId id="286" r:id="rId31"/>
    <p:sldId id="335" r:id="rId32"/>
    <p:sldId id="315" r:id="rId33"/>
    <p:sldId id="318" r:id="rId34"/>
    <p:sldId id="277" r:id="rId35"/>
    <p:sldId id="282" r:id="rId36"/>
    <p:sldId id="311" r:id="rId37"/>
    <p:sldId id="334" r:id="rId38"/>
    <p:sldId id="319" r:id="rId39"/>
    <p:sldId id="298" r:id="rId40"/>
    <p:sldId id="336" r:id="rId41"/>
    <p:sldId id="299" r:id="rId42"/>
    <p:sldId id="290" r:id="rId43"/>
    <p:sldId id="283" r:id="rId44"/>
    <p:sldId id="278" r:id="rId45"/>
    <p:sldId id="337" r:id="rId46"/>
    <p:sldId id="303" r:id="rId47"/>
    <p:sldId id="331" r:id="rId48"/>
    <p:sldId id="329" r:id="rId49"/>
    <p:sldId id="292" r:id="rId50"/>
    <p:sldId id="309" r:id="rId51"/>
    <p:sldId id="320" r:id="rId52"/>
    <p:sldId id="333" r:id="rId53"/>
    <p:sldId id="312" r:id="rId54"/>
    <p:sldId id="33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2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2787-2A0C-004D-8BC3-E12DA7120E5C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026A5-CA08-0943-B9D5-DC5B2860A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67C310-9D89-384C-92C3-15CDEE7ED64C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46cb493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46cb4938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7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9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02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1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4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1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3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6484-48C5-2546-B0BE-D5E3145AACC1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eg"/><Relationship Id="rId5" Type="http://schemas.microsoft.com/office/2007/relationships/hdphoto" Target="../media/hdphoto1.wdp"/><Relationship Id="rId6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2861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Atmospheric electrification, lightning and convection: A tutorial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96818" y="2470713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Prof. Steven Rutledge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Dept. of Atmospheric Science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Colorado State University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Ft. Collins CO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" name="Picture 1" descr="PastedGraphic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44" y="5633441"/>
            <a:ext cx="857267" cy="857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41" y="4223313"/>
            <a:ext cx="4458975" cy="25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8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0" y="776376"/>
            <a:ext cx="5192552" cy="4923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0324" y="89881"/>
            <a:ext cx="158804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“DC”</a:t>
            </a:r>
          </a:p>
          <a:p>
            <a:r>
              <a:rPr lang="en-US" sz="2000" dirty="0" smtClean="0"/>
              <a:t>Global Circuit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09377" y="3176804"/>
            <a:ext cx="2078182" cy="2309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9377" y="4041953"/>
            <a:ext cx="2078182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217" y="4650583"/>
            <a:ext cx="14091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Uman</a:t>
            </a:r>
            <a:r>
              <a:rPr lang="en-US" dirty="0" smtClean="0"/>
              <a:t> (1987)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653545" y="1659092"/>
            <a:ext cx="8698" cy="16440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28785" y="1502693"/>
            <a:ext cx="0" cy="18009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64592" y="2199712"/>
            <a:ext cx="31290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445" y="2236208"/>
            <a:ext cx="29737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5215" y="474601"/>
            <a:ext cx="44187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i="1" dirty="0" smtClean="0"/>
              <a:t>Why is the upper plate of the capacitor well</a:t>
            </a:r>
          </a:p>
          <a:p>
            <a:r>
              <a:rPr lang="en-US" b="1" i="1" dirty="0" smtClean="0"/>
              <a:t>below the ionosphere?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449" y="5850299"/>
            <a:ext cx="481799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So we live along the bottom part of a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oncentric spherical capacitor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08" y="3018312"/>
            <a:ext cx="3474471" cy="24618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1854" y="5494119"/>
            <a:ext cx="249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MacGorman</a:t>
            </a:r>
            <a:r>
              <a:rPr lang="en-US" sz="1400" dirty="0"/>
              <a:t> </a:t>
            </a:r>
            <a:r>
              <a:rPr lang="en-US" sz="1400" dirty="0" smtClean="0"/>
              <a:t>and Rust (1998)</a:t>
            </a:r>
          </a:p>
          <a:p>
            <a:r>
              <a:rPr lang="en-US" sz="1400" i="1" dirty="0" smtClean="0"/>
              <a:t>The Electrical Nature of Storms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7959" y="3328487"/>
            <a:ext cx="165942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Highly conductive</a:t>
            </a:r>
          </a:p>
          <a:p>
            <a:r>
              <a:rPr lang="en-US" sz="1200" dirty="0"/>
              <a:t>u</a:t>
            </a:r>
            <a:r>
              <a:rPr lang="en-US" sz="1200" dirty="0" smtClean="0"/>
              <a:t>pper atmosphere</a:t>
            </a:r>
            <a:r>
              <a:rPr lang="en-US" sz="1200" dirty="0"/>
              <a:t>, </a:t>
            </a:r>
            <a:r>
              <a:rPr lang="en-US" sz="1200" dirty="0" err="1"/>
              <a:t>σ</a:t>
            </a:r>
            <a:endParaRPr lang="en-US" sz="1200" dirty="0" smtClean="0"/>
          </a:p>
          <a:p>
            <a:r>
              <a:rPr lang="en-US" sz="1200" dirty="0"/>
              <a:t>i</a:t>
            </a:r>
            <a:r>
              <a:rPr lang="en-US" sz="1200" dirty="0" smtClean="0"/>
              <a:t>ncreases exponentially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ith height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494099" y="1608813"/>
            <a:ext cx="314070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J = </a:t>
            </a:r>
            <a:r>
              <a:rPr lang="en-US" sz="2000" dirty="0" err="1" smtClean="0"/>
              <a:t>σE</a:t>
            </a:r>
            <a:r>
              <a:rPr lang="en-US" sz="2000" dirty="0" smtClean="0"/>
              <a:t> where J is current</a:t>
            </a:r>
          </a:p>
          <a:p>
            <a:r>
              <a:rPr lang="en-US" sz="2000" dirty="0"/>
              <a:t>d</a:t>
            </a:r>
            <a:r>
              <a:rPr lang="en-US" sz="2000" dirty="0" smtClean="0"/>
              <a:t>ensity and </a:t>
            </a:r>
            <a:r>
              <a:rPr lang="en-US" sz="2000" dirty="0" err="1" smtClean="0"/>
              <a:t>σ</a:t>
            </a:r>
            <a:r>
              <a:rPr lang="en-US" sz="2000" dirty="0" smtClean="0"/>
              <a:t> is conductivity</a:t>
            </a:r>
          </a:p>
          <a:p>
            <a:endParaRPr lang="en-US" sz="2000" dirty="0"/>
          </a:p>
          <a:p>
            <a:r>
              <a:rPr lang="en-US" sz="2000" dirty="0" smtClean="0"/>
              <a:t>J is constant with height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07387" y="6075494"/>
            <a:ext cx="322741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How is the </a:t>
            </a:r>
            <a:r>
              <a:rPr lang="en-US" dirty="0" err="1" smtClean="0"/>
              <a:t>ionospheric</a:t>
            </a:r>
            <a:r>
              <a:rPr lang="en-US" dirty="0" smtClean="0"/>
              <a:t> potential</a:t>
            </a:r>
          </a:p>
          <a:p>
            <a:r>
              <a:rPr lang="en-US" dirty="0"/>
              <a:t>m</a:t>
            </a:r>
            <a:r>
              <a:rPr lang="en-US" dirty="0" smtClean="0"/>
              <a:t>easured?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3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6" grpId="0"/>
      <p:bldP spid="10" grpId="0" animBg="1"/>
      <p:bldP spid="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Some fair weather E field facts..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Global flash rate is </a:t>
            </a:r>
            <a:r>
              <a:rPr lang="en-US" sz="2400" dirty="0" smtClean="0">
                <a:solidFill>
                  <a:srgbClr val="FF0000"/>
                </a:solidFill>
              </a:rPr>
              <a:t>40-50 s</a:t>
            </a:r>
            <a:r>
              <a:rPr lang="en-US" sz="2400" baseline="30000" dirty="0" smtClean="0">
                <a:solidFill>
                  <a:srgbClr val="FF0000"/>
                </a:solidFill>
              </a:rPr>
              <a:t>-1 </a:t>
            </a:r>
          </a:p>
          <a:p>
            <a:r>
              <a:rPr lang="en-US" sz="2400" dirty="0" smtClean="0"/>
              <a:t>The current flowing in the global circuit is </a:t>
            </a:r>
            <a:r>
              <a:rPr lang="en-US" sz="2400" dirty="0" smtClean="0">
                <a:solidFill>
                  <a:srgbClr val="FF0000"/>
                </a:solidFill>
              </a:rPr>
              <a:t>1400A</a:t>
            </a:r>
            <a:r>
              <a:rPr lang="en-US" sz="2400" dirty="0" smtClean="0"/>
              <a:t>. (I = J/</a:t>
            </a:r>
            <a:r>
              <a:rPr lang="en-US" sz="2400" dirty="0" err="1" smtClean="0"/>
              <a:t>σ</a:t>
            </a:r>
            <a:r>
              <a:rPr lang="en-US" sz="2400" dirty="0" smtClean="0"/>
              <a:t>)</a:t>
            </a:r>
          </a:p>
          <a:p>
            <a:r>
              <a:rPr lang="en-US" sz="2400" dirty="0">
                <a:sym typeface="Wingdings"/>
              </a:rPr>
              <a:t>T</a:t>
            </a:r>
            <a:r>
              <a:rPr lang="en-US" sz="2400" dirty="0" smtClean="0">
                <a:sym typeface="Wingdings"/>
              </a:rPr>
              <a:t>he columnar resistance is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~200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Ohms </a:t>
            </a:r>
            <a:r>
              <a:rPr lang="en-US" sz="2400" dirty="0" smtClean="0">
                <a:sym typeface="Wingdings"/>
              </a:rPr>
              <a:t>owing to </a:t>
            </a:r>
            <a:r>
              <a:rPr lang="en-US" sz="2400" dirty="0">
                <a:sym typeface="Wingdings"/>
              </a:rPr>
              <a:t>a</a:t>
            </a:r>
            <a:r>
              <a:rPr lang="en-US" sz="2400" dirty="0" smtClean="0">
                <a:sym typeface="Wingdings"/>
              </a:rPr>
              <a:t> leaky dielectric in the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spherical capacitor? R=V/I,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~200 Ohms</a:t>
            </a:r>
            <a:r>
              <a:rPr lang="en-US" sz="2400" dirty="0" smtClean="0">
                <a:sym typeface="Wingdings"/>
              </a:rPr>
              <a:t>. (V = 300,000 volts)</a:t>
            </a:r>
          </a:p>
          <a:p>
            <a:r>
              <a:rPr lang="en-US" sz="2400" dirty="0" smtClean="0">
                <a:sym typeface="Wingdings"/>
              </a:rPr>
              <a:t>Capacitance of the concentric spherical capacitor is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1 Farad</a:t>
            </a:r>
          </a:p>
          <a:p>
            <a:r>
              <a:rPr lang="en-US" sz="2400" dirty="0" smtClean="0">
                <a:sym typeface="Wingdings"/>
              </a:rPr>
              <a:t>E field would rapidly decrease if global thunderstorm activity ceased. Time constant </a:t>
            </a:r>
            <a:r>
              <a:rPr lang="en-US" sz="2400" dirty="0" err="1" smtClean="0">
                <a:sym typeface="Wingdings"/>
              </a:rPr>
              <a:t>τ</a:t>
            </a:r>
            <a:r>
              <a:rPr lang="en-US" sz="2400" dirty="0" smtClean="0">
                <a:sym typeface="Wingdings"/>
              </a:rPr>
              <a:t>=RC=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200s. (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τ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=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RC=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ε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/g)</a:t>
            </a:r>
          </a:p>
          <a:p>
            <a:r>
              <a:rPr lang="en-US" sz="2400" dirty="0" smtClean="0">
                <a:sym typeface="Wingdings"/>
              </a:rPr>
              <a:t>Power in the global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circuit, P=V x I,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~ 4 x 10</a:t>
            </a:r>
            <a:r>
              <a:rPr lang="en-US" sz="2400" baseline="30000" dirty="0">
                <a:solidFill>
                  <a:srgbClr val="FF0000"/>
                </a:solidFill>
                <a:sym typeface="Wingdings"/>
              </a:rPr>
              <a:t>8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W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Power per unit area is therefore ~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10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-6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Wm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-2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which pales in comparison to the solar constant of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1380 Wm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-2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892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86"/>
          <a:stretch/>
        </p:blipFill>
        <p:spPr>
          <a:xfrm rot="5400000">
            <a:off x="3056542" y="-2461211"/>
            <a:ext cx="2756034" cy="8204127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3" name="Picture 2"/>
          <p:cNvPicPr/>
          <p:nvPr/>
        </p:nvPicPr>
        <p:blipFill>
          <a:blip r:embed="rId3"/>
          <a:stretch/>
        </p:blipFill>
        <p:spPr>
          <a:xfrm>
            <a:off x="60908" y="4448433"/>
            <a:ext cx="2153351" cy="1763353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/>
          <a:stretch/>
        </p:blipFill>
        <p:spPr>
          <a:xfrm>
            <a:off x="6915726" y="4448434"/>
            <a:ext cx="2161114" cy="1763352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9260" y="6436034"/>
            <a:ext cx="101140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Carnegie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7083" y="6427692"/>
            <a:ext cx="7351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9162" y="2994820"/>
            <a:ext cx="590033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Diurnal variation</a:t>
            </a:r>
            <a:r>
              <a:rPr lang="en-US" sz="1600" dirty="0"/>
              <a:t> </a:t>
            </a:r>
            <a:r>
              <a:rPr lang="en-US" sz="1600" dirty="0" smtClean="0"/>
              <a:t>of “fair weather” E field advanced by F. J. W. Whipple</a:t>
            </a:r>
          </a:p>
          <a:p>
            <a:endParaRPr lang="en-US" sz="1600" dirty="0" smtClean="0"/>
          </a:p>
          <a:p>
            <a:r>
              <a:rPr lang="en-US" sz="1600" dirty="0" smtClean="0"/>
              <a:t>Closely tied to diurnal variation of thunder area</a:t>
            </a:r>
          </a:p>
          <a:p>
            <a:endParaRPr lang="en-US" sz="1600" dirty="0" smtClean="0"/>
          </a:p>
          <a:p>
            <a:r>
              <a:rPr lang="en-US" sz="1600" dirty="0" smtClean="0"/>
              <a:t>“Thunder day” was an early measure of global thunderstorm activity, well before we had regional or global lightning measurements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" y="16735"/>
            <a:ext cx="9144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  </a:t>
            </a:r>
            <a:r>
              <a:rPr lang="en-US" dirty="0" smtClean="0"/>
              <a:t>C. T. R. Wilson motivated the need for global observations of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fair</a:t>
            </a:r>
            <a:r>
              <a:rPr lang="en-US" dirty="0" smtClean="0"/>
              <a:t> and diurnal variability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47993" y="693806"/>
            <a:ext cx="514054" cy="493945"/>
          </a:xfrm>
          <a:prstGeom prst="ellips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748748" y="982491"/>
            <a:ext cx="354627" cy="2877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42320" y="1133047"/>
            <a:ext cx="419727" cy="4131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1809" y="1094977"/>
            <a:ext cx="373878" cy="35058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97088" y="3018870"/>
            <a:ext cx="4572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600" dirty="0"/>
              <a:t>Carnegie Institution of </a:t>
            </a:r>
            <a:r>
              <a:rPr lang="en-US" sz="1600" dirty="0" smtClean="0"/>
              <a:t>Washington DC</a:t>
            </a:r>
            <a:endParaRPr lang="en-US" sz="1600" dirty="0"/>
          </a:p>
          <a:p>
            <a:r>
              <a:rPr lang="en-US" sz="1600" dirty="0"/>
              <a:t>Seven cruises (1909-1929)</a:t>
            </a:r>
          </a:p>
          <a:p>
            <a:r>
              <a:rPr lang="en-US" sz="1600" dirty="0" smtClean="0"/>
              <a:t>Carnegie was destroyed </a:t>
            </a:r>
            <a:r>
              <a:rPr lang="en-US" sz="1600" dirty="0"/>
              <a:t>in fuel explosion in </a:t>
            </a:r>
            <a:r>
              <a:rPr lang="en-US" sz="1600" dirty="0" smtClean="0"/>
              <a:t>Samoa (1929)</a:t>
            </a:r>
          </a:p>
          <a:p>
            <a:r>
              <a:rPr lang="en-US" sz="1600" dirty="0" smtClean="0"/>
              <a:t>Maud was frozen into Arctic ice and destroyed (1930)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333" y="5121771"/>
            <a:ext cx="2546070" cy="17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86"/>
          <a:stretch/>
        </p:blipFill>
        <p:spPr>
          <a:xfrm rot="5400000">
            <a:off x="2966662" y="-2703827"/>
            <a:ext cx="3001499" cy="8934824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59219" y="3264335"/>
            <a:ext cx="913267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There is something curious about the shape of the Carnegie curve vs. the shape of the</a:t>
            </a:r>
          </a:p>
          <a:p>
            <a:r>
              <a:rPr lang="en-US" sz="2000" dirty="0" err="1"/>
              <a:t>t</a:t>
            </a:r>
            <a:r>
              <a:rPr lang="en-US" sz="2000" dirty="0" err="1" smtClean="0"/>
              <a:t>hunderday</a:t>
            </a:r>
            <a:r>
              <a:rPr lang="en-US" sz="2000" dirty="0" smtClean="0"/>
              <a:t> curve?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88472" y="4437530"/>
            <a:ext cx="821884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Americas dominate the Carnegie curve despite the peak in thunder days</a:t>
            </a:r>
          </a:p>
          <a:p>
            <a:r>
              <a:rPr lang="en-US" sz="2000" dirty="0" smtClean="0"/>
              <a:t> (and lightning) over Africa.  Africa is the clear winner in terms of lightning.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2616" y="5662706"/>
            <a:ext cx="882115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Williams (2009) and others argued that electrified shower clouds over the Americas </a:t>
            </a:r>
          </a:p>
          <a:p>
            <a:r>
              <a:rPr lang="en-US" dirty="0" smtClean="0"/>
              <a:t>contribute to the global circuit. Electrified shower clouds are non-lightning producing clouds.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217" y="830694"/>
            <a:ext cx="179909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Fair weather E field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71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921" y="78892"/>
            <a:ext cx="8167657" cy="3293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It is tempting to think of the global circuit (fair weather E field) as a mechanism to monitor global warming</a:t>
            </a:r>
            <a:r>
              <a:rPr lang="mr-IN" sz="1600" dirty="0" smtClean="0"/>
              <a:t>…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The basis for this is that warming will increase convection leading to more lightning and therefore an upward trend in the magnitude of the fair weather E field</a:t>
            </a:r>
            <a:r>
              <a:rPr lang="mr-IN" sz="1600" dirty="0" smtClean="0"/>
              <a:t>…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However the record of the global circuit strength is too sporadic to be useful as is global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overage of lightning </a:t>
            </a:r>
          </a:p>
          <a:p>
            <a:endParaRPr lang="en-US" sz="1600" dirty="0"/>
          </a:p>
          <a:p>
            <a:r>
              <a:rPr lang="en-US" sz="1600" dirty="0" smtClean="0"/>
              <a:t>It has been shown that global lightning responds to semi-annual (hemispheric) temperature changes with a sensitivity ~10% per 1 deg. C of warming</a:t>
            </a:r>
          </a:p>
          <a:p>
            <a:endParaRPr lang="en-US" sz="1600" dirty="0"/>
          </a:p>
          <a:p>
            <a:r>
              <a:rPr lang="en-US" sz="1600" dirty="0" smtClean="0"/>
              <a:t>Aerosols also strongly influence the measurement of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fair</a:t>
            </a:r>
            <a:r>
              <a:rPr lang="en-US" sz="1600" baseline="-25000" dirty="0" smtClean="0"/>
              <a:t>. </a:t>
            </a:r>
            <a:r>
              <a:rPr lang="en-US" sz="1600" dirty="0" smtClean="0"/>
              <a:t>Increasing pollution will increase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fair</a:t>
            </a:r>
            <a:r>
              <a:rPr lang="en-US" sz="1600" dirty="0" smtClean="0"/>
              <a:t>. </a:t>
            </a:r>
            <a:endParaRPr lang="en-US" sz="1600" baseline="-25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788"/>
          <a:stretch/>
        </p:blipFill>
        <p:spPr>
          <a:xfrm>
            <a:off x="1364675" y="3419864"/>
            <a:ext cx="5856826" cy="3396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960" y="4037999"/>
            <a:ext cx="104837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0494" y="4085993"/>
            <a:ext cx="145638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Thunder days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95147" y="5375640"/>
            <a:ext cx="1728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Williams and</a:t>
            </a:r>
          </a:p>
          <a:p>
            <a:r>
              <a:rPr lang="en-US" sz="1400" dirty="0" err="1" smtClean="0"/>
              <a:t>Guha</a:t>
            </a:r>
            <a:r>
              <a:rPr lang="en-US" sz="1400" dirty="0" smtClean="0"/>
              <a:t> (2019)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386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5575" y="159183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III. Land-ocean lightning contrast?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72" b="56238"/>
          <a:stretch/>
        </p:blipFill>
        <p:spPr>
          <a:xfrm>
            <a:off x="518917" y="1417637"/>
            <a:ext cx="5803984" cy="337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7011875" y="2298179"/>
            <a:ext cx="2044149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Three tropical</a:t>
            </a:r>
          </a:p>
          <a:p>
            <a:r>
              <a:rPr lang="en-US" dirty="0"/>
              <a:t>c</a:t>
            </a:r>
            <a:r>
              <a:rPr lang="en-US" dirty="0" smtClean="0"/>
              <a:t>himneys;</a:t>
            </a:r>
          </a:p>
          <a:p>
            <a:r>
              <a:rPr lang="en-US" dirty="0" smtClean="0"/>
              <a:t>South America</a:t>
            </a:r>
          </a:p>
          <a:p>
            <a:r>
              <a:rPr lang="en-US" dirty="0" smtClean="0"/>
              <a:t>Africa</a:t>
            </a:r>
          </a:p>
          <a:p>
            <a:r>
              <a:rPr lang="en-US" dirty="0" smtClean="0"/>
              <a:t>Maritime Continent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49714" y="1554917"/>
            <a:ext cx="211585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loves land!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4325" y="5112320"/>
            <a:ext cx="533069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What is the basis for the sharp land-ocean contrast in lightning flash rate?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48654" y="1917858"/>
            <a:ext cx="1367256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Christian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t al.</a:t>
            </a:r>
          </a:p>
          <a:p>
            <a:r>
              <a:rPr lang="en-US" sz="1400" dirty="0" smtClean="0"/>
              <a:t>LIS observations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48654" y="3353113"/>
            <a:ext cx="112346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TRMM</a:t>
            </a:r>
          </a:p>
          <a:p>
            <a:r>
              <a:rPr lang="en-US" sz="1400" dirty="0" smtClean="0"/>
              <a:t>observations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657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08" y="623700"/>
            <a:ext cx="1555047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Land-ocean contrast in lightning, a</a:t>
            </a:r>
          </a:p>
          <a:p>
            <a:r>
              <a:rPr lang="en-US" dirty="0"/>
              <a:t>f</a:t>
            </a:r>
            <a:r>
              <a:rPr lang="en-US" dirty="0" smtClean="0"/>
              <a:t>ascinating</a:t>
            </a:r>
          </a:p>
          <a:p>
            <a:r>
              <a:rPr lang="en-US" dirty="0"/>
              <a:t>s</a:t>
            </a:r>
            <a:r>
              <a:rPr lang="en-US" dirty="0" smtClean="0"/>
              <a:t>tudy in itself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2197755" y="1322385"/>
            <a:ext cx="1500114" cy="39979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127719" y="347595"/>
            <a:ext cx="1570150" cy="325065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31795" y="1688323"/>
            <a:ext cx="517381" cy="41270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899" y="80459"/>
            <a:ext cx="378403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CAPE</a:t>
            </a:r>
            <a:r>
              <a:rPr lang="en-US" b="1" dirty="0" smtClean="0">
                <a:solidFill>
                  <a:schemeClr val="bg1"/>
                </a:solidFill>
              </a:rPr>
              <a:t>; integrated thermal buoyancy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7869" y="567632"/>
            <a:ext cx="5201777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Warm cloud </a:t>
            </a:r>
            <a:r>
              <a:rPr lang="en-US" b="1" dirty="0" smtClean="0">
                <a:solidFill>
                  <a:srgbClr val="FFFF00"/>
                </a:solidFill>
              </a:rPr>
              <a:t>depth</a:t>
            </a:r>
          </a:p>
          <a:p>
            <a:endParaRPr lang="en-US" baseline="-25000" dirty="0"/>
          </a:p>
          <a:p>
            <a:r>
              <a:rPr lang="en-US" dirty="0" smtClean="0"/>
              <a:t>Freezing level height - Cloud base height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FF00"/>
                </a:solidFill>
              </a:rPr>
              <a:t>CBH ~ </a:t>
            </a:r>
            <a:r>
              <a:rPr lang="en-US" b="1" dirty="0" err="1" smtClean="0">
                <a:solidFill>
                  <a:srgbClr val="FFFF00"/>
                </a:solidFill>
              </a:rPr>
              <a:t>T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surface</a:t>
            </a:r>
            <a:r>
              <a:rPr lang="en-US" b="1" dirty="0" err="1" smtClean="0">
                <a:solidFill>
                  <a:srgbClr val="FFFF00"/>
                </a:solidFill>
              </a:rPr>
              <a:t>-T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dew</a:t>
            </a:r>
            <a:endParaRPr lang="en-US" b="1" baseline="-25000" dirty="0" smtClean="0">
              <a:solidFill>
                <a:srgbClr val="FFFF00"/>
              </a:solidFill>
            </a:endParaRPr>
          </a:p>
          <a:p>
            <a:endParaRPr lang="en-US" baseline="-25000" dirty="0"/>
          </a:p>
          <a:p>
            <a:r>
              <a:rPr lang="en-US" dirty="0" smtClean="0"/>
              <a:t>T</a:t>
            </a:r>
            <a:r>
              <a:rPr lang="en-US" baseline="-25000" dirty="0" smtClean="0"/>
              <a:t>a</a:t>
            </a:r>
            <a:r>
              <a:rPr lang="en-US" dirty="0" smtClean="0"/>
              <a:t>-T</a:t>
            </a:r>
            <a:r>
              <a:rPr lang="en-US" baseline="-25000" dirty="0" smtClean="0"/>
              <a:t>d</a:t>
            </a:r>
            <a:r>
              <a:rPr lang="en-US" dirty="0" smtClean="0"/>
              <a:t> differences between tropics and mid-latitudes? </a:t>
            </a:r>
            <a:endParaRPr lang="en-US" baseline="-25000" dirty="0" smtClean="0"/>
          </a:p>
          <a:p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814641" y="1959851"/>
            <a:ext cx="57983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31" y="2692078"/>
            <a:ext cx="383941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Tropical oceanic convection; moderate to high </a:t>
            </a:r>
            <a:r>
              <a:rPr lang="en-US" sz="1600" dirty="0" smtClean="0">
                <a:solidFill>
                  <a:srgbClr val="FFFFFF"/>
                </a:solidFill>
              </a:rPr>
              <a:t>CAPE </a:t>
            </a:r>
            <a:r>
              <a:rPr lang="en-US" sz="1600" b="1" dirty="0" smtClean="0">
                <a:solidFill>
                  <a:srgbClr val="FFFFFF"/>
                </a:solidFill>
              </a:rPr>
              <a:t>(narrow thermal buoyancy</a:t>
            </a:r>
            <a:r>
              <a:rPr lang="en-US" sz="1600" dirty="0" smtClean="0">
                <a:solidFill>
                  <a:srgbClr val="FFFFFF"/>
                </a:solidFill>
              </a:rPr>
              <a:t>), </a:t>
            </a:r>
            <a:r>
              <a:rPr lang="en-US" sz="1600" dirty="0" smtClean="0"/>
              <a:t>low CBH </a:t>
            </a:r>
            <a:r>
              <a:rPr lang="en-US" sz="1600" b="1" dirty="0" smtClean="0"/>
              <a:t>(deep WCD) </a:t>
            </a:r>
            <a:r>
              <a:rPr lang="en-US" sz="1600" dirty="0" smtClean="0"/>
              <a:t>and low CCN.</a:t>
            </a:r>
          </a:p>
          <a:p>
            <a:r>
              <a:rPr lang="en-US" sz="1600" dirty="0" smtClean="0"/>
              <a:t>Easy for coalescence produced drops to exceed updrafts and fallout.</a:t>
            </a:r>
          </a:p>
        </p:txBody>
      </p:sp>
      <p:pic>
        <p:nvPicPr>
          <p:cNvPr id="7" name="Picture 6" descr="20180821_053040_sou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6" y="4065175"/>
            <a:ext cx="3088221" cy="2745085"/>
          </a:xfrm>
          <a:prstGeom prst="rect">
            <a:avLst/>
          </a:prstGeom>
        </p:spPr>
      </p:pic>
      <p:pic>
        <p:nvPicPr>
          <p:cNvPr id="17" name="Picture 16" descr="lcl_soun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39" y="4065175"/>
            <a:ext cx="3150929" cy="2764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8627" y="2701626"/>
            <a:ext cx="453180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Tropical continental convection; moderate </a:t>
            </a:r>
            <a:endParaRPr lang="en-US" sz="1600" dirty="0" smtClean="0"/>
          </a:p>
          <a:p>
            <a:r>
              <a:rPr lang="en-US" sz="1600" dirty="0" smtClean="0"/>
              <a:t>to </a:t>
            </a:r>
            <a:r>
              <a:rPr lang="en-US" sz="1600" dirty="0"/>
              <a:t>high </a:t>
            </a:r>
            <a:r>
              <a:rPr lang="en-US" sz="1600" dirty="0">
                <a:solidFill>
                  <a:srgbClr val="FFFFFF"/>
                </a:solidFill>
              </a:rPr>
              <a:t>CAPE </a:t>
            </a:r>
            <a:r>
              <a:rPr lang="en-US" sz="1600" b="1" dirty="0" smtClean="0">
                <a:solidFill>
                  <a:srgbClr val="FFFFFF"/>
                </a:solidFill>
              </a:rPr>
              <a:t>(wide thermal </a:t>
            </a:r>
            <a:r>
              <a:rPr lang="en-US" sz="1600" b="1" dirty="0">
                <a:solidFill>
                  <a:srgbClr val="FFFFFF"/>
                </a:solidFill>
              </a:rPr>
              <a:t>buoyancy)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smtClean="0"/>
              <a:t>high </a:t>
            </a:r>
            <a:r>
              <a:rPr lang="en-US" sz="1600" dirty="0"/>
              <a:t>CBH </a:t>
            </a:r>
            <a:r>
              <a:rPr lang="en-US" sz="1600" b="1" dirty="0" smtClean="0"/>
              <a:t>(shallow WCD</a:t>
            </a:r>
            <a:r>
              <a:rPr lang="en-US" sz="1600" dirty="0" smtClean="0"/>
              <a:t>) and </a:t>
            </a:r>
            <a:r>
              <a:rPr lang="en-US" sz="1600" dirty="0"/>
              <a:t>high </a:t>
            </a:r>
            <a:r>
              <a:rPr lang="en-US" sz="1600" dirty="0" smtClean="0"/>
              <a:t>CCN. Coalescence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suppressed, condensate lofted into mixed phase</a:t>
            </a:r>
          </a:p>
          <a:p>
            <a:r>
              <a:rPr lang="en-US" sz="1600" dirty="0" smtClean="0"/>
              <a:t>region to enable ice based precipitation.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482372" y="4143109"/>
            <a:ext cx="140785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Parcel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far from the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nvironmental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emperature </a:t>
            </a:r>
          </a:p>
          <a:p>
            <a:r>
              <a:rPr lang="en-US" sz="1600" dirty="0" smtClean="0"/>
              <a:t>profile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521651" y="5611498"/>
            <a:ext cx="159423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Sensible </a:t>
            </a:r>
          </a:p>
          <a:p>
            <a:r>
              <a:rPr lang="en-US" dirty="0"/>
              <a:t>h</a:t>
            </a:r>
            <a:r>
              <a:rPr lang="en-US" dirty="0" smtClean="0"/>
              <a:t>eating of land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0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0" y="409406"/>
            <a:ext cx="6353399" cy="2844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770" y="74835"/>
            <a:ext cx="8222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NCAPE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0186" y="74835"/>
            <a:ext cx="57983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CCN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87192" y="38038"/>
            <a:ext cx="198691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Warm Cloud Depth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7155" y="1258372"/>
            <a:ext cx="247696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err="1" smtClean="0"/>
              <a:t>Stolz</a:t>
            </a:r>
            <a:r>
              <a:rPr lang="en-US" sz="1600" dirty="0" smtClean="0"/>
              <a:t>, Rutledge and Pierce</a:t>
            </a:r>
          </a:p>
          <a:p>
            <a:r>
              <a:rPr lang="en-US" sz="1600" dirty="0" smtClean="0"/>
              <a:t>(2014) JGR</a:t>
            </a:r>
          </a:p>
          <a:p>
            <a:endParaRPr lang="en-US" sz="1600" dirty="0"/>
          </a:p>
          <a:p>
            <a:r>
              <a:rPr lang="en-US" sz="1600" dirty="0" smtClean="0"/>
              <a:t>ERA-Interim, TRMM PR/LIS,</a:t>
            </a:r>
          </a:p>
          <a:p>
            <a:r>
              <a:rPr lang="en-US" sz="1600" dirty="0" smtClean="0"/>
              <a:t>GEOS-</a:t>
            </a:r>
            <a:r>
              <a:rPr lang="en-US" sz="1600" dirty="0" err="1" smtClean="0"/>
              <a:t>Chem</a:t>
            </a:r>
            <a:r>
              <a:rPr lang="en-US" sz="1600" dirty="0" smtClean="0"/>
              <a:t> merger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865" y="4511700"/>
            <a:ext cx="897557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/>
              <a:t>High</a:t>
            </a:r>
            <a:r>
              <a:rPr lang="en-US" dirty="0" smtClean="0"/>
              <a:t> NCAPE tail over </a:t>
            </a:r>
            <a:r>
              <a:rPr lang="en-US" dirty="0" smtClean="0"/>
              <a:t>land</a:t>
            </a:r>
            <a:endParaRPr lang="en-US" dirty="0" smtClean="0"/>
          </a:p>
          <a:p>
            <a:endParaRPr lang="en-US" dirty="0"/>
          </a:p>
          <a:p>
            <a:r>
              <a:rPr lang="en-US" b="1" i="1" dirty="0" smtClean="0"/>
              <a:t>Higher</a:t>
            </a:r>
            <a:r>
              <a:rPr lang="en-US" dirty="0" smtClean="0"/>
              <a:t> </a:t>
            </a:r>
            <a:r>
              <a:rPr lang="en-US" dirty="0" smtClean="0"/>
              <a:t>CCN concentrations over land (anthropogenic sources)</a:t>
            </a:r>
          </a:p>
          <a:p>
            <a:endParaRPr lang="en-US" dirty="0"/>
          </a:p>
          <a:p>
            <a:r>
              <a:rPr lang="en-US" dirty="0" smtClean="0"/>
              <a:t>Shift to </a:t>
            </a:r>
            <a:r>
              <a:rPr lang="en-US" b="1" i="1" dirty="0" smtClean="0"/>
              <a:t>shallower</a:t>
            </a:r>
            <a:r>
              <a:rPr lang="en-US" dirty="0" smtClean="0"/>
              <a:t> </a:t>
            </a:r>
            <a:r>
              <a:rPr lang="en-US" dirty="0" smtClean="0"/>
              <a:t>WCD’s over land, equivalent to greater cloud base heights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17155" y="575941"/>
            <a:ext cx="254428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global (tropical) look at</a:t>
            </a:r>
          </a:p>
          <a:p>
            <a:r>
              <a:rPr lang="en-US" dirty="0"/>
              <a:t>i</a:t>
            </a:r>
            <a:r>
              <a:rPr lang="en-US" dirty="0" smtClean="0"/>
              <a:t>nstability, CCN and WCD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710" y="3548483"/>
            <a:ext cx="82313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NCAPE = CAPE/depth of the instability; </a:t>
            </a:r>
            <a:r>
              <a:rPr lang="en-US" dirty="0"/>
              <a:t>CAPE is vertically integrated thermal buoyancy </a:t>
            </a:r>
            <a:endParaRPr lang="en-US" dirty="0" smtClean="0"/>
          </a:p>
          <a:p>
            <a:r>
              <a:rPr lang="en-US" dirty="0" smtClean="0"/>
              <a:t>g </a:t>
            </a:r>
            <a:r>
              <a:rPr lang="en-US" dirty="0"/>
              <a:t>[</a:t>
            </a:r>
            <a:r>
              <a:rPr lang="en-US" dirty="0" err="1"/>
              <a:t>T</a:t>
            </a:r>
            <a:r>
              <a:rPr lang="en-US" baseline="-25000" dirty="0" err="1"/>
              <a:t>cloud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T</a:t>
            </a:r>
            <a:r>
              <a:rPr lang="en-US" baseline="-25000" dirty="0" err="1"/>
              <a:t>env</a:t>
            </a:r>
            <a:r>
              <a:rPr lang="en-US" dirty="0"/>
              <a:t>]/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env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00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71371" y="127976"/>
            <a:ext cx="2590523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Stolz</a:t>
            </a:r>
            <a:r>
              <a:rPr lang="en-US" sz="1400" dirty="0" smtClean="0"/>
              <a:t>, Rutledge and Pierce (2014) </a:t>
            </a:r>
          </a:p>
          <a:p>
            <a:r>
              <a:rPr lang="en-US" sz="1400" dirty="0" smtClean="0"/>
              <a:t>JGR-Atmospheres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1371" y="1181372"/>
            <a:ext cx="309024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These figures sum up the</a:t>
            </a:r>
          </a:p>
          <a:p>
            <a:r>
              <a:rPr lang="en-US" dirty="0" smtClean="0"/>
              <a:t>CAPE, CCN, </a:t>
            </a:r>
            <a:r>
              <a:rPr lang="en-US" dirty="0" smtClean="0">
                <a:solidFill>
                  <a:srgbClr val="FFFF00"/>
                </a:solidFill>
              </a:rPr>
              <a:t>Warm Cloud Depth</a:t>
            </a:r>
          </a:p>
          <a:p>
            <a:r>
              <a:rPr lang="en-US" dirty="0" smtClean="0"/>
              <a:t>interdependence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4274" y="3917648"/>
            <a:ext cx="4141997" cy="2862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Convection with shallow WCD’s has enhanced lightning even with reduced CCN concentrations</a:t>
            </a:r>
          </a:p>
          <a:p>
            <a:endParaRPr lang="en-US" dirty="0"/>
          </a:p>
          <a:p>
            <a:r>
              <a:rPr lang="en-US" dirty="0" smtClean="0"/>
              <a:t>Convection with deep WCD’s produce lightning only for very high CCN concentrations—especially over land.</a:t>
            </a:r>
          </a:p>
          <a:p>
            <a:endParaRPr lang="en-US" dirty="0"/>
          </a:p>
          <a:p>
            <a:r>
              <a:rPr lang="en-US" dirty="0" smtClean="0"/>
              <a:t>Oceanic convection has lots of instability but they are starved for CCN.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5" y="24653"/>
            <a:ext cx="4768909" cy="38612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414262" y="2193694"/>
            <a:ext cx="821305" cy="796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04756" y="2193694"/>
            <a:ext cx="756304" cy="796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04264" y="2343605"/>
            <a:ext cx="400794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Angled lines show the interplay between</a:t>
            </a:r>
          </a:p>
          <a:p>
            <a:r>
              <a:rPr lang="en-US" dirty="0"/>
              <a:t>i</a:t>
            </a:r>
            <a:r>
              <a:rPr lang="en-US" dirty="0" smtClean="0"/>
              <a:t>nstability and CCN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497" y="3491377"/>
            <a:ext cx="3844985" cy="3293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1371" y="5094941"/>
            <a:ext cx="261618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Most intense storms have </a:t>
            </a:r>
          </a:p>
          <a:p>
            <a:r>
              <a:rPr lang="en-US" dirty="0" smtClean="0"/>
              <a:t>shallower WCDs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1371" y="3138787"/>
            <a:ext cx="30572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dBZ</a:t>
            </a:r>
            <a:r>
              <a:rPr lang="en-US" dirty="0" smtClean="0"/>
              <a:t> heights from TRMM 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4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5" y="526769"/>
            <a:ext cx="6313380" cy="3261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7573" y="97011"/>
            <a:ext cx="313987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From Rosenfeld</a:t>
            </a:r>
            <a:r>
              <a:rPr lang="en-US" sz="1400" dirty="0"/>
              <a:t> </a:t>
            </a:r>
            <a:r>
              <a:rPr lang="en-US" sz="1400" dirty="0" smtClean="0"/>
              <a:t>et al. (2008) </a:t>
            </a:r>
            <a:r>
              <a:rPr lang="en-US" sz="1400" i="1" dirty="0" smtClean="0"/>
              <a:t>Science</a:t>
            </a:r>
            <a:endParaRPr lang="en-US" sz="1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11428" y="3819854"/>
            <a:ext cx="3061843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Tropical convection</a:t>
            </a:r>
          </a:p>
          <a:p>
            <a:r>
              <a:rPr lang="en-US" dirty="0" smtClean="0"/>
              <a:t>“Skinny” thermal buoyancy</a:t>
            </a:r>
          </a:p>
          <a:p>
            <a:r>
              <a:rPr lang="en-US" dirty="0" smtClean="0"/>
              <a:t>Low CCN concentrations</a:t>
            </a:r>
          </a:p>
          <a:p>
            <a:r>
              <a:rPr lang="en-US" dirty="0" smtClean="0"/>
              <a:t>Deep warm cloud depth</a:t>
            </a:r>
          </a:p>
          <a:p>
            <a:endParaRPr lang="en-US" dirty="0"/>
          </a:p>
          <a:p>
            <a:r>
              <a:rPr lang="en-US" dirty="0" smtClean="0"/>
              <a:t>Coalescence operates to</a:t>
            </a:r>
          </a:p>
          <a:p>
            <a:r>
              <a:rPr lang="en-US" dirty="0"/>
              <a:t>p</a:t>
            </a:r>
            <a:r>
              <a:rPr lang="en-US" dirty="0" smtClean="0"/>
              <a:t>roduce warm rain, and mixed </a:t>
            </a:r>
          </a:p>
          <a:p>
            <a:r>
              <a:rPr lang="en-US" dirty="0"/>
              <a:t>p</a:t>
            </a:r>
            <a:r>
              <a:rPr lang="en-US" dirty="0" smtClean="0"/>
              <a:t>hase is “wimpy”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0083" y="3819854"/>
            <a:ext cx="3063196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Continental convection</a:t>
            </a:r>
          </a:p>
          <a:p>
            <a:r>
              <a:rPr lang="en-US" dirty="0" smtClean="0"/>
              <a:t>“Wide” thermal buoyancy</a:t>
            </a:r>
          </a:p>
          <a:p>
            <a:r>
              <a:rPr lang="en-US" dirty="0" smtClean="0"/>
              <a:t>High CCN concentrations</a:t>
            </a:r>
          </a:p>
          <a:p>
            <a:r>
              <a:rPr lang="en-US" dirty="0" smtClean="0"/>
              <a:t>Reduced warm cloud depth</a:t>
            </a:r>
          </a:p>
          <a:p>
            <a:endParaRPr lang="en-US" dirty="0"/>
          </a:p>
          <a:p>
            <a:r>
              <a:rPr lang="en-US" dirty="0" smtClean="0"/>
              <a:t>Coalescence is suppressed</a:t>
            </a:r>
          </a:p>
          <a:p>
            <a:r>
              <a:rPr lang="en-US" dirty="0"/>
              <a:t>l</a:t>
            </a:r>
            <a:r>
              <a:rPr lang="en-US" dirty="0" smtClean="0"/>
              <a:t>eading to robust mixed phase</a:t>
            </a:r>
          </a:p>
          <a:p>
            <a:r>
              <a:rPr lang="en-US" dirty="0"/>
              <a:t>m</a:t>
            </a:r>
            <a:r>
              <a:rPr lang="en-US" dirty="0" smtClean="0"/>
              <a:t>icrophysics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1491" y="6128178"/>
            <a:ext cx="1957237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electrification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91964" y="5956297"/>
            <a:ext cx="1047461" cy="361326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37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9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7" y="379151"/>
            <a:ext cx="7860864" cy="5240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6681" y="5849780"/>
            <a:ext cx="582836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First of all, sorry for the ancient picture I sent to JPL!!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661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2" y="841313"/>
            <a:ext cx="6833545" cy="5632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424" y="192486"/>
            <a:ext cx="40670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Lets go look at tropical convection</a:t>
            </a:r>
            <a:r>
              <a:rPr lang="mr-IN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28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4" y="841314"/>
            <a:ext cx="3561165" cy="293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017" y="113480"/>
            <a:ext cx="503024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SEA-POL installed on the forward 02 deck of the </a:t>
            </a:r>
          </a:p>
          <a:p>
            <a:r>
              <a:rPr lang="en-US" sz="1600" dirty="0" smtClean="0"/>
              <a:t>R/V </a:t>
            </a:r>
            <a:r>
              <a:rPr lang="en-US" sz="1600" i="1" dirty="0" smtClean="0"/>
              <a:t>Roger </a:t>
            </a:r>
            <a:r>
              <a:rPr lang="en-US" sz="1600" i="1" dirty="0" err="1" smtClean="0"/>
              <a:t>Revel</a:t>
            </a:r>
            <a:r>
              <a:rPr lang="en-US" sz="1600" dirty="0" err="1" smtClean="0"/>
              <a:t>le</a:t>
            </a:r>
            <a:r>
              <a:rPr lang="en-US" sz="1600" dirty="0"/>
              <a:t> </a:t>
            </a:r>
            <a:r>
              <a:rPr lang="en-US" sz="1600" dirty="0" smtClean="0"/>
              <a:t>for the SPURS-2 deployment, Oct-Nov 2017 (2018 on RV </a:t>
            </a:r>
            <a:r>
              <a:rPr lang="en-US" sz="1600" i="1" dirty="0" smtClean="0"/>
              <a:t>Thomas Thompson </a:t>
            </a:r>
            <a:r>
              <a:rPr lang="en-US" sz="1600" dirty="0" smtClean="0"/>
              <a:t>and 2019 on RV </a:t>
            </a:r>
          </a:p>
          <a:p>
            <a:r>
              <a:rPr lang="en-US" sz="1600" i="1" dirty="0" smtClean="0"/>
              <a:t>Sally Ride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Provides a 250-300 degree scanning sector centered on bow of the ship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8464" t="16879" r="26924" b="5759"/>
          <a:stretch/>
        </p:blipFill>
        <p:spPr bwMode="auto">
          <a:xfrm>
            <a:off x="5589158" y="2089847"/>
            <a:ext cx="2799961" cy="2949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5547" y="5398724"/>
            <a:ext cx="224933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Antenna stabilized for</a:t>
            </a:r>
          </a:p>
          <a:p>
            <a:r>
              <a:rPr lang="en-US" dirty="0" smtClean="0"/>
              <a:t>ship motions</a:t>
            </a:r>
            <a:endParaRPr lang="en-US" dirty="0"/>
          </a:p>
        </p:txBody>
      </p:sp>
      <p:pic>
        <p:nvPicPr>
          <p:cNvPr id="10" name="Picture 9" descr="Z:\pix\2017-06-20\IMG_73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19998"/>
          <a:stretch/>
        </p:blipFill>
        <p:spPr bwMode="auto">
          <a:xfrm>
            <a:off x="829103" y="3860346"/>
            <a:ext cx="2388229" cy="2867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1169" y="4290728"/>
            <a:ext cx="1402623" cy="1754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</a:p>
          <a:p>
            <a:r>
              <a:rPr lang="en-US" dirty="0"/>
              <a:t>p</a:t>
            </a:r>
            <a:r>
              <a:rPr lang="en-US" dirty="0" smtClean="0"/>
              <a:t>erformance</a:t>
            </a:r>
          </a:p>
          <a:p>
            <a:r>
              <a:rPr lang="en-US" dirty="0" smtClean="0"/>
              <a:t>antenna</a:t>
            </a:r>
          </a:p>
          <a:p>
            <a:r>
              <a:rPr lang="en-US" dirty="0"/>
              <a:t>d</a:t>
            </a:r>
            <a:r>
              <a:rPr lang="en-US" dirty="0" smtClean="0"/>
              <a:t>esigned for</a:t>
            </a:r>
          </a:p>
          <a:p>
            <a:r>
              <a:rPr lang="en-US" dirty="0" smtClean="0"/>
              <a:t>polarimetric</a:t>
            </a:r>
          </a:p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424" y="192486"/>
            <a:ext cx="35650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Lets go look at tropical convection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2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54590" y="59975"/>
            <a:ext cx="290335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SPURS CAPE, SST time series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" y="428220"/>
            <a:ext cx="6330156" cy="4501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05536" y="965135"/>
            <a:ext cx="2531911" cy="1754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CAPE computed from 4 per day soundings from R/V </a:t>
            </a:r>
            <a:r>
              <a:rPr lang="en-US" i="1" dirty="0" smtClean="0"/>
              <a:t>Roger </a:t>
            </a:r>
            <a:r>
              <a:rPr lang="en-US" i="1" dirty="0" err="1" smtClean="0"/>
              <a:t>Revelle</a:t>
            </a:r>
            <a:endParaRPr lang="en-US" i="1" dirty="0" smtClean="0"/>
          </a:p>
          <a:p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ightning when CAPE exceeds</a:t>
            </a:r>
            <a:r>
              <a:rPr lang="en-US" dirty="0"/>
              <a:t> </a:t>
            </a:r>
            <a:r>
              <a:rPr lang="en-US" dirty="0" smtClean="0"/>
              <a:t>~1500 J/kg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40417" y="4444998"/>
            <a:ext cx="10583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62500" y="4501443"/>
            <a:ext cx="0" cy="6773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8917" y="5207002"/>
            <a:ext cx="19928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Radar observations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25763" y="5192888"/>
            <a:ext cx="19928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Radar </a:t>
            </a:r>
            <a:r>
              <a:rPr lang="en-US" dirty="0" smtClean="0"/>
              <a:t>observations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83167" y="2850444"/>
            <a:ext cx="4953000" cy="1411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780" y="112889"/>
            <a:ext cx="366575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Take a look at flash rate and CAPE….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0418" y="1368778"/>
            <a:ext cx="324560" cy="6632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651000" y="1368779"/>
            <a:ext cx="1583978" cy="2963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234978" y="1368779"/>
            <a:ext cx="2046106" cy="7761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31155" y="970001"/>
            <a:ext cx="12483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&gt; 1500 J/kg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0523" y="6093694"/>
            <a:ext cx="26744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Rutledge et al. 2019 BAMS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637" y="3326455"/>
            <a:ext cx="2902614" cy="30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9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20171025_033252_rhi_db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9" y="270555"/>
            <a:ext cx="4134071" cy="4740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3430" y="425777"/>
            <a:ext cx="497664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ightning is probable when 35 </a:t>
            </a:r>
            <a:r>
              <a:rPr lang="en-US" sz="2000" dirty="0" err="1" smtClean="0"/>
              <a:t>dBZ</a:t>
            </a:r>
            <a:r>
              <a:rPr lang="en-US" sz="2000" dirty="0"/>
              <a:t> </a:t>
            </a:r>
            <a:r>
              <a:rPr lang="en-US" sz="2000" dirty="0" smtClean="0"/>
              <a:t>extends to</a:t>
            </a:r>
          </a:p>
          <a:p>
            <a:r>
              <a:rPr lang="en-US" sz="2000" dirty="0" smtClean="0"/>
              <a:t>-10°C or colder (6 km from 0300 Z sounding; </a:t>
            </a:r>
          </a:p>
          <a:p>
            <a:r>
              <a:rPr lang="en-US" sz="2000" dirty="0" smtClean="0"/>
              <a:t>2500 J/kg CAPE); mixed phase microphysics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06500" y="56445"/>
            <a:ext cx="27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0332 UTC; 25 October 2017</a:t>
            </a:r>
            <a:endParaRPr lang="en-US" dirty="0"/>
          </a:p>
        </p:txBody>
      </p:sp>
      <p:pic>
        <p:nvPicPr>
          <p:cNvPr id="5" name="Picture 4" descr="SEA20171107_173752_r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2896624"/>
            <a:ext cx="5069416" cy="3072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4251" y="2184823"/>
            <a:ext cx="23158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Non-lightning example</a:t>
            </a:r>
          </a:p>
          <a:p>
            <a:r>
              <a:rPr lang="en-US" dirty="0" smtClean="0"/>
              <a:t>CAPE &lt; 750 J/kg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3666" y="4959874"/>
            <a:ext cx="289593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producing example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429" y="5866858"/>
            <a:ext cx="55732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Assuming CCN concentrations were pristine and invariant, evidently higher CAPE values lead to sufficient vertical motions to loft raindrops into mixed phase region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02290" y="3181850"/>
            <a:ext cx="2762676" cy="1309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08403" y="2711958"/>
            <a:ext cx="5565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0°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1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59" y="465326"/>
            <a:ext cx="4720565" cy="3545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136" y="95994"/>
            <a:ext cx="22322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Importance of CAPE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89556" y="95269"/>
            <a:ext cx="2346182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Simple scaling argument</a:t>
            </a:r>
          </a:p>
          <a:p>
            <a:endParaRPr lang="en-US" sz="1600" dirty="0"/>
          </a:p>
          <a:p>
            <a:r>
              <a:rPr lang="en-US" sz="1600" dirty="0" smtClean="0"/>
              <a:t>M~D</a:t>
            </a:r>
            <a:r>
              <a:rPr lang="en-US" sz="1600" baseline="30000" dirty="0" smtClean="0"/>
              <a:t>3 </a:t>
            </a:r>
            <a:r>
              <a:rPr lang="en-US" sz="1600" dirty="0" smtClean="0"/>
              <a:t>(Mixed phase mass)</a:t>
            </a:r>
          </a:p>
          <a:p>
            <a:endParaRPr lang="en-US" sz="1600" dirty="0"/>
          </a:p>
          <a:p>
            <a:r>
              <a:rPr lang="en-US" sz="1600" dirty="0" smtClean="0"/>
              <a:t>Z~D</a:t>
            </a:r>
            <a:r>
              <a:rPr lang="en-US" sz="1600" baseline="30000" dirty="0" smtClean="0"/>
              <a:t>6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At balance level, V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=W</a:t>
            </a:r>
          </a:p>
          <a:p>
            <a:endParaRPr lang="en-US" sz="1600" dirty="0" smtClean="0"/>
          </a:p>
          <a:p>
            <a:r>
              <a:rPr lang="en-US" sz="1600" dirty="0" smtClean="0"/>
              <a:t>V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~D</a:t>
            </a:r>
            <a:r>
              <a:rPr lang="en-US" sz="1600" baseline="30000" dirty="0" smtClean="0"/>
              <a:t>1/2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Therefore:</a:t>
            </a:r>
          </a:p>
          <a:p>
            <a:endParaRPr lang="en-US" sz="1600" dirty="0" smtClean="0"/>
          </a:p>
          <a:p>
            <a:r>
              <a:rPr lang="en-US" sz="1600" dirty="0" smtClean="0"/>
              <a:t>Z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~CAPE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and M~CAPE</a:t>
            </a:r>
            <a:r>
              <a:rPr lang="en-US" sz="1600" baseline="30000" dirty="0" smtClean="0"/>
              <a:t>3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Two fold increase in CAPE</a:t>
            </a:r>
          </a:p>
          <a:p>
            <a:r>
              <a:rPr lang="en-US" sz="1600" dirty="0" smtClean="0"/>
              <a:t>is an 18 dB increase in Z</a:t>
            </a:r>
          </a:p>
          <a:p>
            <a:endParaRPr lang="en-US" sz="1600" dirty="0" smtClean="0"/>
          </a:p>
          <a:p>
            <a:r>
              <a:rPr lang="en-US" sz="1600" dirty="0" smtClean="0"/>
              <a:t>Two fold increase in CAPE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an 8-fold increase in 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45136" y="4140628"/>
            <a:ext cx="28168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Darwin Australia time series</a:t>
            </a:r>
          </a:p>
          <a:p>
            <a:r>
              <a:rPr lang="en-US" dirty="0" smtClean="0"/>
              <a:t>Rutledge et al. (1992)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33665" y="141739"/>
            <a:ext cx="2110335" cy="1600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Robust ice phase in tropical continental </a:t>
            </a:r>
            <a:r>
              <a:rPr lang="en-US" sz="1600" dirty="0" smtClean="0"/>
              <a:t>and mid</a:t>
            </a:r>
            <a:r>
              <a:rPr lang="en-US" sz="1600" dirty="0"/>
              <a:t>-latitude convection sets the stage </a:t>
            </a:r>
            <a:r>
              <a:rPr lang="en-US" sz="1600" dirty="0" smtClean="0"/>
              <a:t>for electrification </a:t>
            </a:r>
            <a:r>
              <a:rPr lang="en-US" sz="1600" dirty="0"/>
              <a:t>leading to lightni</a:t>
            </a:r>
            <a:r>
              <a:rPr lang="en-US" dirty="0"/>
              <a:t>ng</a:t>
            </a:r>
          </a:p>
        </p:txBody>
      </p:sp>
      <p:pic>
        <p:nvPicPr>
          <p:cNvPr id="5" name="Picture 4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65" y="1938947"/>
            <a:ext cx="2049528" cy="2663346"/>
          </a:xfrm>
          <a:prstGeom prst="rect">
            <a:avLst/>
          </a:prstGeom>
        </p:spPr>
      </p:pic>
      <p:pic>
        <p:nvPicPr>
          <p:cNvPr id="7" name="Picture 6" descr="download (1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06" y="4712524"/>
            <a:ext cx="2024288" cy="2024288"/>
          </a:xfrm>
          <a:prstGeom prst="rect">
            <a:avLst/>
          </a:prstGeom>
        </p:spPr>
      </p:pic>
      <p:pic>
        <p:nvPicPr>
          <p:cNvPr id="8" name="Picture 7" descr="monsoon-winds-nh-first-dat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7" t="21291" r="912" b="25819"/>
          <a:stretch/>
        </p:blipFill>
        <p:spPr>
          <a:xfrm>
            <a:off x="580799" y="4786959"/>
            <a:ext cx="3181146" cy="17718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2263" y="4848917"/>
            <a:ext cx="230093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Difficult to </a:t>
            </a:r>
            <a:r>
              <a:rPr lang="en-US" dirty="0" err="1" smtClean="0"/>
              <a:t>deconvolve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ffects of CAPE and</a:t>
            </a:r>
          </a:p>
          <a:p>
            <a:r>
              <a:rPr lang="en-US" dirty="0" smtClean="0"/>
              <a:t>CCN!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208" y="238117"/>
            <a:ext cx="7461432" cy="548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2612" y="4925839"/>
            <a:ext cx="16440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Thorton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2017 GRL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9310" y="319212"/>
            <a:ext cx="2082171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Strong land-ocean</a:t>
            </a:r>
          </a:p>
          <a:p>
            <a:r>
              <a:rPr lang="en-US" dirty="0"/>
              <a:t>l</a:t>
            </a:r>
            <a:r>
              <a:rPr lang="en-US" dirty="0" smtClean="0"/>
              <a:t>ightning contrast</a:t>
            </a:r>
          </a:p>
          <a:p>
            <a:endParaRPr lang="en-US" dirty="0"/>
          </a:p>
          <a:p>
            <a:r>
              <a:rPr lang="en-US" b="1" i="1" dirty="0" smtClean="0"/>
              <a:t>Enhanced lightning</a:t>
            </a:r>
          </a:p>
          <a:p>
            <a:r>
              <a:rPr lang="en-US" b="1" i="1" dirty="0"/>
              <a:t>o</a:t>
            </a:r>
            <a:r>
              <a:rPr lang="en-US" b="1" i="1" dirty="0" smtClean="0"/>
              <a:t>ver shipping</a:t>
            </a:r>
          </a:p>
          <a:p>
            <a:r>
              <a:rPr lang="en-US" b="1" i="1" dirty="0"/>
              <a:t>l</a:t>
            </a:r>
            <a:r>
              <a:rPr lang="en-US" b="1" i="1" dirty="0" smtClean="0"/>
              <a:t>anes</a:t>
            </a:r>
          </a:p>
          <a:p>
            <a:endParaRPr lang="en-US" dirty="0"/>
          </a:p>
          <a:p>
            <a:r>
              <a:rPr lang="en-US" dirty="0" smtClean="0"/>
              <a:t>Direct evidence</a:t>
            </a:r>
          </a:p>
          <a:p>
            <a:r>
              <a:rPr lang="en-US" dirty="0"/>
              <a:t>o</a:t>
            </a:r>
            <a:r>
              <a:rPr lang="en-US" dirty="0" smtClean="0"/>
              <a:t>f CCN invigoration</a:t>
            </a:r>
          </a:p>
          <a:p>
            <a:endParaRPr lang="en-US" dirty="0"/>
          </a:p>
          <a:p>
            <a:r>
              <a:rPr lang="en-US" dirty="0" smtClean="0"/>
              <a:t>But no CAPE</a:t>
            </a:r>
            <a:br>
              <a:rPr lang="en-US" dirty="0" smtClean="0"/>
            </a:br>
            <a:r>
              <a:rPr lang="en-US" dirty="0" smtClean="0"/>
              <a:t>measurements!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9693" y="5793408"/>
            <a:ext cx="8054909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This result suggests there must be a lot of convection in the tropics that </a:t>
            </a:r>
          </a:p>
          <a:p>
            <a:r>
              <a:rPr lang="en-US" sz="2000" dirty="0" smtClean="0"/>
              <a:t>could be “invigorated” by increased pollution levels—how will this play out?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64799" y="2709115"/>
            <a:ext cx="144500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&lt; 2.5 microns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8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ormal_st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/>
          <a:stretch>
            <a:fillRect/>
          </a:stretch>
        </p:blipFill>
        <p:spPr bwMode="auto">
          <a:xfrm>
            <a:off x="0" y="1278779"/>
            <a:ext cx="3453704" cy="326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751" y="145965"/>
            <a:ext cx="35883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IV. Cloud electrification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53704" y="846390"/>
            <a:ext cx="5617268" cy="5509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Starting with Mason, Moore and Vonnegut</a:t>
            </a:r>
          </a:p>
          <a:p>
            <a:endParaRPr lang="en-US" dirty="0"/>
          </a:p>
          <a:p>
            <a:r>
              <a:rPr lang="en-US" i="1" dirty="0" smtClean="0"/>
              <a:t>Any theory for electrification must explain these</a:t>
            </a:r>
          </a:p>
          <a:p>
            <a:r>
              <a:rPr lang="en-US" i="1" dirty="0"/>
              <a:t>e</a:t>
            </a:r>
            <a:r>
              <a:rPr lang="en-US" i="1" dirty="0" smtClean="0"/>
              <a:t>lectrical characteristics of thunderstorms:</a:t>
            </a:r>
          </a:p>
          <a:p>
            <a:endParaRPr lang="en-US" dirty="0" smtClean="0"/>
          </a:p>
          <a:p>
            <a:r>
              <a:rPr lang="en-US" sz="1600" dirty="0" smtClean="0"/>
              <a:t>Strong </a:t>
            </a:r>
            <a:r>
              <a:rPr lang="en-US" sz="1600" dirty="0" smtClean="0"/>
              <a:t>electrification </a:t>
            </a:r>
            <a:r>
              <a:rPr lang="en-US" sz="1600" dirty="0" smtClean="0"/>
              <a:t>observed when </a:t>
            </a:r>
            <a:r>
              <a:rPr lang="en-US" sz="1600" dirty="0" smtClean="0"/>
              <a:t>cloud extends </a:t>
            </a:r>
            <a:r>
              <a:rPr lang="en-US" sz="1600" dirty="0" smtClean="0"/>
              <a:t>well </a:t>
            </a:r>
            <a:endParaRPr lang="en-US" sz="1600" dirty="0" smtClean="0"/>
          </a:p>
          <a:p>
            <a:r>
              <a:rPr lang="en-US" sz="1600" dirty="0" smtClean="0"/>
              <a:t>above </a:t>
            </a:r>
            <a:r>
              <a:rPr lang="en-US" sz="1600" dirty="0" smtClean="0"/>
              <a:t>the freezing level</a:t>
            </a:r>
          </a:p>
          <a:p>
            <a:endParaRPr lang="en-US" sz="1600" dirty="0"/>
          </a:p>
          <a:p>
            <a:r>
              <a:rPr lang="en-US" sz="1600" dirty="0" smtClean="0"/>
              <a:t>Highly electrified regions contain </a:t>
            </a:r>
            <a:r>
              <a:rPr lang="en-US" sz="1600" dirty="0" err="1" smtClean="0"/>
              <a:t>iceparticles</a:t>
            </a:r>
            <a:r>
              <a:rPr lang="en-US" sz="1600" dirty="0" smtClean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supercooled</a:t>
            </a:r>
            <a:endParaRPr lang="en-US" sz="1600" dirty="0" smtClean="0"/>
          </a:p>
          <a:p>
            <a:r>
              <a:rPr lang="en-US" sz="1600" dirty="0"/>
              <a:t>w</a:t>
            </a:r>
            <a:r>
              <a:rPr lang="en-US" sz="1600" dirty="0" smtClean="0"/>
              <a:t>ater droplets</a:t>
            </a:r>
          </a:p>
          <a:p>
            <a:endParaRPr lang="en-US" sz="1600" dirty="0"/>
          </a:p>
          <a:p>
            <a:r>
              <a:rPr lang="en-US" sz="1600" dirty="0" smtClean="0"/>
              <a:t>Charge generation process closely tied </a:t>
            </a:r>
            <a:r>
              <a:rPr lang="en-US" sz="1600" dirty="0" smtClean="0"/>
              <a:t>to development</a:t>
            </a:r>
          </a:p>
          <a:p>
            <a:r>
              <a:rPr lang="en-US" sz="1600" dirty="0" smtClean="0"/>
              <a:t>of </a:t>
            </a:r>
            <a:r>
              <a:rPr lang="en-US" sz="1600" dirty="0" smtClean="0"/>
              <a:t>precipitation in the form of </a:t>
            </a:r>
            <a:r>
              <a:rPr lang="en-US" sz="1600" dirty="0" err="1" smtClean="0"/>
              <a:t>graupel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The first lightning flash develops 10-20 minutes after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he appearance of precipitation particles of radar-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etectable size (first echo)</a:t>
            </a:r>
          </a:p>
          <a:p>
            <a:endParaRPr lang="en-US" sz="1600" dirty="0"/>
          </a:p>
          <a:p>
            <a:r>
              <a:rPr lang="en-US" sz="1600" dirty="0" smtClean="0"/>
              <a:t>The location of charge centers in strongly tied to </a:t>
            </a:r>
            <a:r>
              <a:rPr lang="en-US" sz="1600" dirty="0" smtClean="0"/>
              <a:t>temperature</a:t>
            </a:r>
            <a:r>
              <a:rPr lang="en-US" sz="1600" dirty="0" smtClean="0"/>
              <a:t>, </a:t>
            </a:r>
            <a:endParaRPr lang="en-US" sz="1600" dirty="0" smtClean="0"/>
          </a:p>
          <a:p>
            <a:r>
              <a:rPr lang="en-US" sz="1600" dirty="0" smtClean="0"/>
              <a:t>not </a:t>
            </a:r>
            <a:r>
              <a:rPr lang="en-US" sz="1600" dirty="0" smtClean="0"/>
              <a:t>height (negative charge </a:t>
            </a:r>
            <a:r>
              <a:rPr lang="en-US" sz="1600" dirty="0" smtClean="0"/>
              <a:t>between -</a:t>
            </a:r>
            <a:r>
              <a:rPr lang="en-US" sz="1600" dirty="0" smtClean="0"/>
              <a:t>15 and -25°C, positive charge above)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633" y="4745553"/>
            <a:ext cx="243077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So-called normal </a:t>
            </a:r>
            <a:r>
              <a:rPr lang="en-US" dirty="0" err="1" smtClean="0"/>
              <a:t>tripole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harge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4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8819" y="1719736"/>
            <a:ext cx="2761093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Cloud electrification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5651" y="3457111"/>
            <a:ext cx="577363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Convective charging        Collisional charging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5154" y="4887349"/>
            <a:ext cx="5917004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Inductive charging      Non-inductive charging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75154" y="2822131"/>
            <a:ext cx="405713" cy="5203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01115" y="2822131"/>
            <a:ext cx="361615" cy="5203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051222" y="4003899"/>
            <a:ext cx="799975" cy="732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88216" y="4003899"/>
            <a:ext cx="961071" cy="732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73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SON00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3" t="25412" b="29296"/>
          <a:stretch/>
        </p:blipFill>
        <p:spPr>
          <a:xfrm rot="5400000">
            <a:off x="2859472" y="-1227638"/>
            <a:ext cx="3250570" cy="80910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158" y="178492"/>
            <a:ext cx="53277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Convective charging occurs when atmospheric ions are </a:t>
            </a:r>
          </a:p>
          <a:p>
            <a:r>
              <a:rPr lang="en-US" dirty="0"/>
              <a:t>t</a:t>
            </a:r>
            <a:r>
              <a:rPr lang="en-US" dirty="0" smtClean="0"/>
              <a:t>ransported by cloud motions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3077" y="1015731"/>
            <a:ext cx="59674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Grenet</a:t>
            </a:r>
            <a:r>
              <a:rPr lang="en-US" dirty="0" smtClean="0"/>
              <a:t> (1947), Vonnegut (1953), Vonnegut and Moore (1958) 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63368" y="2243828"/>
            <a:ext cx="0" cy="1499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9154" y="21804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73944"/>
            <a:ext cx="5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230" y="3453201"/>
            <a:ext cx="32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3368" y="4579789"/>
            <a:ext cx="196832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ions</a:t>
            </a:r>
          </a:p>
          <a:p>
            <a:r>
              <a:rPr lang="en-US" dirty="0"/>
              <a:t>r</a:t>
            </a:r>
            <a:r>
              <a:rPr lang="en-US" dirty="0" smtClean="0"/>
              <a:t>eleased by corona</a:t>
            </a:r>
          </a:p>
          <a:p>
            <a:r>
              <a:rPr lang="en-US" dirty="0"/>
              <a:t>d</a:t>
            </a:r>
            <a:r>
              <a:rPr lang="en-US" dirty="0" smtClean="0"/>
              <a:t>ischarge at Earth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11808" y="4579789"/>
            <a:ext cx="2565013" cy="17543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charge carried </a:t>
            </a:r>
          </a:p>
          <a:p>
            <a:r>
              <a:rPr lang="en-US" dirty="0"/>
              <a:t>a</a:t>
            </a:r>
            <a:r>
              <a:rPr lang="en-US" dirty="0" smtClean="0"/>
              <a:t>loft by updraft, </a:t>
            </a:r>
            <a:r>
              <a:rPr lang="en-US" dirty="0"/>
              <a:t>n</a:t>
            </a:r>
            <a:r>
              <a:rPr lang="en-US" dirty="0" smtClean="0"/>
              <a:t>egative </a:t>
            </a:r>
          </a:p>
          <a:p>
            <a:r>
              <a:rPr lang="en-US" dirty="0" smtClean="0"/>
              <a:t>ions attracted to cloud </a:t>
            </a:r>
          </a:p>
          <a:p>
            <a:r>
              <a:rPr lang="en-US" dirty="0"/>
              <a:t>e</a:t>
            </a:r>
            <a:r>
              <a:rPr lang="en-US" dirty="0" smtClean="0"/>
              <a:t>dges where downdrafts</a:t>
            </a:r>
          </a:p>
          <a:p>
            <a:r>
              <a:rPr lang="en-US" dirty="0" smtClean="0"/>
              <a:t>transport negative ions</a:t>
            </a:r>
          </a:p>
          <a:p>
            <a:r>
              <a:rPr lang="en-US" dirty="0"/>
              <a:t>t</a:t>
            </a:r>
            <a:r>
              <a:rPr lang="en-US" dirty="0" smtClean="0"/>
              <a:t>owards surface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4590" y="4669073"/>
            <a:ext cx="278434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This increases corona</a:t>
            </a:r>
          </a:p>
          <a:p>
            <a:r>
              <a:rPr lang="en-US" dirty="0"/>
              <a:t>d</a:t>
            </a:r>
            <a:r>
              <a:rPr lang="en-US" dirty="0" smtClean="0"/>
              <a:t>ischarge of positive ions</a:t>
            </a:r>
          </a:p>
          <a:p>
            <a:r>
              <a:rPr lang="en-US" dirty="0"/>
              <a:t>c</a:t>
            </a:r>
            <a:r>
              <a:rPr lang="en-US" dirty="0" smtClean="0"/>
              <a:t>ausing a feedback process,</a:t>
            </a:r>
          </a:p>
          <a:p>
            <a:r>
              <a:rPr lang="en-US" dirty="0"/>
              <a:t>s</a:t>
            </a:r>
            <a:r>
              <a:rPr lang="en-US" dirty="0" smtClean="0"/>
              <a:t>trengthening the E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7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SON00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32269" r="36971" b="23598"/>
          <a:stretch/>
        </p:blipFill>
        <p:spPr>
          <a:xfrm rot="5400000">
            <a:off x="588068" y="1096739"/>
            <a:ext cx="4184198" cy="4359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226" y="5488555"/>
            <a:ext cx="22153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Reynolds et al. (1957)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7663" y="109208"/>
            <a:ext cx="486543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Non-inductive charging-charge separation </a:t>
            </a:r>
            <a:r>
              <a:rPr lang="en-US" dirty="0" smtClean="0"/>
              <a:t>occurs</a:t>
            </a:r>
          </a:p>
          <a:p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 err="1" smtClean="0"/>
              <a:t>graupel</a:t>
            </a:r>
            <a:r>
              <a:rPr lang="en-US" dirty="0" smtClean="0"/>
              <a:t> collides with smaller ice crystals in </a:t>
            </a:r>
          </a:p>
          <a:p>
            <a:r>
              <a:rPr lang="en-US" dirty="0" smtClean="0"/>
              <a:t>the presence of </a:t>
            </a:r>
            <a:r>
              <a:rPr lang="en-US" dirty="0" err="1" smtClean="0"/>
              <a:t>supercooled</a:t>
            </a:r>
            <a:r>
              <a:rPr lang="en-US" dirty="0" smtClean="0"/>
              <a:t> water droplets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85069" y="570873"/>
            <a:ext cx="3108506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Later studies offered the</a:t>
            </a:r>
          </a:p>
          <a:p>
            <a:r>
              <a:rPr lang="en-US" dirty="0"/>
              <a:t>r</a:t>
            </a:r>
            <a:r>
              <a:rPr lang="en-US" dirty="0" smtClean="0"/>
              <a:t>ole of a quasi-liquid</a:t>
            </a:r>
          </a:p>
          <a:p>
            <a:r>
              <a:rPr lang="en-US" dirty="0" smtClean="0"/>
              <a:t>layer (QLL) on the surface of </a:t>
            </a:r>
          </a:p>
          <a:p>
            <a:r>
              <a:rPr lang="en-US" dirty="0"/>
              <a:t>i</a:t>
            </a:r>
            <a:r>
              <a:rPr lang="en-US" dirty="0" smtClean="0"/>
              <a:t>ce particles and the existence </a:t>
            </a:r>
          </a:p>
          <a:p>
            <a:r>
              <a:rPr lang="en-US" dirty="0"/>
              <a:t>o</a:t>
            </a:r>
            <a:r>
              <a:rPr lang="en-US" dirty="0" smtClean="0"/>
              <a:t>f a so-called electrical double </a:t>
            </a:r>
          </a:p>
          <a:p>
            <a:r>
              <a:rPr lang="en-US" dirty="0" smtClean="0"/>
              <a:t>layer in the QLL (from Fletcher)</a:t>
            </a:r>
          </a:p>
          <a:p>
            <a:endParaRPr lang="en-US" dirty="0"/>
          </a:p>
          <a:p>
            <a:r>
              <a:rPr lang="en-US" dirty="0" smtClean="0"/>
              <a:t>Baker and Dash (1994)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784265" y="3445140"/>
            <a:ext cx="339010" cy="5369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495434" y="3468386"/>
            <a:ext cx="286842" cy="534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23275" y="3445140"/>
            <a:ext cx="40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5093099" y="3429000"/>
            <a:ext cx="405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5963" y="3825581"/>
            <a:ext cx="46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2-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223097" y="3099054"/>
            <a:ext cx="121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  --   --   --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28404" y="3435722"/>
            <a:ext cx="2246528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QLL obtains net negative</a:t>
            </a:r>
          </a:p>
          <a:p>
            <a:r>
              <a:rPr lang="en-US" sz="1600" dirty="0" smtClean="0"/>
              <a:t>charge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45760" y="4119584"/>
            <a:ext cx="47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00205" y="29143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VAPOR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92129" y="6015608"/>
            <a:ext cx="288218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Particle with thinner QLL</a:t>
            </a:r>
          </a:p>
          <a:p>
            <a:r>
              <a:rPr lang="en-US" dirty="0" smtClean="0"/>
              <a:t>acquires net negative charge</a:t>
            </a:r>
            <a:endParaRPr lang="en-US" dirty="0"/>
          </a:p>
        </p:txBody>
      </p:sp>
      <p:pic>
        <p:nvPicPr>
          <p:cNvPr id="24" name="Picture 23" descr="mass_transf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92" y="4533206"/>
            <a:ext cx="3006914" cy="20046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95434" y="6556911"/>
            <a:ext cx="210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C. Weidman, U. of Arizona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825822" y="2694531"/>
            <a:ext cx="880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T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reversal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8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20" grpId="0"/>
      <p:bldP spid="21" grpId="0"/>
      <p:bldP spid="22" grpId="0" animBg="1"/>
      <p:bldP spid="10" grpId="0"/>
      <p:bldP spid="16" grpId="0"/>
      <p:bldP spid="23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little history</a:t>
            </a:r>
          </a:p>
          <a:p>
            <a:r>
              <a:rPr lang="en-US" dirty="0" smtClean="0"/>
              <a:t>The global circuit</a:t>
            </a:r>
          </a:p>
          <a:p>
            <a:r>
              <a:rPr lang="en-US" dirty="0" smtClean="0"/>
              <a:t>Land-ocean contrast in lightning</a:t>
            </a:r>
          </a:p>
          <a:p>
            <a:r>
              <a:rPr lang="en-US" dirty="0" smtClean="0"/>
              <a:t>Cloud electrification</a:t>
            </a:r>
          </a:p>
          <a:p>
            <a:r>
              <a:rPr lang="en-US" dirty="0" smtClean="0"/>
              <a:t>Storm scale observations</a:t>
            </a:r>
          </a:p>
          <a:p>
            <a:r>
              <a:rPr lang="en-US" dirty="0" smtClean="0"/>
              <a:t>Lightning parameterizations</a:t>
            </a:r>
          </a:p>
          <a:p>
            <a:r>
              <a:rPr lang="en-U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5002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27"/>
          <p:cNvSpPr txBox="1">
            <a:spLocks noChangeArrowheads="1"/>
          </p:cNvSpPr>
          <p:nvPr/>
        </p:nvSpPr>
        <p:spPr bwMode="auto">
          <a:xfrm>
            <a:off x="5770016" y="150757"/>
            <a:ext cx="3272530" cy="92333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Takahashi, 1978, </a:t>
            </a:r>
            <a:r>
              <a:rPr lang="en-US" sz="1800" i="1" dirty="0" smtClean="0">
                <a:solidFill>
                  <a:schemeClr val="bg1"/>
                </a:solidFill>
              </a:rPr>
              <a:t>J. Atmos. Sci</a:t>
            </a:r>
            <a:r>
              <a:rPr lang="en-US" sz="1800" dirty="0" smtClean="0">
                <a:solidFill>
                  <a:schemeClr val="bg1"/>
                </a:solidFill>
              </a:rPr>
              <a:t>.  Famous whirling rod experiment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/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/>
          </a:p>
        </p:txBody>
      </p:sp>
      <p:sp>
        <p:nvSpPr>
          <p:cNvPr id="2" name="Plus 1"/>
          <p:cNvSpPr/>
          <p:nvPr/>
        </p:nvSpPr>
        <p:spPr bwMode="auto">
          <a:xfrm>
            <a:off x="2482285" y="1193249"/>
            <a:ext cx="685800" cy="5334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Minus 2"/>
          <p:cNvSpPr/>
          <p:nvPr/>
        </p:nvSpPr>
        <p:spPr bwMode="auto">
          <a:xfrm>
            <a:off x="3555333" y="2324100"/>
            <a:ext cx="609600" cy="6858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2558485" y="4011580"/>
            <a:ext cx="609600" cy="6096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5954" y="1342669"/>
            <a:ext cx="3067566" cy="5016759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Three distinct charge regions</a:t>
            </a:r>
          </a:p>
          <a:p>
            <a:pPr>
              <a:defRPr/>
            </a:pPr>
            <a:r>
              <a:rPr lang="en-US" sz="1600" b="1" dirty="0"/>
              <a:t>found!  Negative charging to</a:t>
            </a:r>
          </a:p>
          <a:p>
            <a:pPr>
              <a:defRPr/>
            </a:pPr>
            <a:r>
              <a:rPr lang="en-US" sz="1600" b="1" dirty="0" err="1"/>
              <a:t>graupel</a:t>
            </a:r>
            <a:r>
              <a:rPr lang="en-US" sz="1600" b="1" dirty="0"/>
              <a:t> for temperatures</a:t>
            </a:r>
          </a:p>
          <a:p>
            <a:pPr>
              <a:defRPr/>
            </a:pPr>
            <a:r>
              <a:rPr lang="en-US" sz="1600" b="1" dirty="0"/>
              <a:t>colder than -10 C over modest</a:t>
            </a:r>
          </a:p>
          <a:p>
            <a:pPr>
              <a:defRPr/>
            </a:pPr>
            <a:r>
              <a:rPr lang="en-US" sz="1600" b="1" dirty="0"/>
              <a:t>to substantial liquid water</a:t>
            </a:r>
          </a:p>
          <a:p>
            <a:pPr>
              <a:defRPr/>
            </a:pPr>
            <a:r>
              <a:rPr lang="en-US" sz="1600" b="1" dirty="0"/>
              <a:t>contents. Positive charging to</a:t>
            </a:r>
          </a:p>
          <a:p>
            <a:pPr>
              <a:defRPr/>
            </a:pPr>
            <a:r>
              <a:rPr lang="en-US" sz="1600" b="1" dirty="0" err="1"/>
              <a:t>graupel</a:t>
            </a:r>
            <a:r>
              <a:rPr lang="en-US" sz="1600" b="1" dirty="0"/>
              <a:t> at very low and</a:t>
            </a:r>
          </a:p>
          <a:p>
            <a:pPr>
              <a:defRPr/>
            </a:pPr>
            <a:r>
              <a:rPr lang="en-US" sz="1600" b="1" dirty="0"/>
              <a:t>extremely high liquid water</a:t>
            </a:r>
          </a:p>
          <a:p>
            <a:pPr>
              <a:defRPr/>
            </a:pPr>
            <a:r>
              <a:rPr lang="en-US" sz="1600" b="1" dirty="0"/>
              <a:t>contents</a:t>
            </a:r>
            <a:r>
              <a:rPr lang="en-US" sz="1600" b="1" dirty="0" smtClean="0"/>
              <a:t>.</a:t>
            </a:r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 smtClean="0"/>
              <a:t>Sign of charge transfer function</a:t>
            </a:r>
          </a:p>
          <a:p>
            <a:pPr>
              <a:defRPr/>
            </a:pPr>
            <a:r>
              <a:rPr lang="en-US" sz="1600" b="1" dirty="0"/>
              <a:t>o</a:t>
            </a:r>
            <a:r>
              <a:rPr lang="en-US" sz="1600" b="1" dirty="0" smtClean="0"/>
              <a:t>f LWC, rime accretion rate,</a:t>
            </a:r>
          </a:p>
          <a:p>
            <a:pPr>
              <a:defRPr/>
            </a:pPr>
            <a:r>
              <a:rPr lang="en-US" sz="1600" b="1" dirty="0"/>
              <a:t>a</a:t>
            </a:r>
            <a:r>
              <a:rPr lang="en-US" sz="1600" b="1" dirty="0" smtClean="0"/>
              <a:t>mbient temperature, droplet</a:t>
            </a:r>
          </a:p>
          <a:p>
            <a:pPr>
              <a:defRPr/>
            </a:pPr>
            <a:r>
              <a:rPr lang="en-US" sz="1600" b="1" dirty="0" smtClean="0"/>
              <a:t>size and</a:t>
            </a:r>
            <a:r>
              <a:rPr lang="mr-IN" sz="1600" b="1" dirty="0" smtClean="0"/>
              <a:t>…</a:t>
            </a:r>
            <a:endParaRPr lang="en-US" sz="1600" b="1" dirty="0" smtClean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 smtClean="0"/>
              <a:t>Controversy about charging </a:t>
            </a:r>
          </a:p>
          <a:p>
            <a:pPr>
              <a:defRPr/>
            </a:pPr>
            <a:r>
              <a:rPr lang="en-US" sz="1600" b="1" dirty="0"/>
              <a:t>m</a:t>
            </a:r>
            <a:r>
              <a:rPr lang="en-US" sz="1600" b="1" dirty="0" smtClean="0"/>
              <a:t>echanism at high SLW contents!</a:t>
            </a:r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 smtClean="0"/>
              <a:t>More on this later</a:t>
            </a:r>
            <a:r>
              <a:rPr lang="mr-IN" sz="1600" b="1" dirty="0" smtClean="0"/>
              <a:t>…</a:t>
            </a:r>
            <a:endParaRPr lang="en-US" sz="1600" b="1" dirty="0" smtClean="0"/>
          </a:p>
          <a:p>
            <a:pPr>
              <a:defRPr/>
            </a:pPr>
            <a:r>
              <a:rPr lang="en-US" sz="1600" b="1" dirty="0" smtClean="0"/>
              <a:t> </a:t>
            </a:r>
            <a:endParaRPr lang="en-US" sz="1600" b="1" dirty="0"/>
          </a:p>
        </p:txBody>
      </p:sp>
      <p:pic>
        <p:nvPicPr>
          <p:cNvPr id="6" name="Picture 5" descr="EPSON00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0" t="11111" r="4589" b="61111"/>
          <a:stretch/>
        </p:blipFill>
        <p:spPr>
          <a:xfrm rot="5400000">
            <a:off x="-115287" y="365196"/>
            <a:ext cx="5869496" cy="54406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38502" y="1020763"/>
            <a:ext cx="2439965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6903" y="3509312"/>
            <a:ext cx="3509551" cy="1290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10" idx="3"/>
          </p:cNvCxnSpPr>
          <p:nvPr/>
        </p:nvCxnSpPr>
        <p:spPr>
          <a:xfrm flipV="1">
            <a:off x="1695827" y="1082568"/>
            <a:ext cx="379161" cy="7186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0" idx="0"/>
          </p:cNvCxnSpPr>
          <p:nvPr/>
        </p:nvCxnSpPr>
        <p:spPr>
          <a:xfrm flipV="1">
            <a:off x="2241542" y="1020763"/>
            <a:ext cx="316943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41205" y="1082568"/>
            <a:ext cx="270650" cy="8525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" idx="7"/>
          </p:cNvCxnSpPr>
          <p:nvPr/>
        </p:nvCxnSpPr>
        <p:spPr>
          <a:xfrm flipV="1">
            <a:off x="3240867" y="1154674"/>
            <a:ext cx="180275" cy="705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385" y="6077272"/>
            <a:ext cx="278288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Contours: charge separated</a:t>
            </a:r>
          </a:p>
          <a:p>
            <a:r>
              <a:rPr lang="en-US" dirty="0"/>
              <a:t>p</a:t>
            </a:r>
            <a:r>
              <a:rPr lang="en-US" dirty="0" smtClean="0"/>
              <a:t>er collision (</a:t>
            </a:r>
            <a:r>
              <a:rPr lang="en-US" dirty="0" err="1" smtClean="0"/>
              <a:t>fC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4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31356" y="957648"/>
            <a:ext cx="543317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At low liquid water contents, both </a:t>
            </a:r>
            <a:r>
              <a:rPr lang="en-US" dirty="0" err="1" smtClean="0"/>
              <a:t>graupel</a:t>
            </a:r>
            <a:r>
              <a:rPr lang="en-US" dirty="0" smtClean="0"/>
              <a:t> and ice</a:t>
            </a:r>
          </a:p>
          <a:p>
            <a:r>
              <a:rPr lang="en-US" dirty="0"/>
              <a:t>c</a:t>
            </a:r>
            <a:r>
              <a:rPr lang="en-US" dirty="0" smtClean="0"/>
              <a:t>rystals are growing by deposition. Since </a:t>
            </a:r>
            <a:r>
              <a:rPr lang="en-US" dirty="0" err="1" smtClean="0"/>
              <a:t>dm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~ radius,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raupel</a:t>
            </a:r>
            <a:r>
              <a:rPr lang="en-US" dirty="0" smtClean="0"/>
              <a:t> is growing faster and has a thicker QLL.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68124" y="2242194"/>
            <a:ext cx="101715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Negative</a:t>
            </a:r>
          </a:p>
          <a:p>
            <a:r>
              <a:rPr lang="en-US" dirty="0"/>
              <a:t>c</a:t>
            </a:r>
            <a:r>
              <a:rPr lang="en-US" dirty="0" smtClean="0"/>
              <a:t>harge</a:t>
            </a:r>
          </a:p>
          <a:p>
            <a:r>
              <a:rPr lang="en-US" dirty="0"/>
              <a:t>c</a:t>
            </a:r>
            <a:r>
              <a:rPr lang="en-US" dirty="0" smtClean="0"/>
              <a:t>arried </a:t>
            </a:r>
          </a:p>
          <a:p>
            <a:r>
              <a:rPr lang="en-US" dirty="0" smtClean="0"/>
              <a:t>upward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31356" y="5903895"/>
            <a:ext cx="38241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Leads to positive charge lower in cloud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7970" y="508299"/>
            <a:ext cx="368930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Example: Positive charging of </a:t>
            </a:r>
            <a:r>
              <a:rPr lang="en-US" dirty="0" err="1" smtClean="0"/>
              <a:t>graupel</a:t>
            </a:r>
            <a:endParaRPr lang="en-US" dirty="0"/>
          </a:p>
        </p:txBody>
      </p:sp>
      <p:pic>
        <p:nvPicPr>
          <p:cNvPr id="3" name="Picture 2" descr="region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70" y="2015713"/>
            <a:ext cx="4909413" cy="3804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385" y="80353"/>
            <a:ext cx="48327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How does QLL theory fit with Takahashi’s results?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2308" y="4112846"/>
            <a:ext cx="2276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C. Weidman</a:t>
            </a:r>
          </a:p>
          <a:p>
            <a:r>
              <a:rPr lang="en-US" dirty="0" smtClean="0"/>
              <a:t>U. </a:t>
            </a:r>
            <a:r>
              <a:rPr lang="en-US" dirty="0"/>
              <a:t>o</a:t>
            </a:r>
            <a:r>
              <a:rPr lang="en-US" dirty="0" smtClean="0"/>
              <a:t>f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7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52173" y="957647"/>
            <a:ext cx="492955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Larger </a:t>
            </a:r>
            <a:r>
              <a:rPr lang="en-US" dirty="0" err="1" smtClean="0"/>
              <a:t>graupel</a:t>
            </a:r>
            <a:r>
              <a:rPr lang="en-US" dirty="0" smtClean="0"/>
              <a:t> particle in </a:t>
            </a:r>
            <a:r>
              <a:rPr lang="en-US" dirty="0" err="1" smtClean="0"/>
              <a:t>sublimational</a:t>
            </a:r>
            <a:r>
              <a:rPr lang="en-US" dirty="0" smtClean="0"/>
              <a:t> growth</a:t>
            </a:r>
          </a:p>
          <a:p>
            <a:r>
              <a:rPr lang="en-US" dirty="0"/>
              <a:t>a</a:t>
            </a:r>
            <a:r>
              <a:rPr lang="en-US" dirty="0" smtClean="0"/>
              <a:t>t moderate </a:t>
            </a:r>
            <a:r>
              <a:rPr lang="en-US" dirty="0" err="1" smtClean="0"/>
              <a:t>supercooled</a:t>
            </a:r>
            <a:r>
              <a:rPr lang="en-US" dirty="0" smtClean="0"/>
              <a:t> LWC; </a:t>
            </a:r>
            <a:r>
              <a:rPr lang="en-US" dirty="0" err="1" smtClean="0"/>
              <a:t>graupel</a:t>
            </a:r>
            <a:r>
              <a:rPr lang="en-US" dirty="0" smtClean="0"/>
              <a:t> gains mass</a:t>
            </a:r>
          </a:p>
          <a:p>
            <a:r>
              <a:rPr lang="en-US" dirty="0"/>
              <a:t>b</a:t>
            </a:r>
            <a:r>
              <a:rPr lang="en-US" dirty="0" smtClean="0"/>
              <a:t>y riming while losing mass by sublimation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68124" y="2242194"/>
            <a:ext cx="91830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</a:t>
            </a:r>
          </a:p>
          <a:p>
            <a:r>
              <a:rPr lang="en-US" dirty="0"/>
              <a:t>c</a:t>
            </a:r>
            <a:r>
              <a:rPr lang="en-US" dirty="0" smtClean="0"/>
              <a:t>harge</a:t>
            </a:r>
          </a:p>
          <a:p>
            <a:r>
              <a:rPr lang="en-US" dirty="0"/>
              <a:t>c</a:t>
            </a:r>
            <a:r>
              <a:rPr lang="en-US" dirty="0" smtClean="0"/>
              <a:t>arried </a:t>
            </a:r>
          </a:p>
          <a:p>
            <a:r>
              <a:rPr lang="en-US" dirty="0" smtClean="0"/>
              <a:t>upward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31356" y="5806205"/>
            <a:ext cx="389320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Leads to negative charge lower in cloud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1602" y="234761"/>
            <a:ext cx="378815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Example: Negative charging of </a:t>
            </a:r>
            <a:r>
              <a:rPr lang="en-US" dirty="0" err="1" smtClean="0"/>
              <a:t>graupel</a:t>
            </a:r>
            <a:endParaRPr lang="en-US" dirty="0"/>
          </a:p>
        </p:txBody>
      </p:sp>
      <p:pic>
        <p:nvPicPr>
          <p:cNvPr id="9" name="Picture 8" descr="region_B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69" y="2216570"/>
            <a:ext cx="4048005" cy="33120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871" y="3073191"/>
            <a:ext cx="13774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Courtesy: </a:t>
            </a:r>
            <a:endParaRPr lang="en-US" sz="1400" dirty="0" smtClean="0"/>
          </a:p>
          <a:p>
            <a:r>
              <a:rPr lang="en-US" sz="1400" dirty="0" smtClean="0"/>
              <a:t>C. Weidman</a:t>
            </a:r>
            <a:endParaRPr lang="en-US" sz="1400" dirty="0"/>
          </a:p>
          <a:p>
            <a:r>
              <a:rPr lang="en-US" sz="1400" dirty="0"/>
              <a:t>U. of Arizona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7855" y="4631432"/>
            <a:ext cx="247459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i="1" dirty="0" smtClean="0"/>
              <a:t>A complete theory </a:t>
            </a:r>
          </a:p>
          <a:p>
            <a:r>
              <a:rPr lang="en-US" b="1" i="1" dirty="0" smtClean="0"/>
              <a:t>for cloud electrification</a:t>
            </a:r>
          </a:p>
          <a:p>
            <a:r>
              <a:rPr lang="en-US" b="1" i="1" dirty="0" smtClean="0"/>
              <a:t>remains elusive!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6656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3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V. Storm scale observations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8" y="1417638"/>
            <a:ext cx="5996535" cy="4929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23" y="6376022"/>
            <a:ext cx="188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Tessendorf</a:t>
            </a:r>
            <a:r>
              <a:rPr lang="en-US" dirty="0" smtClean="0"/>
              <a:t> (2009)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5111" y="2310666"/>
            <a:ext cx="27302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“normal” </a:t>
            </a:r>
            <a:r>
              <a:rPr lang="en-US" dirty="0" err="1" smtClean="0"/>
              <a:t>tripole</a:t>
            </a:r>
            <a:r>
              <a:rPr lang="en-US" dirty="0" smtClean="0"/>
              <a:t> storm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7713" y="3418258"/>
            <a:ext cx="20168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Intracloud</a:t>
            </a:r>
            <a:r>
              <a:rPr lang="en-US" dirty="0" smtClean="0"/>
              <a:t> lightning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7886" y="5486969"/>
            <a:ext cx="26096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Cloud-to-ground lightning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5703" y="4241133"/>
            <a:ext cx="26519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IC/CG ratio ~ 4:1 (globally)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3912" y="2892432"/>
            <a:ext cx="28405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Breakdown field ~ 10</a:t>
            </a:r>
            <a:r>
              <a:rPr lang="en-US" baseline="30000" dirty="0" smtClean="0"/>
              <a:t>5</a:t>
            </a:r>
            <a:r>
              <a:rPr lang="en-US" dirty="0" smtClean="0"/>
              <a:t> Vm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1177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ropbox\CSU\LaTeX_thesis\chap1\fig\normalinvertedschematic.png"/>
          <p:cNvPicPr>
            <a:picLocks noChangeAspect="1" noChangeArrowheads="1"/>
          </p:cNvPicPr>
          <p:nvPr/>
        </p:nvPicPr>
        <p:blipFill rotWithShape="1">
          <a:blip r:embed="rId2" cstate="print"/>
          <a:srcRect l="38643"/>
          <a:stretch/>
        </p:blipFill>
        <p:spPr bwMode="auto">
          <a:xfrm>
            <a:off x="228600" y="185390"/>
            <a:ext cx="4852020" cy="41417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5500" y="185390"/>
            <a:ext cx="3687500" cy="1200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There are deviations from “normal” polarity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/>
              <a:t>i</a:t>
            </a:r>
            <a:r>
              <a:rPr lang="en-US" sz="2400" dirty="0" smtClean="0"/>
              <a:t>nverted” charge structure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553200"/>
            <a:ext cx="853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4419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5500" y="1643657"/>
            <a:ext cx="3832449" cy="1754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nverted charge structure with positive </a:t>
            </a:r>
          </a:p>
          <a:p>
            <a:r>
              <a:rPr lang="en-US" dirty="0" smtClean="0"/>
              <a:t>charge situated in the mid levels</a:t>
            </a:r>
          </a:p>
          <a:p>
            <a:endParaRPr lang="en-US" dirty="0"/>
          </a:p>
          <a:p>
            <a:r>
              <a:rPr lang="en-US" dirty="0" smtClean="0"/>
              <a:t>Where do these storms occur and</a:t>
            </a:r>
          </a:p>
          <a:p>
            <a:r>
              <a:rPr lang="en-US" dirty="0" smtClean="0"/>
              <a:t>what processes lead to the inverted</a:t>
            </a:r>
          </a:p>
          <a:p>
            <a:r>
              <a:rPr lang="en-US" dirty="0"/>
              <a:t>c</a:t>
            </a:r>
            <a:r>
              <a:rPr lang="en-US" dirty="0" smtClean="0"/>
              <a:t>harge structure? </a:t>
            </a:r>
          </a:p>
        </p:txBody>
      </p:sp>
      <p:pic>
        <p:nvPicPr>
          <p:cNvPr id="3" name="Picture 2" descr="normal_inverted_clou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4" r="8466" b="42670"/>
          <a:stretch/>
        </p:blipFill>
        <p:spPr>
          <a:xfrm>
            <a:off x="3475057" y="3628304"/>
            <a:ext cx="3357380" cy="2489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3551" y="5146730"/>
            <a:ext cx="103374" cy="2362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12074" y="6117512"/>
            <a:ext cx="1346718" cy="2462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Courtesy: C. Weidman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4688" y="3628304"/>
            <a:ext cx="1823261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Another</a:t>
            </a:r>
          </a:p>
          <a:p>
            <a:r>
              <a:rPr lang="en-US" dirty="0"/>
              <a:t>a</a:t>
            </a:r>
            <a:r>
              <a:rPr lang="en-US" dirty="0" smtClean="0"/>
              <a:t>nomalous</a:t>
            </a:r>
          </a:p>
          <a:p>
            <a:r>
              <a:rPr lang="en-US" dirty="0"/>
              <a:t>c</a:t>
            </a:r>
            <a:r>
              <a:rPr lang="en-US" dirty="0" smtClean="0"/>
              <a:t>harge</a:t>
            </a:r>
          </a:p>
          <a:p>
            <a:r>
              <a:rPr lang="en-US" dirty="0"/>
              <a:t>s</a:t>
            </a:r>
            <a:r>
              <a:rPr lang="en-US" dirty="0" smtClean="0"/>
              <a:t>tructure;</a:t>
            </a:r>
          </a:p>
          <a:p>
            <a:r>
              <a:rPr lang="en-US" dirty="0" smtClean="0"/>
              <a:t>“inverted” dipole</a:t>
            </a:r>
          </a:p>
          <a:p>
            <a:endParaRPr lang="en-US" dirty="0"/>
          </a:p>
          <a:p>
            <a:r>
              <a:rPr lang="en-US" dirty="0" smtClean="0"/>
              <a:t>Characteristic of</a:t>
            </a:r>
          </a:p>
          <a:p>
            <a:r>
              <a:rPr lang="en-US" dirty="0"/>
              <a:t>l</a:t>
            </a:r>
            <a:r>
              <a:rPr lang="en-US" dirty="0" smtClean="0"/>
              <a:t>ow precipitation</a:t>
            </a:r>
          </a:p>
          <a:p>
            <a:r>
              <a:rPr lang="en-US" dirty="0" err="1" smtClean="0"/>
              <a:t>supercells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80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8616" y="6116430"/>
            <a:ext cx="235022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err="1" smtClean="0"/>
              <a:t>Zajac</a:t>
            </a:r>
            <a:r>
              <a:rPr lang="en-US" sz="1600" dirty="0" smtClean="0"/>
              <a:t> and Rutledge (2000)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01981" y="640770"/>
            <a:ext cx="4955278" cy="4801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“Positive” storms are found in the W. and N. </a:t>
            </a:r>
          </a:p>
          <a:p>
            <a:r>
              <a:rPr lang="en-US" dirty="0" smtClean="0"/>
              <a:t>Great Plains-often severe</a:t>
            </a:r>
          </a:p>
          <a:p>
            <a:endParaRPr lang="en-US" dirty="0"/>
          </a:p>
          <a:p>
            <a:r>
              <a:rPr lang="en-US" dirty="0" smtClean="0"/>
              <a:t>Intersection of high CAPE and reduced warm </a:t>
            </a:r>
          </a:p>
          <a:p>
            <a:r>
              <a:rPr lang="en-US" dirty="0" smtClean="0"/>
              <a:t>cloud depth, equivalent to high cloud base </a:t>
            </a:r>
          </a:p>
          <a:p>
            <a:r>
              <a:rPr lang="en-US" dirty="0" smtClean="0"/>
              <a:t>heights (Williams 2005) </a:t>
            </a:r>
          </a:p>
          <a:p>
            <a:endParaRPr lang="en-US" dirty="0"/>
          </a:p>
          <a:p>
            <a:r>
              <a:rPr lang="en-US" dirty="0" smtClean="0"/>
              <a:t>Promotes high </a:t>
            </a:r>
            <a:r>
              <a:rPr lang="en-US" dirty="0" err="1" smtClean="0"/>
              <a:t>supercooled</a:t>
            </a:r>
            <a:r>
              <a:rPr lang="en-US" dirty="0" smtClean="0"/>
              <a:t> liquid</a:t>
            </a:r>
          </a:p>
          <a:p>
            <a:r>
              <a:rPr lang="en-US" dirty="0" smtClean="0"/>
              <a:t>water contents, “superlative liquid water</a:t>
            </a:r>
          </a:p>
          <a:p>
            <a:r>
              <a:rPr lang="en-US" dirty="0"/>
              <a:t>c</a:t>
            </a:r>
            <a:r>
              <a:rPr lang="en-US" dirty="0" smtClean="0"/>
              <a:t>ontents”, leading to positive charge on </a:t>
            </a:r>
            <a:r>
              <a:rPr lang="en-US" dirty="0" err="1" smtClean="0"/>
              <a:t>graupel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inverted storms, warm cloud residence </a:t>
            </a:r>
          </a:p>
          <a:p>
            <a:r>
              <a:rPr lang="en-US" dirty="0" smtClean="0"/>
              <a:t>time is far too short to produce </a:t>
            </a:r>
          </a:p>
          <a:p>
            <a:r>
              <a:rPr lang="en-US" dirty="0" smtClean="0"/>
              <a:t>precipitation-sized drops (Fuchs et al. 2018)</a:t>
            </a:r>
          </a:p>
          <a:p>
            <a:endParaRPr lang="en-US" dirty="0" smtClean="0"/>
          </a:p>
          <a:p>
            <a:r>
              <a:rPr lang="en-US" dirty="0" smtClean="0"/>
              <a:t>The high cloud base heights also imply broad cloud</a:t>
            </a:r>
          </a:p>
          <a:p>
            <a:r>
              <a:rPr lang="en-US" dirty="0"/>
              <a:t>p</a:t>
            </a:r>
            <a:r>
              <a:rPr lang="en-US" dirty="0" smtClean="0"/>
              <a:t>arcels which effectively reduce entrainment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4484" y="3356686"/>
            <a:ext cx="11375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% positive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218686" y="4102476"/>
            <a:ext cx="1149811" cy="9844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6041" y="4330067"/>
            <a:ext cx="57712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0" y="635476"/>
            <a:ext cx="3342720" cy="269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1" y="3841015"/>
            <a:ext cx="3573967" cy="301698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844441" y="4857475"/>
            <a:ext cx="1048111" cy="881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12419" y="4482195"/>
            <a:ext cx="1010500" cy="9034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9791" y="4696146"/>
            <a:ext cx="67326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1972" y="5086886"/>
            <a:ext cx="57712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6041" y="165368"/>
            <a:ext cx="240322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Annual CG flash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7" t="23409" b="12956"/>
          <a:stretch/>
        </p:blipFill>
        <p:spPr>
          <a:xfrm>
            <a:off x="31674" y="950093"/>
            <a:ext cx="3482219" cy="3133208"/>
          </a:xfrm>
          <a:prstGeom prst="rect">
            <a:avLst/>
          </a:prstGeom>
        </p:spPr>
      </p:pic>
      <p:pic>
        <p:nvPicPr>
          <p:cNvPr id="5" name="Picture 4" descr="20120609_082204_colorado_high_park_fire_5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03" y="1005114"/>
            <a:ext cx="3720306" cy="2480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315107" y="3680579"/>
            <a:ext cx="439220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High Park fire in CO, June 2012</a:t>
            </a:r>
          </a:p>
          <a:p>
            <a:r>
              <a:rPr lang="en-US" dirty="0" smtClean="0"/>
              <a:t>CCN impact on storm charge structure?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62" y="3933861"/>
            <a:ext cx="1653723" cy="2452973"/>
          </a:xfrm>
          <a:prstGeom prst="rect">
            <a:avLst/>
          </a:prstGeom>
        </p:spPr>
      </p:pic>
      <p:pic>
        <p:nvPicPr>
          <p:cNvPr id="8" name="Picture 7" descr="EPSON00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74663" r="32191" b="5825"/>
          <a:stretch/>
        </p:blipFill>
        <p:spPr>
          <a:xfrm rot="10800000">
            <a:off x="3083559" y="4437730"/>
            <a:ext cx="2696245" cy="196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6127" y="6444903"/>
            <a:ext cx="40991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Jayaratne</a:t>
            </a:r>
            <a:r>
              <a:rPr lang="en-US" dirty="0" smtClean="0"/>
              <a:t>, 2014. In, </a:t>
            </a:r>
            <a:r>
              <a:rPr lang="en-US" i="1" dirty="0" smtClean="0"/>
              <a:t>The Lightning Flash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52804" y="5290624"/>
            <a:ext cx="682770" cy="2730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7983" y="4965505"/>
            <a:ext cx="285546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Rimed surface stays in </a:t>
            </a:r>
          </a:p>
          <a:p>
            <a:r>
              <a:rPr lang="en-US" dirty="0"/>
              <a:t>a</a:t>
            </a:r>
            <a:r>
              <a:rPr lang="en-US" dirty="0" smtClean="0"/>
              <a:t> depositional state owed to</a:t>
            </a:r>
          </a:p>
          <a:p>
            <a:r>
              <a:rPr lang="en-US" dirty="0" smtClean="0"/>
              <a:t>freezing of </a:t>
            </a:r>
            <a:r>
              <a:rPr lang="en-US" b="1" i="1" dirty="0" smtClean="0"/>
              <a:t>small </a:t>
            </a:r>
            <a:r>
              <a:rPr lang="en-US" dirty="0" smtClean="0"/>
              <a:t>droplets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151243" y="6253786"/>
            <a:ext cx="355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5107" y="6089931"/>
            <a:ext cx="0" cy="3140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2240" y="6444903"/>
            <a:ext cx="248160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Avila and </a:t>
            </a:r>
            <a:r>
              <a:rPr lang="en-US" dirty="0" err="1" smtClean="0"/>
              <a:t>Pereyra</a:t>
            </a:r>
            <a:r>
              <a:rPr lang="en-US" dirty="0" smtClean="0"/>
              <a:t> (2000)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9662" y="123733"/>
            <a:ext cx="758460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charging of the </a:t>
            </a:r>
            <a:r>
              <a:rPr lang="en-US" dirty="0" err="1" smtClean="0"/>
              <a:t>rimer</a:t>
            </a:r>
            <a:r>
              <a:rPr lang="en-US" dirty="0" smtClean="0"/>
              <a:t> (</a:t>
            </a:r>
            <a:r>
              <a:rPr lang="en-US" dirty="0" err="1" smtClean="0"/>
              <a:t>graupel</a:t>
            </a:r>
            <a:r>
              <a:rPr lang="en-US" dirty="0" smtClean="0"/>
              <a:t>) at high SLW content is still a mystery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However, droplet concentration seems to be an important component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79523" y="1712274"/>
            <a:ext cx="6591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Gold +</a:t>
            </a:r>
          </a:p>
          <a:p>
            <a:r>
              <a:rPr lang="en-US" sz="1400" dirty="0" smtClean="0"/>
              <a:t>Blue 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674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13915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Ammonium in </a:t>
            </a:r>
            <a:r>
              <a:rPr lang="en" sz="3200" dirty="0" smtClean="0"/>
              <a:t>Rainwater—</a:t>
            </a:r>
            <a:r>
              <a:rPr lang="en-US" sz="3200" dirty="0" smtClean="0"/>
              <a:t>when ammonia enters water (like cloud drops)—surface EPA sites </a:t>
            </a:r>
            <a:endParaRPr sz="320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225" y="1434259"/>
            <a:ext cx="6191776" cy="511544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59300" y="1536633"/>
            <a:ext cx="27057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</a:rPr>
              <a:t>Considerably increase in </a:t>
            </a:r>
            <a:r>
              <a:rPr lang="en" sz="2000" dirty="0">
                <a:solidFill>
                  <a:srgbClr val="FF0000"/>
                </a:solidFill>
              </a:rPr>
              <a:t>NH</a:t>
            </a:r>
            <a:r>
              <a:rPr lang="en" sz="2000" baseline="-25000" dirty="0">
                <a:solidFill>
                  <a:srgbClr val="FF0000"/>
                </a:solidFill>
              </a:rPr>
              <a:t>4</a:t>
            </a:r>
            <a:r>
              <a:rPr lang="en" sz="2000" baseline="30000" dirty="0">
                <a:solidFill>
                  <a:srgbClr val="FF0000"/>
                </a:solidFill>
              </a:rPr>
              <a:t>+</a:t>
            </a:r>
            <a:r>
              <a:rPr lang="en" sz="2000" dirty="0">
                <a:solidFill>
                  <a:srgbClr val="000000"/>
                </a:solidFill>
              </a:rPr>
              <a:t> across Northern Plains from 1985 to </a:t>
            </a:r>
            <a:r>
              <a:rPr lang="en" sz="2000" dirty="0" smtClean="0">
                <a:solidFill>
                  <a:srgbClr val="000000"/>
                </a:solidFill>
              </a:rPr>
              <a:t>2016</a:t>
            </a:r>
            <a:r>
              <a:rPr lang="en-US" sz="2000" dirty="0" smtClean="0">
                <a:solidFill>
                  <a:srgbClr val="000000"/>
                </a:solidFill>
              </a:rPr>
              <a:t>; </a:t>
            </a:r>
            <a:r>
              <a:rPr lang="en-US" sz="2000" dirty="0" smtClean="0">
                <a:solidFill>
                  <a:srgbClr val="FF0000"/>
                </a:solidFill>
              </a:rPr>
              <a:t>driven by increase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 smtClean="0">
                <a:solidFill>
                  <a:srgbClr val="FF0000"/>
                </a:solidFill>
              </a:rPr>
              <a:t>n ammonia (NH</a:t>
            </a:r>
            <a:r>
              <a:rPr lang="en-US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) from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urface?????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rgbClr val="000000"/>
                </a:solidFill>
              </a:rPr>
              <a:t>Also increase in other locations (e.g., E NC, SE PA)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494" y="5127387"/>
            <a:ext cx="2207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Max </a:t>
            </a:r>
            <a:r>
              <a:rPr lang="en-US" dirty="0" err="1" smtClean="0"/>
              <a:t>Marchand</a:t>
            </a:r>
            <a:r>
              <a:rPr lang="en-US" dirty="0" smtClean="0"/>
              <a:t>,</a:t>
            </a:r>
          </a:p>
          <a:p>
            <a:r>
              <a:rPr lang="en-US" dirty="0" smtClean="0"/>
              <a:t>unpublished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8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36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7354" y="5436833"/>
            <a:ext cx="17620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Fuchs et al.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7354" y="1068779"/>
            <a:ext cx="38266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Dual-Doppler derived updraft statistics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3927" y="5480884"/>
            <a:ext cx="544251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Strong, broad updrafts in inverted storms</a:t>
            </a:r>
          </a:p>
          <a:p>
            <a:r>
              <a:rPr lang="en-US" dirty="0" smtClean="0"/>
              <a:t>Environment for high </a:t>
            </a:r>
            <a:r>
              <a:rPr lang="en-US" dirty="0" err="1" smtClean="0"/>
              <a:t>supercooled</a:t>
            </a:r>
            <a:r>
              <a:rPr lang="en-US" dirty="0" smtClean="0"/>
              <a:t> liquid water contents</a:t>
            </a:r>
          </a:p>
          <a:p>
            <a:r>
              <a:rPr lang="en-US" dirty="0" smtClean="0"/>
              <a:t>Positive charge on </a:t>
            </a:r>
            <a:r>
              <a:rPr lang="en-US" dirty="0" err="1" smtClean="0"/>
              <a:t>rimer</a:t>
            </a:r>
            <a:r>
              <a:rPr lang="en-US" dirty="0" smtClean="0"/>
              <a:t> (</a:t>
            </a:r>
            <a:r>
              <a:rPr lang="en-US" dirty="0" err="1" smtClean="0"/>
              <a:t>graupel</a:t>
            </a:r>
            <a:r>
              <a:rPr lang="en-US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7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rallelogram 37"/>
          <p:cNvSpPr/>
          <p:nvPr/>
        </p:nvSpPr>
        <p:spPr>
          <a:xfrm>
            <a:off x="0" y="2133600"/>
            <a:ext cx="9144000" cy="3886200"/>
          </a:xfrm>
          <a:prstGeom prst="parallelogram">
            <a:avLst>
              <a:gd name="adj" fmla="val 77395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2971800" y="152400"/>
            <a:ext cx="3276600" cy="327660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1371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144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144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44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1371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3657600" y="457200"/>
            <a:ext cx="2209800" cy="750332"/>
            <a:chOff x="3657600" y="457200"/>
            <a:chExt cx="2209800" cy="750332"/>
          </a:xfrm>
        </p:grpSpPr>
        <p:sp>
          <p:nvSpPr>
            <p:cNvPr id="14" name="TextBox 13"/>
            <p:cNvSpPr txBox="1"/>
            <p:nvPr/>
          </p:nvSpPr>
          <p:spPr>
            <a:xfrm>
              <a:off x="4800600" y="53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5400" y="6096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7600" y="685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148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67200" y="76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00600" y="838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02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</p:grpSp>
      <p:grpSp>
        <p:nvGrpSpPr>
          <p:cNvPr id="3" name="Group 28"/>
          <p:cNvGrpSpPr/>
          <p:nvPr/>
        </p:nvGrpSpPr>
        <p:grpSpPr>
          <a:xfrm>
            <a:off x="3429000" y="2450068"/>
            <a:ext cx="2209800" cy="750332"/>
            <a:chOff x="3657600" y="457200"/>
            <a:chExt cx="2209800" cy="750332"/>
          </a:xfrm>
        </p:grpSpPr>
        <p:sp>
          <p:nvSpPr>
            <p:cNvPr id="30" name="TextBox 29"/>
            <p:cNvSpPr txBox="1"/>
            <p:nvPr/>
          </p:nvSpPr>
          <p:spPr>
            <a:xfrm>
              <a:off x="4800600" y="53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05400" y="6096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57600" y="685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148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67200" y="76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00600" y="838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102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676400" y="44196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410200" y="48768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67600" y="23622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7" idx="1"/>
          </p:cNvCxnSpPr>
          <p:nvPr/>
        </p:nvCxnSpPr>
        <p:spPr>
          <a:xfrm>
            <a:off x="4038600" y="1219200"/>
            <a:ext cx="152400" cy="413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1"/>
            <a:endCxn id="8" idx="1"/>
          </p:cNvCxnSpPr>
          <p:nvPr/>
        </p:nvCxnSpPr>
        <p:spPr>
          <a:xfrm>
            <a:off x="4191000" y="1632466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1"/>
            <a:endCxn id="10" idx="1"/>
          </p:cNvCxnSpPr>
          <p:nvPr/>
        </p:nvCxnSpPr>
        <p:spPr>
          <a:xfrm flipV="1">
            <a:off x="4419600" y="1632466"/>
            <a:ext cx="457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038600" y="914400"/>
            <a:ext cx="457200" cy="2286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8" idx="3"/>
          </p:cNvCxnSpPr>
          <p:nvPr/>
        </p:nvCxnSpPr>
        <p:spPr>
          <a:xfrm>
            <a:off x="4495800" y="914400"/>
            <a:ext cx="228600" cy="322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7" idx="3"/>
          </p:cNvCxnSpPr>
          <p:nvPr/>
        </p:nvCxnSpPr>
        <p:spPr>
          <a:xfrm flipH="1" flipV="1">
            <a:off x="4572000" y="641866"/>
            <a:ext cx="152400" cy="27253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16" idx="3"/>
          </p:cNvCxnSpPr>
          <p:nvPr/>
        </p:nvCxnSpPr>
        <p:spPr>
          <a:xfrm flipH="1" flipV="1">
            <a:off x="4114800" y="870466"/>
            <a:ext cx="381000" cy="4393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3810000" y="1600200"/>
            <a:ext cx="304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648200" y="609600"/>
            <a:ext cx="228600" cy="4393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5" idx="1"/>
          </p:cNvCxnSpPr>
          <p:nvPr/>
        </p:nvCxnSpPr>
        <p:spPr>
          <a:xfrm>
            <a:off x="4876800" y="609600"/>
            <a:ext cx="228600" cy="1846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676400" y="1600200"/>
            <a:ext cx="2438400" cy="28194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7" idx="1"/>
          </p:cNvCxnSpPr>
          <p:nvPr/>
        </p:nvCxnSpPr>
        <p:spPr>
          <a:xfrm>
            <a:off x="4191000" y="1632466"/>
            <a:ext cx="1219200" cy="324433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191000" y="1524000"/>
            <a:ext cx="3276600" cy="838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38400" y="35052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t</a:t>
            </a:r>
            <a:r>
              <a:rPr lang="en-US" sz="1800" baseline="-25000" dirty="0" smtClean="0">
                <a:solidFill>
                  <a:prstClr val="black"/>
                </a:solidFill>
                <a:latin typeface="Lucida Sans Unicode"/>
              </a:rPr>
              <a:t>1</a:t>
            </a:r>
            <a:endParaRPr lang="en-US" sz="1800" baseline="-250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29200" y="37338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t</a:t>
            </a:r>
            <a:r>
              <a:rPr lang="en-US" sz="1800" baseline="-25000" dirty="0" smtClean="0">
                <a:solidFill>
                  <a:prstClr val="black"/>
                </a:solidFill>
                <a:latin typeface="Lucida Sans Unicode"/>
              </a:rPr>
              <a:t>2</a:t>
            </a:r>
            <a:endParaRPr lang="en-US" sz="1800" baseline="-250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934200" y="18288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t</a:t>
            </a:r>
            <a:r>
              <a:rPr lang="en-US" sz="1800" baseline="-25000" dirty="0" smtClean="0">
                <a:solidFill>
                  <a:prstClr val="black"/>
                </a:solidFill>
                <a:latin typeface="Lucida Sans Unicode"/>
              </a:rPr>
              <a:t>3</a:t>
            </a:r>
            <a:endParaRPr lang="en-US" sz="1800" baseline="-250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15240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657600" y="1676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419600" y="17526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76800" y="1600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19600" y="838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038600" y="838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724400" y="914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495800" y="533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876800" y="6096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5105400" y="838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667000" y="5638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Ground</a:t>
            </a:r>
            <a:endParaRPr lang="en-US" sz="18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0" y="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prstClr val="black"/>
                </a:solidFill>
                <a:latin typeface="Lucida Sans Unicode"/>
              </a:rPr>
              <a:t>LMA time-of-arrival technique</a:t>
            </a:r>
            <a:endParaRPr lang="en-US" sz="1800" b="1" u="sng" dirty="0">
              <a:solidFill>
                <a:prstClr val="black"/>
              </a:solidFill>
              <a:latin typeface="Lucida Sans Unicode"/>
            </a:endParaRPr>
          </a:p>
        </p:txBody>
      </p:sp>
      <p:pic>
        <p:nvPicPr>
          <p:cNvPr id="61" name="Picture 3" descr="C:\Users\owner\Dropbox\Camera Uploads\2012-04-01 13.59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962400"/>
            <a:ext cx="4741333" cy="26670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5867400" y="3352800"/>
            <a:ext cx="303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VHF radiation </a:t>
            </a:r>
            <a:r>
              <a:rPr lang="el-GR" dirty="0" smtClean="0">
                <a:solidFill>
                  <a:schemeClr val="tx1"/>
                </a:solidFill>
              </a:rPr>
              <a:t>α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dt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19600" y="427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Cell antenna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4400" y="35052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 field</a:t>
            </a:r>
            <a:endParaRPr lang="en-US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2390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Radio antenna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715000" y="4267200"/>
            <a:ext cx="5334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8" idx="1"/>
          </p:cNvCxnSpPr>
          <p:nvPr/>
        </p:nvCxnSpPr>
        <p:spPr>
          <a:xfrm flipH="1">
            <a:off x="6705600" y="4223266"/>
            <a:ext cx="533400" cy="1201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-1742403"/>
            <a:ext cx="9144000" cy="212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1333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91400" y="4800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panel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14800" y="5562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Main processor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5257800" y="5791200"/>
            <a:ext cx="7620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6705600" y="5061466"/>
            <a:ext cx="685800" cy="4249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172200" y="533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distribution of sources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0538" y="1055132"/>
            <a:ext cx="1959528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cool way to map</a:t>
            </a:r>
          </a:p>
          <a:p>
            <a:r>
              <a:rPr lang="en-US" dirty="0" smtClean="0"/>
              <a:t>lightning channels!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0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06" y="0"/>
            <a:ext cx="54267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20" y="2164604"/>
            <a:ext cx="3486476" cy="163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Ben Franklin, circa 1750</a:t>
            </a:r>
          </a:p>
          <a:p>
            <a:endParaRPr lang="en-US" sz="2000" dirty="0"/>
          </a:p>
          <a:p>
            <a:r>
              <a:rPr lang="en-US" sz="2000" dirty="0" smtClean="0"/>
              <a:t>The science</a:t>
            </a:r>
            <a:r>
              <a:rPr lang="en-US" sz="2000" dirty="0"/>
              <a:t> </a:t>
            </a:r>
            <a:r>
              <a:rPr lang="en-US" sz="2000" dirty="0" smtClean="0"/>
              <a:t>of atmospheric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lectricity began with Franklin’s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arly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042" y="611085"/>
            <a:ext cx="2419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I. A little history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33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81"/>
          <a:stretch/>
        </p:blipFill>
        <p:spPr>
          <a:xfrm>
            <a:off x="67755" y="432507"/>
            <a:ext cx="5586616" cy="516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227" y="0"/>
            <a:ext cx="158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Fuchs et al. 2015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61467" y="625755"/>
            <a:ext cx="773023" cy="874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34490" y="432507"/>
            <a:ext cx="2352327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charge layer;</a:t>
            </a:r>
          </a:p>
          <a:p>
            <a:r>
              <a:rPr lang="en-US" dirty="0" smtClean="0"/>
              <a:t>inverted polarity storm</a:t>
            </a:r>
          </a:p>
          <a:p>
            <a:endParaRPr lang="en-US" dirty="0"/>
          </a:p>
          <a:p>
            <a:r>
              <a:rPr lang="en-US" dirty="0" smtClean="0"/>
              <a:t>Positive charge layer; </a:t>
            </a:r>
          </a:p>
          <a:p>
            <a:r>
              <a:rPr lang="en-US" dirty="0"/>
              <a:t>n</a:t>
            </a:r>
            <a:r>
              <a:rPr lang="en-US" dirty="0" smtClean="0"/>
              <a:t>ormal storm polarity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6099" r="11343" b="3944"/>
          <a:stretch/>
        </p:blipFill>
        <p:spPr bwMode="auto">
          <a:xfrm>
            <a:off x="5148224" y="2074526"/>
            <a:ext cx="3759958" cy="4026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423462" y="1909835"/>
            <a:ext cx="1463224" cy="1559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1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LMA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Network of radio antennas with GPS timing</a:t>
            </a:r>
          </a:p>
          <a:p>
            <a:r>
              <a:rPr lang="en-US" dirty="0" smtClean="0"/>
              <a:t>Detects sources within ~ 60-66 MHz band </a:t>
            </a:r>
          </a:p>
          <a:p>
            <a:pPr lvl="1"/>
            <a:r>
              <a:rPr lang="en-US" dirty="0" smtClean="0"/>
              <a:t>Unused local television band</a:t>
            </a:r>
          </a:p>
          <a:p>
            <a:pPr lvl="1"/>
            <a:r>
              <a:rPr lang="en-US" dirty="0" smtClean="0"/>
              <a:t>Wavelength ~ 2 meters</a:t>
            </a:r>
          </a:p>
          <a:p>
            <a:r>
              <a:rPr lang="en-US" dirty="0" smtClean="0"/>
              <a:t>Time of arrival (TOA) from 6 or more stations</a:t>
            </a:r>
          </a:p>
          <a:p>
            <a:pPr lvl="1"/>
            <a:r>
              <a:rPr lang="en-US" dirty="0" smtClean="0"/>
              <a:t>Redundant equations, higher accuracy</a:t>
            </a:r>
          </a:p>
          <a:p>
            <a:pPr lvl="1"/>
            <a:r>
              <a:rPr lang="en-US" dirty="0" smtClean="0"/>
              <a:t>Intersection of hyperbolas</a:t>
            </a:r>
          </a:p>
          <a:p>
            <a:r>
              <a:rPr lang="en-US" dirty="0" smtClean="0"/>
              <a:t>VHF radiation produced by lightning channel propagation</a:t>
            </a:r>
          </a:p>
          <a:p>
            <a:r>
              <a:rPr lang="en-US" dirty="0" smtClean="0"/>
              <a:t>Data transmitted over cell networks to get near real time lightning data</a:t>
            </a:r>
          </a:p>
        </p:txBody>
      </p:sp>
    </p:spTree>
    <p:extLst>
      <p:ext uri="{BB962C8B-B14F-4D97-AF65-F5344CB8AC3E}">
        <p14:creationId xmlns:p14="http://schemas.microsoft.com/office/powerpoint/2010/main" val="223440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Northeast Colorado LMA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5562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5"/>
          <p:cNvSpPr txBox="1">
            <a:spLocks noChangeArrowheads="1"/>
          </p:cNvSpPr>
          <p:nvPr/>
        </p:nvSpPr>
        <p:spPr bwMode="auto">
          <a:xfrm>
            <a:off x="6019800" y="1524000"/>
            <a:ext cx="3048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Installed late 2011,</a:t>
            </a:r>
          </a:p>
          <a:p>
            <a:r>
              <a:rPr lang="en-US"/>
              <a:t>continuous operation since then</a:t>
            </a:r>
          </a:p>
          <a:p>
            <a:endParaRPr lang="en-US"/>
          </a:p>
          <a:p>
            <a:r>
              <a:rPr lang="en-US"/>
              <a:t>Total of 16 stations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2000" y="5791200"/>
            <a:ext cx="4300538" cy="461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lightning.nmt.edu</a:t>
            </a:r>
            <a:r>
              <a:rPr lang="en-US" dirty="0"/>
              <a:t>/</a:t>
            </a:r>
            <a:r>
              <a:rPr lang="en-US" dirty="0" err="1"/>
              <a:t>colma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1264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7" y="229669"/>
            <a:ext cx="4873104" cy="3617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848" y="131288"/>
            <a:ext cx="2717625" cy="3114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6181" y="3409576"/>
            <a:ext cx="3837168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Breakdown of stratified charge layer model in and near strong updrafts</a:t>
            </a:r>
          </a:p>
          <a:p>
            <a:endParaRPr lang="en-US" dirty="0"/>
          </a:p>
          <a:p>
            <a:r>
              <a:rPr lang="en-US" i="1" dirty="0" smtClean="0"/>
              <a:t>Flash size and flash rate inversely correlated</a:t>
            </a:r>
          </a:p>
          <a:p>
            <a:endParaRPr lang="en-US" dirty="0"/>
          </a:p>
          <a:p>
            <a:r>
              <a:rPr lang="en-US" dirty="0" smtClean="0"/>
              <a:t>Charge separation and electrical </a:t>
            </a:r>
            <a:r>
              <a:rPr lang="en-US" dirty="0"/>
              <a:t>b</a:t>
            </a:r>
            <a:r>
              <a:rPr lang="en-US" dirty="0" smtClean="0"/>
              <a:t>reakdown linked to turbulent</a:t>
            </a:r>
          </a:p>
          <a:p>
            <a:r>
              <a:rPr lang="en-US" dirty="0"/>
              <a:t>e</a:t>
            </a:r>
            <a:r>
              <a:rPr lang="en-US" dirty="0" smtClean="0"/>
              <a:t>ddies</a:t>
            </a:r>
          </a:p>
          <a:p>
            <a:endParaRPr lang="en-US" dirty="0" smtClean="0"/>
          </a:p>
          <a:p>
            <a:r>
              <a:rPr lang="en-US" dirty="0" err="1" smtClean="0"/>
              <a:t>Bruning</a:t>
            </a:r>
            <a:r>
              <a:rPr lang="en-US" dirty="0" smtClean="0"/>
              <a:t> and </a:t>
            </a:r>
            <a:r>
              <a:rPr lang="en-US" dirty="0" err="1" smtClean="0"/>
              <a:t>MacGorman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2771" y="4212102"/>
            <a:ext cx="4084471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Strong updraft cores can be lightning free</a:t>
            </a:r>
          </a:p>
          <a:p>
            <a:endParaRPr lang="en-US" dirty="0"/>
          </a:p>
          <a:p>
            <a:r>
              <a:rPr lang="en-US" dirty="0" smtClean="0"/>
              <a:t>“Lightning hole”</a:t>
            </a:r>
          </a:p>
          <a:p>
            <a:endParaRPr lang="en-US" dirty="0" smtClean="0"/>
          </a:p>
          <a:p>
            <a:r>
              <a:rPr lang="en-US" dirty="0" smtClean="0"/>
              <a:t>Lang et al.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8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-R_SPACECR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15" y="1147359"/>
            <a:ext cx="5306740" cy="4241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62" y="92118"/>
            <a:ext cx="377665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Geostationary Lightning Mapper!!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0062" y="1209113"/>
            <a:ext cx="2518851" cy="2800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Charge-coupled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evice (CCD)</a:t>
            </a:r>
          </a:p>
          <a:p>
            <a:endParaRPr lang="en-US" sz="1600" dirty="0"/>
          </a:p>
          <a:p>
            <a:r>
              <a:rPr lang="en-US" sz="1600" dirty="0" smtClean="0"/>
              <a:t>8 km pixel size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t nadir, 14 km at</a:t>
            </a:r>
          </a:p>
          <a:p>
            <a:r>
              <a:rPr lang="en-US" sz="1600" dirty="0" smtClean="0"/>
              <a:t>limb</a:t>
            </a:r>
          </a:p>
          <a:p>
            <a:endParaRPr lang="en-US" sz="1600" dirty="0"/>
          </a:p>
          <a:p>
            <a:r>
              <a:rPr lang="en-US" sz="1600" dirty="0" smtClean="0"/>
              <a:t>777.4 nm wavelength</a:t>
            </a:r>
          </a:p>
          <a:p>
            <a:endParaRPr lang="en-US" sz="1600" dirty="0"/>
          </a:p>
          <a:p>
            <a:r>
              <a:rPr lang="en-US" sz="1600" dirty="0" smtClean="0"/>
              <a:t>Designed detection efficiency is 70%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819982" y="92118"/>
            <a:ext cx="40318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Comparison to LMA for individual 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6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6" y="0"/>
            <a:ext cx="30778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720" y="82072"/>
            <a:ext cx="4228410" cy="3040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754" y="6330461"/>
            <a:ext cx="1756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Rudlosky</a:t>
            </a:r>
            <a:r>
              <a:rPr lang="en-US" sz="1400" dirty="0" smtClean="0"/>
              <a:t> et al. (2018)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589244" y="824396"/>
            <a:ext cx="16789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Austral summer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2260" y="3265487"/>
            <a:ext cx="15824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Spring Equinox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9059" y="5337448"/>
            <a:ext cx="162095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Boreal summer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217885" y="1662500"/>
            <a:ext cx="805052" cy="76162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589245" y="1662500"/>
            <a:ext cx="628640" cy="3426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02260" y="2138798"/>
            <a:ext cx="515625" cy="28533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07295" y="2501630"/>
            <a:ext cx="677952" cy="41057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30016" y="3209671"/>
            <a:ext cx="377539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Over ocean flashes are nearly two </a:t>
            </a:r>
          </a:p>
          <a:p>
            <a:r>
              <a:rPr lang="en-US" dirty="0"/>
              <a:t>t</a:t>
            </a:r>
            <a:r>
              <a:rPr lang="en-US" dirty="0" smtClean="0"/>
              <a:t>imes brighter than over land flashes? 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22937" y="1508617"/>
            <a:ext cx="56995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9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5459" y="6420393"/>
            <a:ext cx="21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Rutledge et al. (2020)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31" y="435221"/>
            <a:ext cx="4491635" cy="5765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017"/>
            <a:ext cx="4569731" cy="5667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0354" y="29767"/>
            <a:ext cx="22641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Normal polarity storm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2664" y="35177"/>
            <a:ext cx="262283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Anomalous polarity storm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73984" y="645237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9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6" y="137383"/>
            <a:ext cx="6181962" cy="2660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26" y="3013215"/>
            <a:ext cx="3704867" cy="2707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9774" y="257802"/>
            <a:ext cx="2608406" cy="17543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Thought initially that</a:t>
            </a:r>
          </a:p>
          <a:p>
            <a:r>
              <a:rPr lang="en-US" dirty="0"/>
              <a:t>p</a:t>
            </a:r>
            <a:r>
              <a:rPr lang="en-US" dirty="0" smtClean="0"/>
              <a:t>recipitation particles,</a:t>
            </a:r>
          </a:p>
          <a:p>
            <a:r>
              <a:rPr lang="en-US" dirty="0"/>
              <a:t>e</a:t>
            </a:r>
            <a:r>
              <a:rPr lang="en-US" dirty="0" smtClean="0"/>
              <a:t>specially large hail might</a:t>
            </a:r>
          </a:p>
          <a:p>
            <a:r>
              <a:rPr lang="en-US" dirty="0"/>
              <a:t>r</a:t>
            </a:r>
            <a:r>
              <a:rPr lang="en-US" dirty="0" smtClean="0"/>
              <a:t>educe DE via scattering</a:t>
            </a:r>
          </a:p>
          <a:p>
            <a:endParaRPr lang="en-US" dirty="0"/>
          </a:p>
          <a:p>
            <a:r>
              <a:rPr lang="en-US" dirty="0" smtClean="0"/>
              <a:t>But this is not the case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098" y="3272003"/>
            <a:ext cx="5060775" cy="3046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Rather, reduced DE is caused by cloud scattering </a:t>
            </a:r>
          </a:p>
          <a:p>
            <a:r>
              <a:rPr lang="en-US" dirty="0" smtClean="0"/>
              <a:t>by small ice crystals and water droplets</a:t>
            </a:r>
          </a:p>
          <a:p>
            <a:endParaRPr lang="en-US" dirty="0"/>
          </a:p>
          <a:p>
            <a:r>
              <a:rPr lang="en-US" dirty="0" smtClean="0"/>
              <a:t>Optical depth is L/f where L is some cloud depth and</a:t>
            </a:r>
          </a:p>
          <a:p>
            <a:r>
              <a:rPr lang="en-US" dirty="0" smtClean="0"/>
              <a:t>f is mean free path of a photon; f is small due to high </a:t>
            </a:r>
            <a:r>
              <a:rPr lang="en-US" dirty="0"/>
              <a:t>c</a:t>
            </a:r>
            <a:r>
              <a:rPr lang="en-US" dirty="0" smtClean="0"/>
              <a:t>oncentration of cloud particles; cloud particles</a:t>
            </a:r>
          </a:p>
          <a:p>
            <a:r>
              <a:rPr lang="en-US" dirty="0"/>
              <a:t>c</a:t>
            </a:r>
            <a:r>
              <a:rPr lang="en-US" dirty="0" smtClean="0"/>
              <a:t>ontain more surface area than larger precipitation </a:t>
            </a:r>
          </a:p>
          <a:p>
            <a:r>
              <a:rPr lang="en-US" dirty="0"/>
              <a:t>p</a:t>
            </a:r>
            <a:r>
              <a:rPr lang="en-US" dirty="0" smtClean="0"/>
              <a:t>articles due to much larger concentrations 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CTWP estimated from ABI, based on optical depth and cloud top particle size</a:t>
            </a:r>
          </a:p>
        </p:txBody>
      </p:sp>
    </p:spTree>
    <p:extLst>
      <p:ext uri="{BB962C8B-B14F-4D97-AF65-F5344CB8AC3E}">
        <p14:creationId xmlns:p14="http://schemas.microsoft.com/office/powerpoint/2010/main" val="240063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9058" y="82473"/>
            <a:ext cx="810871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Anomalous storms have low flash heights, very large flash rates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therefore compact flashes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2058" y="1064614"/>
            <a:ext cx="8924288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Low flash heights imply large cloud water/ice paths and multiple </a:t>
            </a:r>
          </a:p>
          <a:p>
            <a:r>
              <a:rPr lang="en-US" sz="2400" dirty="0" smtClean="0"/>
              <a:t>in-cloud scattering reducing optical emission from cloud top; compact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lashes have low radiant energy, so small flashes are not very bright </a:t>
            </a:r>
          </a:p>
          <a:p>
            <a:r>
              <a:rPr lang="en-US" sz="2400" dirty="0" smtClean="0"/>
              <a:t>to begin with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41" y="3964900"/>
            <a:ext cx="4351928" cy="24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328" y="2828347"/>
            <a:ext cx="880496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It remains an issue to determine how important this reduced DE is to </a:t>
            </a:r>
          </a:p>
          <a:p>
            <a:r>
              <a:rPr lang="en-US" sz="2400" dirty="0" smtClean="0"/>
              <a:t>the use of GLM in the operational setting</a:t>
            </a:r>
            <a:r>
              <a:rPr lang="mr-IN" sz="2400" dirty="0" smtClean="0"/>
              <a:t>…</a:t>
            </a:r>
            <a:endParaRPr lang="en-US" sz="2400" dirty="0"/>
          </a:p>
        </p:txBody>
      </p:sp>
      <p:pic>
        <p:nvPicPr>
          <p:cNvPr id="6" name="New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71" y="4239846"/>
            <a:ext cx="2758111" cy="20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6922" y="6412859"/>
            <a:ext cx="203087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Schultz et al. (2009)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0769" y="3780234"/>
            <a:ext cx="176961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“jump”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0"/>
          </p:cNvCxnSpPr>
          <p:nvPr/>
        </p:nvCxnSpPr>
        <p:spPr>
          <a:xfrm>
            <a:off x="7053427" y="4239846"/>
            <a:ext cx="87881" cy="7033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40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ghtning_spri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0" y="697236"/>
            <a:ext cx="7450168" cy="558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235" y="628486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Walt Lyons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2923" y="127000"/>
            <a:ext cx="338059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Transient Luminous Events—TLE’s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71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1708" y="6386431"/>
            <a:ext cx="140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Uman</a:t>
            </a:r>
            <a:r>
              <a:rPr lang="en-US" dirty="0" smtClean="0"/>
              <a:t> (1987)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784" y="1124213"/>
            <a:ext cx="2983659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sentry box experiment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799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0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-2499" r="27023" b="76342"/>
          <a:stretch/>
        </p:blipFill>
        <p:spPr>
          <a:xfrm>
            <a:off x="246216" y="-247562"/>
            <a:ext cx="6673743" cy="32195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6789" y="405915"/>
            <a:ext cx="2117211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Houze</a:t>
            </a:r>
            <a:r>
              <a:rPr lang="en-US" dirty="0" smtClean="0"/>
              <a:t> (2014)</a:t>
            </a:r>
          </a:p>
          <a:p>
            <a:r>
              <a:rPr lang="en-US" i="1" dirty="0" smtClean="0"/>
              <a:t>Cloud Dynamics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Edition</a:t>
            </a:r>
          </a:p>
          <a:p>
            <a:endParaRPr lang="en-US" dirty="0"/>
          </a:p>
          <a:p>
            <a:r>
              <a:rPr lang="en-US" dirty="0" smtClean="0"/>
              <a:t>Adapted from </a:t>
            </a:r>
          </a:p>
          <a:p>
            <a:r>
              <a:rPr lang="en-US" dirty="0" err="1" smtClean="0"/>
              <a:t>Stolzenburg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(1998)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3198812"/>
            <a:ext cx="8001000" cy="36591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600" dirty="0" smtClean="0"/>
              <a:t>Multiple charge layers observed in trailing </a:t>
            </a:r>
            <a:r>
              <a:rPr lang="en-US" sz="1600" dirty="0" err="1" smtClean="0"/>
              <a:t>stratiform</a:t>
            </a:r>
            <a:r>
              <a:rPr lang="en-US" sz="1600" dirty="0" smtClean="0"/>
              <a:t> region.</a:t>
            </a:r>
          </a:p>
          <a:p>
            <a:r>
              <a:rPr lang="en-US" sz="1600" dirty="0" err="1" smtClean="0"/>
              <a:t>Stratiform</a:t>
            </a:r>
            <a:r>
              <a:rPr lang="en-US" sz="1600" dirty="0" smtClean="0"/>
              <a:t> charge via a combination of advection from convective line and</a:t>
            </a:r>
            <a:r>
              <a:rPr lang="en-US" sz="1600" b="1" i="1" dirty="0" smtClean="0">
                <a:solidFill>
                  <a:schemeClr val="bg1"/>
                </a:solidFill>
              </a:rPr>
              <a:t> in-situ charging afforded by low </a:t>
            </a:r>
            <a:r>
              <a:rPr lang="en-US" sz="1600" b="1" i="1" dirty="0" err="1" smtClean="0">
                <a:solidFill>
                  <a:schemeClr val="bg1"/>
                </a:solidFill>
              </a:rPr>
              <a:t>supercooled</a:t>
            </a:r>
            <a:r>
              <a:rPr lang="en-US" sz="1600" b="1" i="1" dirty="0" smtClean="0">
                <a:solidFill>
                  <a:schemeClr val="bg1"/>
                </a:solidFill>
              </a:rPr>
              <a:t> liquid water contents generated by </a:t>
            </a:r>
            <a:r>
              <a:rPr lang="en-US" sz="1600" b="1" i="1" dirty="0" err="1" smtClean="0">
                <a:solidFill>
                  <a:schemeClr val="bg1"/>
                </a:solidFill>
              </a:rPr>
              <a:t>mesoscale</a:t>
            </a:r>
            <a:r>
              <a:rPr lang="en-US" sz="1600" b="1" i="1" dirty="0" smtClean="0">
                <a:solidFill>
                  <a:schemeClr val="bg1"/>
                </a:solidFill>
              </a:rPr>
              <a:t> updraft</a:t>
            </a:r>
            <a:r>
              <a:rPr lang="en-US" sz="1600" dirty="0" smtClean="0">
                <a:solidFill>
                  <a:schemeClr val="bg1"/>
                </a:solidFill>
              </a:rPr>
              <a:t>; </a:t>
            </a:r>
            <a:r>
              <a:rPr lang="en-US" sz="1600" dirty="0" smtClean="0"/>
              <a:t>precipitation-sized ice particles charge positively under these conditions.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odeling studies (</a:t>
            </a:r>
            <a:r>
              <a:rPr lang="en-US" sz="1600" dirty="0" err="1" smtClean="0"/>
              <a:t>Schuur</a:t>
            </a:r>
            <a:r>
              <a:rPr lang="en-US" sz="1600" dirty="0" smtClean="0"/>
              <a:t> and Rutledge, 2000) found that 70% of the total charge in a MCS </a:t>
            </a:r>
            <a:r>
              <a:rPr lang="en-US" sz="1600" dirty="0" err="1" smtClean="0"/>
              <a:t>stratiform</a:t>
            </a:r>
            <a:r>
              <a:rPr lang="en-US" sz="1600" dirty="0" smtClean="0"/>
              <a:t> region is generated by in-situ charging, with the remaining 30% </a:t>
            </a:r>
            <a:r>
              <a:rPr lang="en-US" sz="1600" dirty="0" err="1" smtClean="0"/>
              <a:t>advected</a:t>
            </a:r>
            <a:r>
              <a:rPr lang="en-US" sz="1600" dirty="0" smtClean="0"/>
              <a:t> from the convective line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  <a:r>
              <a:rPr lang="en-US" sz="1600" b="1" i="1" dirty="0" smtClean="0">
                <a:solidFill>
                  <a:srgbClr val="FFFFFF"/>
                </a:solidFill>
              </a:rPr>
              <a:t>Hence quite similar to the water budget findings for this situation.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By virtue of their large areas and modest charge concentrations, we now know that MCS </a:t>
            </a:r>
            <a:r>
              <a:rPr lang="en-US" sz="1600" dirty="0" err="1" smtClean="0">
                <a:solidFill>
                  <a:srgbClr val="FFFFFF"/>
                </a:solidFill>
              </a:rPr>
              <a:t>stratiform</a:t>
            </a:r>
            <a:r>
              <a:rPr lang="en-US" sz="1600" dirty="0" smtClean="0">
                <a:solidFill>
                  <a:srgbClr val="FFFFFF"/>
                </a:solidFill>
              </a:rPr>
              <a:t> regions contain large amounts of electrical charge leading to massive positive cloud-to-ground lightning flashes (&gt;100 kA). 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Flashes in excess of 600 km in length within trailing </a:t>
            </a:r>
            <a:r>
              <a:rPr lang="en-US" sz="1600" b="1" dirty="0" err="1" smtClean="0">
                <a:solidFill>
                  <a:srgbClr val="FFFFFF"/>
                </a:solidFill>
              </a:rPr>
              <a:t>stratiform</a:t>
            </a:r>
            <a:r>
              <a:rPr lang="en-US" sz="1600" b="1" dirty="0" smtClean="0">
                <a:solidFill>
                  <a:srgbClr val="FFFFFF"/>
                </a:solidFill>
              </a:rPr>
              <a:t> regions have now been mapped by LMA and also observed by GLM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222" y="297113"/>
            <a:ext cx="42291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Sprites triggered by intense positive cloud-to-ground </a:t>
            </a:r>
          </a:p>
          <a:p>
            <a:r>
              <a:rPr lang="en-US" sz="1200" dirty="0" smtClean="0"/>
              <a:t>lightning flashes in trailing </a:t>
            </a:r>
            <a:r>
              <a:rPr lang="en-US" sz="1200" dirty="0" err="1" smtClean="0"/>
              <a:t>stratiform</a:t>
            </a:r>
            <a:r>
              <a:rPr lang="en-US" sz="1200" dirty="0" smtClean="0"/>
              <a:t> region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4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4984" y="871995"/>
            <a:ext cx="7947683" cy="5539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Maybe the biggest reason we care about global lightning is the role of lightning</a:t>
            </a:r>
          </a:p>
          <a:p>
            <a:r>
              <a:rPr lang="en-US" dirty="0"/>
              <a:t>i</a:t>
            </a:r>
            <a:r>
              <a:rPr lang="en-US" dirty="0" smtClean="0"/>
              <a:t>n atmospheric chemistry</a:t>
            </a:r>
          </a:p>
          <a:p>
            <a:endParaRPr lang="en-US" dirty="0"/>
          </a:p>
          <a:p>
            <a:r>
              <a:rPr lang="en-US" dirty="0" smtClean="0"/>
              <a:t>Lightning is the largest natural source of </a:t>
            </a:r>
            <a:r>
              <a:rPr lang="en-US" dirty="0" err="1" smtClean="0"/>
              <a:t>NOx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NOx</a:t>
            </a:r>
            <a:r>
              <a:rPr lang="en-US" dirty="0" smtClean="0"/>
              <a:t> plays a big role in producing upper tropospheric ozone which acts as a</a:t>
            </a:r>
          </a:p>
          <a:p>
            <a:r>
              <a:rPr lang="en-US" dirty="0"/>
              <a:t>g</a:t>
            </a:r>
            <a:r>
              <a:rPr lang="en-US" dirty="0" smtClean="0"/>
              <a:t>reenhouse gas</a:t>
            </a:r>
          </a:p>
          <a:p>
            <a:endParaRPr lang="en-US" dirty="0"/>
          </a:p>
          <a:p>
            <a:r>
              <a:rPr lang="en-US" dirty="0" smtClean="0"/>
              <a:t>Global models rely on empirical parameterizations to include lightning</a:t>
            </a:r>
          </a:p>
          <a:p>
            <a:endParaRPr lang="en-US" dirty="0"/>
          </a:p>
          <a:p>
            <a:r>
              <a:rPr lang="en-US" u="sng" dirty="0" smtClean="0"/>
              <a:t>At least three parameterizations have been developed</a:t>
            </a:r>
          </a:p>
          <a:p>
            <a:endParaRPr lang="en-US" dirty="0"/>
          </a:p>
          <a:p>
            <a:r>
              <a:rPr lang="en-US" dirty="0" smtClean="0"/>
              <a:t>Price and Rind (1992)   FR ~ </a:t>
            </a:r>
            <a:r>
              <a:rPr lang="en-US" dirty="0" err="1" smtClean="0"/>
              <a:t>H</a:t>
            </a:r>
            <a:r>
              <a:rPr lang="en-US" baseline="30000" dirty="0" err="1" smtClean="0"/>
              <a:t>x</a:t>
            </a:r>
            <a:r>
              <a:rPr lang="en-US" dirty="0" smtClean="0"/>
              <a:t> where x varies between land and ocean 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land</a:t>
            </a:r>
            <a:r>
              <a:rPr lang="en-US" dirty="0" smtClean="0"/>
              <a:t> &gt;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ocean</a:t>
            </a:r>
            <a:endParaRPr lang="en-US" baseline="-25000" dirty="0" smtClean="0"/>
          </a:p>
          <a:p>
            <a:endParaRPr lang="en-US" baseline="-25000" dirty="0"/>
          </a:p>
          <a:p>
            <a:r>
              <a:rPr lang="en-US" dirty="0" smtClean="0"/>
              <a:t>Finney et al. (2014)   FR ~ vertical ice mass flux in mid-troposphere, 440 </a:t>
            </a:r>
            <a:r>
              <a:rPr lang="en-US" dirty="0" err="1" smtClean="0"/>
              <a:t>hPa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Stolz</a:t>
            </a:r>
            <a:r>
              <a:rPr lang="en-US" dirty="0" smtClean="0"/>
              <a:t> et al. (2017  FR ~  A*NCAPE + B*CCN </a:t>
            </a:r>
            <a:r>
              <a:rPr lang="mr-IN" dirty="0" smtClean="0"/>
              <a:t>–</a:t>
            </a:r>
            <a:r>
              <a:rPr lang="en-US" dirty="0" smtClean="0"/>
              <a:t> C*WCD + D*SHEAR </a:t>
            </a:r>
            <a:r>
              <a:rPr lang="mr-IN" dirty="0" smtClean="0"/>
              <a:t>–</a:t>
            </a:r>
            <a:r>
              <a:rPr lang="en-US" dirty="0" smtClean="0"/>
              <a:t> E*RH where the </a:t>
            </a:r>
          </a:p>
          <a:p>
            <a:r>
              <a:rPr lang="en-US" dirty="0"/>
              <a:t>c</a:t>
            </a:r>
            <a:r>
              <a:rPr lang="en-US" dirty="0" smtClean="0"/>
              <a:t>oefficients vary according to Land vs. Ocean</a:t>
            </a:r>
          </a:p>
          <a:p>
            <a:endParaRPr lang="en-US" dirty="0"/>
          </a:p>
          <a:p>
            <a:r>
              <a:rPr lang="en-US" dirty="0" smtClean="0"/>
              <a:t>A quick look at comparisons</a:t>
            </a:r>
            <a:r>
              <a:rPr lang="mr-IN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839" y="221249"/>
            <a:ext cx="422423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VI. Global lightning parameterizations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4011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_lightning_fi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94" y="3418933"/>
            <a:ext cx="3848095" cy="294017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34201" y="152780"/>
            <a:ext cx="6168411" cy="289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6293" y="1138259"/>
            <a:ext cx="229167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Stolz</a:t>
            </a:r>
            <a:r>
              <a:rPr lang="en-US" dirty="0" smtClean="0"/>
              <a:t> et al. (2020)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583" y="3139944"/>
            <a:ext cx="5051222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Cloud top height scheme under predicts low to moderate flash rate storms and over predicts high flash rate storms, especially over land</a:t>
            </a:r>
          </a:p>
          <a:p>
            <a:endParaRPr lang="en-US" sz="1400" b="1" dirty="0"/>
          </a:p>
          <a:p>
            <a:r>
              <a:rPr lang="en-US" sz="1400" b="1" dirty="0" smtClean="0"/>
              <a:t>Mass flux and multivariable schemes do fairly well over land but over predict moderate flash rate storms over ocean</a:t>
            </a: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90972" y="4812297"/>
            <a:ext cx="4765151" cy="17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1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528_fw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169610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VII. Conclusions </a:t>
            </a: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57199" y="1495172"/>
            <a:ext cx="7472893" cy="5063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smtClean="0"/>
              <a:t>Strong connections between kinematics, microphysics and electrification</a:t>
            </a:r>
            <a:endParaRPr lang="en-US" sz="1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57200" y="2265649"/>
            <a:ext cx="46950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Details of non-inductive charging remain </a:t>
            </a:r>
            <a:r>
              <a:rPr lang="en-US" dirty="0" smtClean="0"/>
              <a:t>elusive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170575"/>
            <a:ext cx="55964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Incredible advances in space based lightning </a:t>
            </a:r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012917"/>
            <a:ext cx="62832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How will the global flash rate change in future climate scenarios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" y="4713005"/>
            <a:ext cx="73025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Sensitivity of tropical convection to increasing aerosol/CCN </a:t>
            </a:r>
            <a:r>
              <a:rPr lang="en-US" dirty="0" smtClean="0"/>
              <a:t>concentrations?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443850"/>
            <a:ext cx="86046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Biggest impact </a:t>
            </a:r>
            <a:r>
              <a:rPr lang="en-US" dirty="0" smtClean="0"/>
              <a:t>of lightning may </a:t>
            </a:r>
            <a:r>
              <a:rPr lang="en-US" dirty="0"/>
              <a:t>be through atmospheric chemistry, </a:t>
            </a:r>
            <a:r>
              <a:rPr lang="en-US" dirty="0" err="1"/>
              <a:t>NOx</a:t>
            </a:r>
            <a:r>
              <a:rPr lang="en-US" baseline="-25000" dirty="0" err="1"/>
              <a:t>lightning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>
                <a:sym typeface="Wingdings"/>
              </a:rPr>
              <a:t>UT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ozone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Much more work needed regarding global model </a:t>
            </a:r>
            <a:r>
              <a:rPr lang="en-US" smtClean="0">
                <a:sym typeface="Wingdings"/>
              </a:rPr>
              <a:t>lightning parameterizations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0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6" y="276212"/>
            <a:ext cx="6893759" cy="58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15" y="0"/>
            <a:ext cx="5930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1163" y="5801667"/>
            <a:ext cx="14091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Uman</a:t>
            </a:r>
            <a:r>
              <a:rPr lang="en-US" dirty="0" smtClean="0"/>
              <a:t> (1987)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275432" y="562451"/>
            <a:ext cx="3259746" cy="501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The most famous kite ever flown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Franklin devised this experiment to more directly determine that clouds were indeed electrified---a source of electricity, or the flow of an electrical current</a:t>
            </a:r>
          </a:p>
          <a:p>
            <a:endParaRPr lang="en-US" sz="2000" dirty="0"/>
          </a:p>
          <a:p>
            <a:r>
              <a:rPr lang="en-US" sz="2000" dirty="0" smtClean="0"/>
              <a:t>The electron was discovered over 100 years later!</a:t>
            </a:r>
          </a:p>
          <a:p>
            <a:endParaRPr lang="en-US" sz="2000" dirty="0"/>
          </a:p>
          <a:p>
            <a:r>
              <a:rPr lang="en-US" sz="2000" dirty="0" smtClean="0"/>
              <a:t>Typical lightning flash has</a:t>
            </a:r>
          </a:p>
          <a:p>
            <a:r>
              <a:rPr lang="en-US" sz="2000" dirty="0" smtClean="0"/>
              <a:t>20 kA of current</a:t>
            </a:r>
            <a:r>
              <a:rPr lang="en-US" sz="2000" dirty="0" smtClean="0"/>
              <a:t>, or </a:t>
            </a:r>
            <a:r>
              <a:rPr lang="en-US" sz="2000" dirty="0" smtClean="0"/>
              <a:t>~ 10</a:t>
            </a:r>
            <a:r>
              <a:rPr lang="en-US" sz="2000" baseline="30000" dirty="0" smtClean="0"/>
              <a:t>23</a:t>
            </a:r>
            <a:r>
              <a:rPr lang="en-US" sz="2000" dirty="0" smtClean="0"/>
              <a:t> electrons/sec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733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3" y="98004"/>
            <a:ext cx="3625395" cy="4257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6804" y="172523"/>
            <a:ext cx="4606662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Ben Franklin even had a view of the global</a:t>
            </a:r>
          </a:p>
          <a:p>
            <a:r>
              <a:rPr lang="en-US" dirty="0"/>
              <a:t>c</a:t>
            </a:r>
            <a:r>
              <a:rPr lang="en-US" dirty="0" smtClean="0"/>
              <a:t>irculation of moist, electrified air. Presented </a:t>
            </a:r>
          </a:p>
          <a:p>
            <a:r>
              <a:rPr lang="en-US" dirty="0" smtClean="0"/>
              <a:t>to the Royal Academy of Sciences in Paris in</a:t>
            </a:r>
          </a:p>
          <a:p>
            <a:r>
              <a:rPr lang="en-US" dirty="0" smtClean="0"/>
              <a:t>1779. Warm moist air ascends over the tropics </a:t>
            </a:r>
          </a:p>
          <a:p>
            <a:r>
              <a:rPr lang="en-US" dirty="0" smtClean="0"/>
              <a:t>and descends at the poles. He argued that the</a:t>
            </a:r>
          </a:p>
          <a:p>
            <a:r>
              <a:rPr lang="en-US" dirty="0" smtClean="0"/>
              <a:t>cloudy</a:t>
            </a:r>
            <a:r>
              <a:rPr lang="en-US" dirty="0"/>
              <a:t> </a:t>
            </a:r>
            <a:r>
              <a:rPr lang="en-US" dirty="0" smtClean="0"/>
              <a:t>air delivered charge to the polar</a:t>
            </a:r>
          </a:p>
          <a:p>
            <a:r>
              <a:rPr lang="en-US" dirty="0"/>
              <a:t>i</a:t>
            </a:r>
            <a:r>
              <a:rPr lang="en-US" dirty="0" smtClean="0"/>
              <a:t>ce caps where it accumulated until breakdown </a:t>
            </a:r>
          </a:p>
          <a:p>
            <a:r>
              <a:rPr lang="en-US" dirty="0" smtClean="0"/>
              <a:t>of the upper atmosphere occurred in the form</a:t>
            </a:r>
          </a:p>
          <a:p>
            <a:r>
              <a:rPr lang="en-US" dirty="0"/>
              <a:t>o</a:t>
            </a:r>
            <a:r>
              <a:rPr lang="en-US" dirty="0" smtClean="0"/>
              <a:t>f the Aurora</a:t>
            </a:r>
            <a:r>
              <a:rPr lang="en-US" dirty="0"/>
              <a:t> </a:t>
            </a:r>
            <a:r>
              <a:rPr lang="en-US" dirty="0" smtClean="0"/>
              <a:t>Borealis/Aurora </a:t>
            </a:r>
            <a:r>
              <a:rPr lang="en-US" dirty="0" err="1" smtClean="0"/>
              <a:t>Australis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This idea is of course flawed but nonetheless</a:t>
            </a:r>
          </a:p>
          <a:p>
            <a:r>
              <a:rPr lang="en-US" dirty="0"/>
              <a:t>i</a:t>
            </a:r>
            <a:r>
              <a:rPr lang="en-US" dirty="0" smtClean="0"/>
              <a:t>nteresting.  </a:t>
            </a:r>
            <a:endParaRPr lang="en-US" dirty="0"/>
          </a:p>
        </p:txBody>
      </p:sp>
      <p:pic>
        <p:nvPicPr>
          <p:cNvPr id="2" name="Picture 1" descr="aurora-borealis-above-snowy-island-vestvagoya-lofoten_swen-stro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37" y="3906205"/>
            <a:ext cx="5081477" cy="2540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22" y="4512173"/>
            <a:ext cx="3125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R. Williams: </a:t>
            </a:r>
            <a:r>
              <a:rPr lang="en-US" i="1" dirty="0"/>
              <a:t>Global Electrical</a:t>
            </a:r>
          </a:p>
          <a:p>
            <a:r>
              <a:rPr lang="en-US" i="1" dirty="0"/>
              <a:t>Circuit</a:t>
            </a:r>
            <a:r>
              <a:rPr lang="en-US" dirty="0"/>
              <a:t>, Elsevier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3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nklin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670"/>
            <a:ext cx="5040634" cy="3150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93" y="228231"/>
            <a:ext cx="85103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Ben Franklin’s Gulf Stream map, 1786. Based on two crossings of the Atlantic and placing</a:t>
            </a:r>
          </a:p>
          <a:p>
            <a:r>
              <a:rPr lang="en-US" dirty="0"/>
              <a:t>t</a:t>
            </a:r>
            <a:r>
              <a:rPr lang="en-US" dirty="0" smtClean="0"/>
              <a:t>hermometers in the water along the way.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253" y="2818820"/>
            <a:ext cx="3810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430" y="4473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19104" y="2240579"/>
            <a:ext cx="29228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modern day satellite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077"/>
          <a:stretch/>
        </p:blipFill>
        <p:spPr>
          <a:xfrm>
            <a:off x="4561162" y="1251654"/>
            <a:ext cx="4543810" cy="2162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84" y="685354"/>
            <a:ext cx="4447852" cy="1877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100 years after Franklin’s pioneering work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Lord Kelvin developed the theory of electrostatic</a:t>
            </a:r>
          </a:p>
          <a:p>
            <a:r>
              <a:rPr lang="en-US" sz="1600" dirty="0" smtClean="0"/>
              <a:t>potential, necessary for understanding </a:t>
            </a:r>
            <a:r>
              <a:rPr lang="en-US" sz="1600" dirty="0"/>
              <a:t>t</a:t>
            </a:r>
            <a:r>
              <a:rPr lang="en-US" sz="1600" dirty="0" smtClean="0"/>
              <a:t>he concept</a:t>
            </a:r>
          </a:p>
          <a:p>
            <a:r>
              <a:rPr lang="en-US" sz="1600" dirty="0" smtClean="0"/>
              <a:t>of a global circuit. He also put forward the concept </a:t>
            </a:r>
          </a:p>
          <a:p>
            <a:r>
              <a:rPr lang="en-US" sz="1600" dirty="0" smtClean="0"/>
              <a:t>of the Earth and upper atmosphere forming a giant</a:t>
            </a:r>
          </a:p>
          <a:p>
            <a:r>
              <a:rPr lang="en-US" sz="1600" dirty="0" smtClean="0"/>
              <a:t>spherical capacitor—</a:t>
            </a:r>
            <a:r>
              <a:rPr lang="en-US" sz="2000" b="1" i="1" dirty="0" smtClean="0"/>
              <a:t>the Kelvin capacitor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6679" y="735688"/>
            <a:ext cx="380269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Wilson model of the Global Circuit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1070" y="3502478"/>
            <a:ext cx="41539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downward directed fair weather electric</a:t>
            </a:r>
          </a:p>
          <a:p>
            <a:r>
              <a:rPr lang="en-US" dirty="0" smtClean="0"/>
              <a:t>field characterizes the global circuit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9463" y="76196"/>
            <a:ext cx="383693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II. The (DC) Global Circuit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758" y="2678378"/>
            <a:ext cx="372880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C. T. R. Wilson followed Lord Kelvin’s</a:t>
            </a:r>
          </a:p>
          <a:p>
            <a:r>
              <a:rPr lang="en-US" sz="1600" dirty="0"/>
              <a:t>work and deduced that thunderstorms  </a:t>
            </a:r>
          </a:p>
          <a:p>
            <a:r>
              <a:rPr lang="en-US" sz="1600" dirty="0"/>
              <a:t>contain positive charge aloft with negative </a:t>
            </a:r>
          </a:p>
          <a:p>
            <a:r>
              <a:rPr lang="en-US" sz="1600" dirty="0"/>
              <a:t>charge closer to cloud base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384" y="3825083"/>
            <a:ext cx="468649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In 1920, Wilson formulated his </a:t>
            </a:r>
            <a:r>
              <a:rPr lang="en-US" sz="1600" dirty="0" smtClean="0"/>
              <a:t>hypothesis </a:t>
            </a:r>
            <a:r>
              <a:rPr lang="en-US" sz="1600" dirty="0"/>
              <a:t>for </a:t>
            </a:r>
            <a:r>
              <a:rPr lang="en-US" sz="1600" dirty="0" smtClean="0"/>
              <a:t>the</a:t>
            </a:r>
          </a:p>
          <a:p>
            <a:r>
              <a:rPr lang="en-US" sz="1600" dirty="0" smtClean="0"/>
              <a:t>global electrical circuit</a:t>
            </a:r>
            <a:r>
              <a:rPr lang="en-US" sz="1600" dirty="0"/>
              <a:t>: thunderstorms are </a:t>
            </a:r>
            <a:r>
              <a:rPr lang="en-US" sz="1600" dirty="0">
                <a:solidFill>
                  <a:srgbClr val="FFFF00"/>
                </a:solidFill>
              </a:rPr>
              <a:t>“batteries”</a:t>
            </a:r>
          </a:p>
          <a:p>
            <a:r>
              <a:rPr lang="en-US" sz="1600" dirty="0"/>
              <a:t>that </a:t>
            </a:r>
            <a:r>
              <a:rPr lang="en-US" sz="1600" dirty="0" smtClean="0"/>
              <a:t>drives </a:t>
            </a:r>
            <a:r>
              <a:rPr lang="en-US" sz="1600" dirty="0"/>
              <a:t>positive charge </a:t>
            </a:r>
            <a:r>
              <a:rPr lang="en-US" sz="1600" dirty="0" smtClean="0"/>
              <a:t>upwards towards </a:t>
            </a:r>
            <a:r>
              <a:rPr lang="en-US" sz="1600" dirty="0"/>
              <a:t>the </a:t>
            </a:r>
          </a:p>
          <a:p>
            <a:r>
              <a:rPr lang="en-US" sz="1600" dirty="0"/>
              <a:t>h</a:t>
            </a:r>
            <a:r>
              <a:rPr lang="en-US" sz="1600" dirty="0" smtClean="0"/>
              <a:t>ighly conductive </a:t>
            </a:r>
            <a:r>
              <a:rPr lang="en-US" sz="1600" dirty="0"/>
              <a:t>ionosphere and </a:t>
            </a:r>
            <a:r>
              <a:rPr lang="en-US" sz="1600" dirty="0" smtClean="0"/>
              <a:t>lowers </a:t>
            </a:r>
            <a:r>
              <a:rPr lang="en-US" sz="1600" dirty="0"/>
              <a:t>negative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harge to </a:t>
            </a:r>
            <a:r>
              <a:rPr lang="en-US" sz="1600" dirty="0"/>
              <a:t>the Earth’s </a:t>
            </a:r>
            <a:r>
              <a:rPr lang="en-US" sz="1600" dirty="0" smtClean="0"/>
              <a:t>surface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The downward flux of negative charge is driven by</a:t>
            </a:r>
          </a:p>
          <a:p>
            <a:r>
              <a:rPr lang="en-US" sz="1600" dirty="0" smtClean="0"/>
              <a:t>precipitation and lightning</a:t>
            </a:r>
            <a:r>
              <a:rPr lang="en-US" sz="1600" dirty="0"/>
              <a:t> </a:t>
            </a:r>
            <a:r>
              <a:rPr lang="en-US" sz="1600" dirty="0" smtClean="0"/>
              <a:t>(lightning lowers 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redominantly negative charge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Nobel Prize in Physics, 1927. Invention of the cloud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hamber. </a:t>
            </a:r>
            <a:endParaRPr lang="en-US" sz="1600" dirty="0" smtClean="0"/>
          </a:p>
        </p:txBody>
      </p:sp>
      <p:sp>
        <p:nvSpPr>
          <p:cNvPr id="9" name="Freeform 8"/>
          <p:cNvSpPr/>
          <p:nvPr/>
        </p:nvSpPr>
        <p:spPr>
          <a:xfrm>
            <a:off x="5690287" y="4645648"/>
            <a:ext cx="1498357" cy="1607838"/>
          </a:xfrm>
          <a:custGeom>
            <a:avLst/>
            <a:gdLst>
              <a:gd name="connsiteX0" fmla="*/ 506769 w 1498357"/>
              <a:gd name="connsiteY0" fmla="*/ 1585219 h 1607838"/>
              <a:gd name="connsiteX1" fmla="*/ 1175173 w 1498357"/>
              <a:gd name="connsiteY1" fmla="*/ 1585219 h 1607838"/>
              <a:gd name="connsiteX2" fmla="*/ 1404340 w 1498357"/>
              <a:gd name="connsiteY2" fmla="*/ 1594767 h 1607838"/>
              <a:gd name="connsiteX3" fmla="*/ 1490277 w 1498357"/>
              <a:gd name="connsiteY3" fmla="*/ 1585219 h 1607838"/>
              <a:gd name="connsiteX4" fmla="*/ 1480729 w 1498357"/>
              <a:gd name="connsiteY4" fmla="*/ 1451544 h 1607838"/>
              <a:gd name="connsiteX5" fmla="*/ 1461631 w 1498357"/>
              <a:gd name="connsiteY5" fmla="*/ 1346513 h 1607838"/>
              <a:gd name="connsiteX6" fmla="*/ 1480729 w 1498357"/>
              <a:gd name="connsiteY6" fmla="*/ 1126905 h 1607838"/>
              <a:gd name="connsiteX7" fmla="*/ 1461631 w 1498357"/>
              <a:gd name="connsiteY7" fmla="*/ 859555 h 1607838"/>
              <a:gd name="connsiteX8" fmla="*/ 1452083 w 1498357"/>
              <a:gd name="connsiteY8" fmla="*/ 582657 h 1607838"/>
              <a:gd name="connsiteX9" fmla="*/ 1442534 w 1498357"/>
              <a:gd name="connsiteY9" fmla="*/ 458530 h 1607838"/>
              <a:gd name="connsiteX10" fmla="*/ 1413888 w 1498357"/>
              <a:gd name="connsiteY10" fmla="*/ 391693 h 1607838"/>
              <a:gd name="connsiteX11" fmla="*/ 1394791 w 1498357"/>
              <a:gd name="connsiteY11" fmla="*/ 372596 h 1607838"/>
              <a:gd name="connsiteX12" fmla="*/ 1385243 w 1498357"/>
              <a:gd name="connsiteY12" fmla="*/ 343952 h 1607838"/>
              <a:gd name="connsiteX13" fmla="*/ 1337499 w 1498357"/>
              <a:gd name="connsiteY13" fmla="*/ 277114 h 1607838"/>
              <a:gd name="connsiteX14" fmla="*/ 1318402 w 1498357"/>
              <a:gd name="connsiteY14" fmla="*/ 210277 h 1607838"/>
              <a:gd name="connsiteX15" fmla="*/ 1299305 w 1498357"/>
              <a:gd name="connsiteY15" fmla="*/ 191180 h 1607838"/>
              <a:gd name="connsiteX16" fmla="*/ 1251562 w 1498357"/>
              <a:gd name="connsiteY16" fmla="*/ 105247 h 1607838"/>
              <a:gd name="connsiteX17" fmla="*/ 1213367 w 1498357"/>
              <a:gd name="connsiteY17" fmla="*/ 67054 h 1607838"/>
              <a:gd name="connsiteX18" fmla="*/ 1184721 w 1498357"/>
              <a:gd name="connsiteY18" fmla="*/ 57505 h 1607838"/>
              <a:gd name="connsiteX19" fmla="*/ 1127430 w 1498357"/>
              <a:gd name="connsiteY19" fmla="*/ 216 h 1607838"/>
              <a:gd name="connsiteX20" fmla="*/ 1089235 w 1498357"/>
              <a:gd name="connsiteY20" fmla="*/ 9764 h 1607838"/>
              <a:gd name="connsiteX21" fmla="*/ 1070138 w 1498357"/>
              <a:gd name="connsiteY21" fmla="*/ 28861 h 1607838"/>
              <a:gd name="connsiteX22" fmla="*/ 1022395 w 1498357"/>
              <a:gd name="connsiteY22" fmla="*/ 216 h 1607838"/>
              <a:gd name="connsiteX23" fmla="*/ 955554 w 1498357"/>
              <a:gd name="connsiteY23" fmla="*/ 19313 h 1607838"/>
              <a:gd name="connsiteX24" fmla="*/ 917360 w 1498357"/>
              <a:gd name="connsiteY24" fmla="*/ 38409 h 1607838"/>
              <a:gd name="connsiteX25" fmla="*/ 869617 w 1498357"/>
              <a:gd name="connsiteY25" fmla="*/ 216 h 1607838"/>
              <a:gd name="connsiteX26" fmla="*/ 802777 w 1498357"/>
              <a:gd name="connsiteY26" fmla="*/ 9764 h 1607838"/>
              <a:gd name="connsiteX27" fmla="*/ 764582 w 1498357"/>
              <a:gd name="connsiteY27" fmla="*/ 216 h 1607838"/>
              <a:gd name="connsiteX28" fmla="*/ 707290 w 1498357"/>
              <a:gd name="connsiteY28" fmla="*/ 9764 h 1607838"/>
              <a:gd name="connsiteX29" fmla="*/ 678644 w 1498357"/>
              <a:gd name="connsiteY29" fmla="*/ 19313 h 1607838"/>
              <a:gd name="connsiteX30" fmla="*/ 649999 w 1498357"/>
              <a:gd name="connsiteY30" fmla="*/ 9764 h 1607838"/>
              <a:gd name="connsiteX31" fmla="*/ 611804 w 1498357"/>
              <a:gd name="connsiteY31" fmla="*/ 216 h 1607838"/>
              <a:gd name="connsiteX32" fmla="*/ 497221 w 1498357"/>
              <a:gd name="connsiteY32" fmla="*/ 9764 h 1607838"/>
              <a:gd name="connsiteX33" fmla="*/ 459026 w 1498357"/>
              <a:gd name="connsiteY33" fmla="*/ 19313 h 1607838"/>
              <a:gd name="connsiteX34" fmla="*/ 401734 w 1498357"/>
              <a:gd name="connsiteY34" fmla="*/ 57505 h 1607838"/>
              <a:gd name="connsiteX35" fmla="*/ 325345 w 1498357"/>
              <a:gd name="connsiteY35" fmla="*/ 76602 h 1607838"/>
              <a:gd name="connsiteX36" fmla="*/ 258505 w 1498357"/>
              <a:gd name="connsiteY36" fmla="*/ 95698 h 1607838"/>
              <a:gd name="connsiteX37" fmla="*/ 191665 w 1498357"/>
              <a:gd name="connsiteY37" fmla="*/ 105247 h 1607838"/>
              <a:gd name="connsiteX38" fmla="*/ 191665 w 1498357"/>
              <a:gd name="connsiteY38" fmla="*/ 191180 h 1607838"/>
              <a:gd name="connsiteX39" fmla="*/ 201213 w 1498357"/>
              <a:gd name="connsiteY39" fmla="*/ 429886 h 1607838"/>
              <a:gd name="connsiteX40" fmla="*/ 191665 w 1498357"/>
              <a:gd name="connsiteY40" fmla="*/ 468078 h 1607838"/>
              <a:gd name="connsiteX41" fmla="*/ 172567 w 1498357"/>
              <a:gd name="connsiteY41" fmla="*/ 487175 h 1607838"/>
              <a:gd name="connsiteX42" fmla="*/ 153470 w 1498357"/>
              <a:gd name="connsiteY42" fmla="*/ 515819 h 1607838"/>
              <a:gd name="connsiteX43" fmla="*/ 134373 w 1498357"/>
              <a:gd name="connsiteY43" fmla="*/ 573109 h 1607838"/>
              <a:gd name="connsiteX44" fmla="*/ 153470 w 1498357"/>
              <a:gd name="connsiteY44" fmla="*/ 773621 h 1607838"/>
              <a:gd name="connsiteX45" fmla="*/ 134373 w 1498357"/>
              <a:gd name="connsiteY45" fmla="*/ 830910 h 1607838"/>
              <a:gd name="connsiteX46" fmla="*/ 143922 w 1498357"/>
              <a:gd name="connsiteY46" fmla="*/ 916844 h 1607838"/>
              <a:gd name="connsiteX47" fmla="*/ 163019 w 1498357"/>
              <a:gd name="connsiteY47" fmla="*/ 974133 h 1607838"/>
              <a:gd name="connsiteX48" fmla="*/ 172567 w 1498357"/>
              <a:gd name="connsiteY48" fmla="*/ 1002778 h 1607838"/>
              <a:gd name="connsiteX49" fmla="*/ 182116 w 1498357"/>
              <a:gd name="connsiteY49" fmla="*/ 1031423 h 1607838"/>
              <a:gd name="connsiteX50" fmla="*/ 201213 w 1498357"/>
              <a:gd name="connsiteY50" fmla="*/ 1117356 h 1607838"/>
              <a:gd name="connsiteX51" fmla="*/ 191665 w 1498357"/>
              <a:gd name="connsiteY51" fmla="*/ 1260580 h 1607838"/>
              <a:gd name="connsiteX52" fmla="*/ 172567 w 1498357"/>
              <a:gd name="connsiteY52" fmla="*/ 1279676 h 1607838"/>
              <a:gd name="connsiteX53" fmla="*/ 153470 w 1498357"/>
              <a:gd name="connsiteY53" fmla="*/ 1308321 h 1607838"/>
              <a:gd name="connsiteX54" fmla="*/ 124824 w 1498357"/>
              <a:gd name="connsiteY54" fmla="*/ 1327417 h 1607838"/>
              <a:gd name="connsiteX55" fmla="*/ 29338 w 1498357"/>
              <a:gd name="connsiteY55" fmla="*/ 1356062 h 1607838"/>
              <a:gd name="connsiteX56" fmla="*/ 692 w 1498357"/>
              <a:gd name="connsiteY56" fmla="*/ 1375158 h 1607838"/>
              <a:gd name="connsiteX57" fmla="*/ 38887 w 1498357"/>
              <a:gd name="connsiteY57" fmla="*/ 1451544 h 1607838"/>
              <a:gd name="connsiteX58" fmla="*/ 692 w 1498357"/>
              <a:gd name="connsiteY58" fmla="*/ 1537478 h 1607838"/>
              <a:gd name="connsiteX59" fmla="*/ 48435 w 1498357"/>
              <a:gd name="connsiteY59" fmla="*/ 1566122 h 1607838"/>
              <a:gd name="connsiteX60" fmla="*/ 115276 w 1498357"/>
              <a:gd name="connsiteY60" fmla="*/ 1585219 h 1607838"/>
              <a:gd name="connsiteX61" fmla="*/ 258505 w 1498357"/>
              <a:gd name="connsiteY61" fmla="*/ 1604315 h 1607838"/>
              <a:gd name="connsiteX62" fmla="*/ 621353 w 1498357"/>
              <a:gd name="connsiteY62" fmla="*/ 1594767 h 160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98357" h="1607838">
                <a:moveTo>
                  <a:pt x="506769" y="1585219"/>
                </a:moveTo>
                <a:cubicBezTo>
                  <a:pt x="761249" y="1636112"/>
                  <a:pt x="489293" y="1585219"/>
                  <a:pt x="1175173" y="1585219"/>
                </a:cubicBezTo>
                <a:cubicBezTo>
                  <a:pt x="1251628" y="1585219"/>
                  <a:pt x="1327951" y="1591584"/>
                  <a:pt x="1404340" y="1594767"/>
                </a:cubicBezTo>
                <a:cubicBezTo>
                  <a:pt x="1432986" y="1591584"/>
                  <a:pt x="1476713" y="1610650"/>
                  <a:pt x="1490277" y="1585219"/>
                </a:cubicBezTo>
                <a:cubicBezTo>
                  <a:pt x="1511300" y="1545803"/>
                  <a:pt x="1485174" y="1495994"/>
                  <a:pt x="1480729" y="1451544"/>
                </a:cubicBezTo>
                <a:cubicBezTo>
                  <a:pt x="1478286" y="1427115"/>
                  <a:pt x="1466783" y="1372272"/>
                  <a:pt x="1461631" y="1346513"/>
                </a:cubicBezTo>
                <a:cubicBezTo>
                  <a:pt x="1467997" y="1273310"/>
                  <a:pt x="1484399" y="1200292"/>
                  <a:pt x="1480729" y="1126905"/>
                </a:cubicBezTo>
                <a:cubicBezTo>
                  <a:pt x="1469898" y="910313"/>
                  <a:pt x="1479086" y="999183"/>
                  <a:pt x="1461631" y="859555"/>
                </a:cubicBezTo>
                <a:cubicBezTo>
                  <a:pt x="1458448" y="767256"/>
                  <a:pt x="1456476" y="674907"/>
                  <a:pt x="1452083" y="582657"/>
                </a:cubicBezTo>
                <a:cubicBezTo>
                  <a:pt x="1450109" y="541206"/>
                  <a:pt x="1447681" y="499707"/>
                  <a:pt x="1442534" y="458530"/>
                </a:cubicBezTo>
                <a:cubicBezTo>
                  <a:pt x="1440575" y="442859"/>
                  <a:pt x="1420388" y="401443"/>
                  <a:pt x="1413888" y="391693"/>
                </a:cubicBezTo>
                <a:cubicBezTo>
                  <a:pt x="1408894" y="384203"/>
                  <a:pt x="1401157" y="378962"/>
                  <a:pt x="1394791" y="372596"/>
                </a:cubicBezTo>
                <a:cubicBezTo>
                  <a:pt x="1391608" y="363048"/>
                  <a:pt x="1389744" y="352954"/>
                  <a:pt x="1385243" y="343952"/>
                </a:cubicBezTo>
                <a:cubicBezTo>
                  <a:pt x="1378263" y="329993"/>
                  <a:pt x="1343984" y="285761"/>
                  <a:pt x="1337499" y="277114"/>
                </a:cubicBezTo>
                <a:cubicBezTo>
                  <a:pt x="1335714" y="269975"/>
                  <a:pt x="1324275" y="220065"/>
                  <a:pt x="1318402" y="210277"/>
                </a:cubicBezTo>
                <a:cubicBezTo>
                  <a:pt x="1313770" y="202558"/>
                  <a:pt x="1304299" y="198670"/>
                  <a:pt x="1299305" y="191180"/>
                </a:cubicBezTo>
                <a:cubicBezTo>
                  <a:pt x="1257030" y="127770"/>
                  <a:pt x="1306930" y="176431"/>
                  <a:pt x="1251562" y="105247"/>
                </a:cubicBezTo>
                <a:cubicBezTo>
                  <a:pt x="1240508" y="91035"/>
                  <a:pt x="1230448" y="72748"/>
                  <a:pt x="1213367" y="67054"/>
                </a:cubicBezTo>
                <a:lnTo>
                  <a:pt x="1184721" y="57505"/>
                </a:lnTo>
                <a:cubicBezTo>
                  <a:pt x="1169443" y="26951"/>
                  <a:pt x="1168169" y="5309"/>
                  <a:pt x="1127430" y="216"/>
                </a:cubicBezTo>
                <a:cubicBezTo>
                  <a:pt x="1114408" y="-1412"/>
                  <a:pt x="1101967" y="6581"/>
                  <a:pt x="1089235" y="9764"/>
                </a:cubicBezTo>
                <a:cubicBezTo>
                  <a:pt x="1082869" y="16130"/>
                  <a:pt x="1078966" y="27095"/>
                  <a:pt x="1070138" y="28861"/>
                </a:cubicBezTo>
                <a:cubicBezTo>
                  <a:pt x="1049478" y="32993"/>
                  <a:pt x="1033827" y="11648"/>
                  <a:pt x="1022395" y="216"/>
                </a:cubicBezTo>
                <a:cubicBezTo>
                  <a:pt x="1000115" y="6582"/>
                  <a:pt x="977331" y="11394"/>
                  <a:pt x="955554" y="19313"/>
                </a:cubicBezTo>
                <a:cubicBezTo>
                  <a:pt x="942177" y="24177"/>
                  <a:pt x="931594" y="38409"/>
                  <a:pt x="917360" y="38409"/>
                </a:cubicBezTo>
                <a:cubicBezTo>
                  <a:pt x="905313" y="38409"/>
                  <a:pt x="877931" y="8530"/>
                  <a:pt x="869617" y="216"/>
                </a:cubicBezTo>
                <a:cubicBezTo>
                  <a:pt x="847337" y="3399"/>
                  <a:pt x="825283" y="9764"/>
                  <a:pt x="802777" y="9764"/>
                </a:cubicBezTo>
                <a:cubicBezTo>
                  <a:pt x="789654" y="9764"/>
                  <a:pt x="777705" y="216"/>
                  <a:pt x="764582" y="216"/>
                </a:cubicBezTo>
                <a:cubicBezTo>
                  <a:pt x="745221" y="216"/>
                  <a:pt x="726387" y="6581"/>
                  <a:pt x="707290" y="9764"/>
                </a:cubicBezTo>
                <a:cubicBezTo>
                  <a:pt x="697741" y="12947"/>
                  <a:pt x="688709" y="19313"/>
                  <a:pt x="678644" y="19313"/>
                </a:cubicBezTo>
                <a:cubicBezTo>
                  <a:pt x="668579" y="19313"/>
                  <a:pt x="659677" y="12529"/>
                  <a:pt x="649999" y="9764"/>
                </a:cubicBezTo>
                <a:cubicBezTo>
                  <a:pt x="637380" y="6159"/>
                  <a:pt x="624536" y="3399"/>
                  <a:pt x="611804" y="216"/>
                </a:cubicBezTo>
                <a:cubicBezTo>
                  <a:pt x="573610" y="3399"/>
                  <a:pt x="535252" y="5010"/>
                  <a:pt x="497221" y="9764"/>
                </a:cubicBezTo>
                <a:cubicBezTo>
                  <a:pt x="484199" y="11392"/>
                  <a:pt x="470764" y="13444"/>
                  <a:pt x="459026" y="19313"/>
                </a:cubicBezTo>
                <a:cubicBezTo>
                  <a:pt x="438497" y="29577"/>
                  <a:pt x="424000" y="51938"/>
                  <a:pt x="401734" y="57505"/>
                </a:cubicBezTo>
                <a:cubicBezTo>
                  <a:pt x="376271" y="63871"/>
                  <a:pt x="350667" y="69696"/>
                  <a:pt x="325345" y="76602"/>
                </a:cubicBezTo>
                <a:cubicBezTo>
                  <a:pt x="284441" y="87757"/>
                  <a:pt x="306214" y="87024"/>
                  <a:pt x="258505" y="95698"/>
                </a:cubicBezTo>
                <a:cubicBezTo>
                  <a:pt x="236362" y="99724"/>
                  <a:pt x="213945" y="102064"/>
                  <a:pt x="191665" y="105247"/>
                </a:cubicBezTo>
                <a:cubicBezTo>
                  <a:pt x="163881" y="271938"/>
                  <a:pt x="184613" y="92456"/>
                  <a:pt x="191665" y="191180"/>
                </a:cubicBezTo>
                <a:cubicBezTo>
                  <a:pt x="197339" y="270610"/>
                  <a:pt x="198030" y="350317"/>
                  <a:pt x="201213" y="429886"/>
                </a:cubicBezTo>
                <a:cubicBezTo>
                  <a:pt x="198030" y="442617"/>
                  <a:pt x="197534" y="456341"/>
                  <a:pt x="191665" y="468078"/>
                </a:cubicBezTo>
                <a:cubicBezTo>
                  <a:pt x="187639" y="476130"/>
                  <a:pt x="178191" y="480145"/>
                  <a:pt x="172567" y="487175"/>
                </a:cubicBezTo>
                <a:cubicBezTo>
                  <a:pt x="165398" y="496136"/>
                  <a:pt x="159836" y="506271"/>
                  <a:pt x="153470" y="515819"/>
                </a:cubicBezTo>
                <a:cubicBezTo>
                  <a:pt x="147104" y="534916"/>
                  <a:pt x="132464" y="553070"/>
                  <a:pt x="134373" y="573109"/>
                </a:cubicBezTo>
                <a:lnTo>
                  <a:pt x="153470" y="773621"/>
                </a:lnTo>
                <a:cubicBezTo>
                  <a:pt x="147104" y="792717"/>
                  <a:pt x="132150" y="810904"/>
                  <a:pt x="134373" y="830910"/>
                </a:cubicBezTo>
                <a:cubicBezTo>
                  <a:pt x="137556" y="859555"/>
                  <a:pt x="138269" y="888583"/>
                  <a:pt x="143922" y="916844"/>
                </a:cubicBezTo>
                <a:cubicBezTo>
                  <a:pt x="147870" y="936582"/>
                  <a:pt x="156653" y="955037"/>
                  <a:pt x="163019" y="974133"/>
                </a:cubicBezTo>
                <a:lnTo>
                  <a:pt x="172567" y="1002778"/>
                </a:lnTo>
                <a:cubicBezTo>
                  <a:pt x="175750" y="1012326"/>
                  <a:pt x="180142" y="1021554"/>
                  <a:pt x="182116" y="1031423"/>
                </a:cubicBezTo>
                <a:cubicBezTo>
                  <a:pt x="194239" y="1092032"/>
                  <a:pt x="187729" y="1063420"/>
                  <a:pt x="201213" y="1117356"/>
                </a:cubicBezTo>
                <a:cubicBezTo>
                  <a:pt x="198030" y="1165097"/>
                  <a:pt x="199981" y="1213461"/>
                  <a:pt x="191665" y="1260580"/>
                </a:cubicBezTo>
                <a:cubicBezTo>
                  <a:pt x="190100" y="1269445"/>
                  <a:pt x="178191" y="1272646"/>
                  <a:pt x="172567" y="1279676"/>
                </a:cubicBezTo>
                <a:cubicBezTo>
                  <a:pt x="165398" y="1288637"/>
                  <a:pt x="161585" y="1300207"/>
                  <a:pt x="153470" y="1308321"/>
                </a:cubicBezTo>
                <a:cubicBezTo>
                  <a:pt x="145355" y="1316435"/>
                  <a:pt x="135311" y="1322756"/>
                  <a:pt x="124824" y="1327417"/>
                </a:cubicBezTo>
                <a:cubicBezTo>
                  <a:pt x="94939" y="1340699"/>
                  <a:pt x="61078" y="1348127"/>
                  <a:pt x="29338" y="1356062"/>
                </a:cubicBezTo>
                <a:cubicBezTo>
                  <a:pt x="19789" y="1362427"/>
                  <a:pt x="2116" y="1363771"/>
                  <a:pt x="692" y="1375158"/>
                </a:cubicBezTo>
                <a:cubicBezTo>
                  <a:pt x="-4185" y="1414168"/>
                  <a:pt x="17550" y="1430208"/>
                  <a:pt x="38887" y="1451544"/>
                </a:cubicBezTo>
                <a:cubicBezTo>
                  <a:pt x="16160" y="1519720"/>
                  <a:pt x="30955" y="1492084"/>
                  <a:pt x="692" y="1537478"/>
                </a:cubicBezTo>
                <a:cubicBezTo>
                  <a:pt x="16606" y="1547026"/>
                  <a:pt x="31835" y="1557823"/>
                  <a:pt x="48435" y="1566122"/>
                </a:cubicBezTo>
                <a:cubicBezTo>
                  <a:pt x="60567" y="1572187"/>
                  <a:pt x="105082" y="1583180"/>
                  <a:pt x="115276" y="1585219"/>
                </a:cubicBezTo>
                <a:cubicBezTo>
                  <a:pt x="168847" y="1595933"/>
                  <a:pt x="201187" y="1597947"/>
                  <a:pt x="258505" y="1604315"/>
                </a:cubicBezTo>
                <a:cubicBezTo>
                  <a:pt x="557675" y="1593631"/>
                  <a:pt x="436689" y="1594767"/>
                  <a:pt x="621353" y="1594767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6314" y="47508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6314" y="5505204"/>
            <a:ext cx="40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--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3944563" y="3216987"/>
            <a:ext cx="1880098" cy="15443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94736" y="627444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30392" y="627444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63623" y="6502739"/>
            <a:ext cx="287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634868" y="5031904"/>
            <a:ext cx="736669" cy="7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9" idx="7"/>
          </p:cNvCxnSpPr>
          <p:nvPr/>
        </p:nvCxnSpPr>
        <p:spPr>
          <a:xfrm>
            <a:off x="6596396" y="5142371"/>
            <a:ext cx="555522" cy="362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2"/>
          </p:cNvCxnSpPr>
          <p:nvPr/>
        </p:nvCxnSpPr>
        <p:spPr>
          <a:xfrm flipH="1">
            <a:off x="6464418" y="5212559"/>
            <a:ext cx="1173" cy="449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" idx="45"/>
          </p:cNvCxnSpPr>
          <p:nvPr/>
        </p:nvCxnSpPr>
        <p:spPr>
          <a:xfrm flipH="1">
            <a:off x="5824660" y="5142371"/>
            <a:ext cx="470076" cy="334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690287" y="5058876"/>
            <a:ext cx="606027" cy="7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824661" y="4552820"/>
            <a:ext cx="471653" cy="439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1" idx="0"/>
          </p:cNvCxnSpPr>
          <p:nvPr/>
        </p:nvCxnSpPr>
        <p:spPr>
          <a:xfrm flipH="1" flipV="1">
            <a:off x="6464418" y="4315790"/>
            <a:ext cx="1173" cy="435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596396" y="4392176"/>
            <a:ext cx="469585" cy="439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07522" y="1264748"/>
            <a:ext cx="1249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250-300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/>
      <p:bldP spid="12" grpId="0"/>
      <p:bldP spid="10" grpId="0"/>
      <p:bldP spid="13" grpId="0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5408</TotalTime>
  <Words>3697</Words>
  <Application>Microsoft Macintosh PowerPoint</Application>
  <PresentationFormat>On-screen Show (4:3)</PresentationFormat>
  <Paragraphs>668</Paragraphs>
  <Slides>54</Slides>
  <Notes>2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Atmospheric electrification, lightning and convection: A tutorial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fair weather E field facts..</vt:lpstr>
      <vt:lpstr>PowerPoint Presentation</vt:lpstr>
      <vt:lpstr>PowerPoint Presentation</vt:lpstr>
      <vt:lpstr>PowerPoint Presentation</vt:lpstr>
      <vt:lpstr>III. Land-ocean lightning contrast?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V. Storm scale observations</vt:lpstr>
      <vt:lpstr>PowerPoint Presentation</vt:lpstr>
      <vt:lpstr>PowerPoint Presentation</vt:lpstr>
      <vt:lpstr>PowerPoint Presentation</vt:lpstr>
      <vt:lpstr>Ammonium in Rainwater—when ammonia enters water (like cloud drops)—surface EPA sites </vt:lpstr>
      <vt:lpstr>PowerPoint Presentation</vt:lpstr>
      <vt:lpstr>PowerPoint Presentation</vt:lpstr>
      <vt:lpstr>PowerPoint Presentation</vt:lpstr>
      <vt:lpstr>LMA operation</vt:lpstr>
      <vt:lpstr>Northeast Colorado LMA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Rutledge</dc:creator>
  <cp:lastModifiedBy>Steven Rutledge</cp:lastModifiedBy>
  <cp:revision>389</cp:revision>
  <dcterms:created xsi:type="dcterms:W3CDTF">2020-02-21T16:55:23Z</dcterms:created>
  <dcterms:modified xsi:type="dcterms:W3CDTF">2020-11-18T15:42:52Z</dcterms:modified>
</cp:coreProperties>
</file>