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94" r:id="rId3"/>
    <p:sldId id="295" r:id="rId4"/>
    <p:sldId id="286" r:id="rId5"/>
    <p:sldId id="288" r:id="rId6"/>
    <p:sldId id="285" r:id="rId7"/>
    <p:sldId id="297" r:id="rId8"/>
    <p:sldId id="287" r:id="rId9"/>
    <p:sldId id="299" r:id="rId10"/>
    <p:sldId id="296" r:id="rId11"/>
    <p:sldId id="292" r:id="rId12"/>
    <p:sldId id="293" r:id="rId13"/>
    <p:sldId id="301" r:id="rId14"/>
    <p:sldId id="302" r:id="rId15"/>
    <p:sldId id="303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318"/>
    <p:restoredTop sz="95361"/>
  </p:normalViewPr>
  <p:slideViewPr>
    <p:cSldViewPr snapToGrid="0" snapToObjects="1">
      <p:cViewPr varScale="1">
        <p:scale>
          <a:sx n="60" d="100"/>
          <a:sy n="60" d="100"/>
        </p:scale>
        <p:origin x="12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7E2D6-BD23-694A-917A-F623785FA71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A97210-DDE5-1A4B-A8C1-2AEFDB410F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3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not clear what the actual sounding network will be, or even if we will have a network.</a:t>
            </a:r>
            <a:r>
              <a:rPr lang="en-US" baseline="0" dirty="0" smtClean="0"/>
              <a:t> All we know for sure is that we will have 8 soundings per day from the ship.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69B33-7ECA-5A40-B943-B5441F4429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2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Bullet one, changed on to of. Rewrote</a:t>
            </a:r>
            <a:r>
              <a:rPr lang="en-US" baseline="0" dirty="0" smtClean="0"/>
              <a:t> the second bullet. Rewrote the last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69B33-7ECA-5A40-B943-B5441F4429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4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2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7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3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8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7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2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05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7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0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7249-DEE4-3647-B99E-88C444D0512D}" type="datetimeFigureOut">
              <a:rPr lang="en-US" smtClean="0"/>
              <a:t>1/10/2018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03DDF-107D-0240-8FDF-203FAC31DD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29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2683" y="333586"/>
            <a:ext cx="65471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Ship-based Polarimetric Radar Observations of Convection in the E. Pacific ITCZ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3518" y="2392715"/>
            <a:ext cx="54721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Steven A. Rutledge, Brody Fuchs, Jim George*, </a:t>
            </a:r>
            <a:r>
              <a:rPr lang="en-US" b="1" dirty="0" err="1" smtClean="0"/>
              <a:t>Francesc</a:t>
            </a:r>
            <a:r>
              <a:rPr lang="en-US" b="1" dirty="0" smtClean="0"/>
              <a:t> </a:t>
            </a:r>
            <a:r>
              <a:rPr lang="en-US" b="1" dirty="0" err="1" smtClean="0"/>
              <a:t>Junyent</a:t>
            </a:r>
            <a:r>
              <a:rPr lang="en-US" b="1" dirty="0" smtClean="0"/>
              <a:t>*, V. </a:t>
            </a:r>
            <a:r>
              <a:rPr lang="en-US" b="1" dirty="0" err="1" smtClean="0"/>
              <a:t>Chandrasekar</a:t>
            </a:r>
            <a:r>
              <a:rPr lang="en-US" b="1" dirty="0" smtClean="0"/>
              <a:t>*, Matt Brothers </a:t>
            </a:r>
          </a:p>
          <a:p>
            <a:pPr algn="ctr"/>
            <a:r>
              <a:rPr lang="en-US" b="1" dirty="0" smtClean="0"/>
              <a:t>and </a:t>
            </a:r>
            <a:r>
              <a:rPr lang="en-US" b="1" dirty="0" err="1" smtClean="0"/>
              <a:t>Weixin</a:t>
            </a:r>
            <a:r>
              <a:rPr lang="en-US" b="1" dirty="0" smtClean="0"/>
              <a:t> </a:t>
            </a:r>
            <a:r>
              <a:rPr lang="en-US" b="1" dirty="0" err="1" smtClean="0"/>
              <a:t>Xu</a:t>
            </a:r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Department of Atmospheric Science</a:t>
            </a:r>
          </a:p>
          <a:p>
            <a:pPr algn="ctr"/>
            <a:r>
              <a:rPr lang="en-US" b="1" dirty="0" smtClean="0"/>
              <a:t>*Department of Electrical and Computer Engineering</a:t>
            </a:r>
          </a:p>
          <a:p>
            <a:pPr algn="ctr"/>
            <a:r>
              <a:rPr lang="en-US" b="1" dirty="0" smtClean="0"/>
              <a:t>Colorado State University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rutledge@atmos.colostate.edu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7556" y="5600889"/>
            <a:ext cx="423065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AMS Dave Raymond Symposium; Paper 2.4</a:t>
            </a:r>
            <a:endParaRPr lang="en-US" dirty="0"/>
          </a:p>
        </p:txBody>
      </p:sp>
      <p:pic>
        <p:nvPicPr>
          <p:cNvPr id="6" name="Picture 5" descr="ronbrown-7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87" y="178364"/>
            <a:ext cx="5156273" cy="2873763"/>
          </a:xfrm>
          <a:prstGeom prst="rect">
            <a:avLst/>
          </a:prstGeom>
        </p:spPr>
      </p:pic>
      <p:pic>
        <p:nvPicPr>
          <p:cNvPr id="7" name="Picture 6" descr="IMG_35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87" y="3170928"/>
            <a:ext cx="5156273" cy="3547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44666" y="220697"/>
            <a:ext cx="1364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NOAA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253112" y="6410333"/>
            <a:ext cx="174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S. Rutledge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10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pical_ocean_Z-Zdr_thompson17_fig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01" y="275094"/>
            <a:ext cx="4414544" cy="2067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1205" y="2571609"/>
            <a:ext cx="294183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Thompson et al. (2018) JAMC</a:t>
            </a:r>
            <a:endParaRPr lang="en-US" dirty="0"/>
          </a:p>
        </p:txBody>
      </p:sp>
      <p:pic>
        <p:nvPicPr>
          <p:cNvPr id="4" name="Picture 3" descr="rhi_SEA20171025_222253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5" y="60154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4150" y="3287889"/>
            <a:ext cx="5611664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Gust-front triggered convection has moderate</a:t>
            </a:r>
          </a:p>
          <a:p>
            <a:r>
              <a:rPr lang="en-US" dirty="0" smtClean="0"/>
              <a:t>reflectivity Z and near zero differential reflectivity </a:t>
            </a:r>
            <a:r>
              <a:rPr lang="en-US" dirty="0" err="1" smtClean="0"/>
              <a:t>Zdr</a:t>
            </a:r>
            <a:r>
              <a:rPr lang="en-US" dirty="0" smtClean="0"/>
              <a:t>;</a:t>
            </a:r>
          </a:p>
          <a:p>
            <a:r>
              <a:rPr lang="en-US" dirty="0" smtClean="0"/>
              <a:t>high concentrations of small drops</a:t>
            </a:r>
          </a:p>
          <a:p>
            <a:endParaRPr lang="en-US" dirty="0"/>
          </a:p>
          <a:p>
            <a:r>
              <a:rPr lang="en-US" dirty="0" smtClean="0"/>
              <a:t>Dissipating convection has moderate Z and positive </a:t>
            </a:r>
            <a:r>
              <a:rPr lang="en-US" dirty="0" err="1" smtClean="0"/>
              <a:t>Zdr</a:t>
            </a:r>
            <a:endParaRPr lang="en-US" dirty="0" smtClean="0"/>
          </a:p>
          <a:p>
            <a:r>
              <a:rPr lang="en-US" dirty="0"/>
              <a:t>d</a:t>
            </a:r>
            <a:r>
              <a:rPr lang="en-US" dirty="0" smtClean="0"/>
              <a:t>ue to larger oblate drops;</a:t>
            </a:r>
            <a:r>
              <a:rPr lang="en-US" dirty="0"/>
              <a:t> </a:t>
            </a:r>
            <a:r>
              <a:rPr lang="en-US" b="1" dirty="0" smtClean="0"/>
              <a:t>convection often transitioned </a:t>
            </a:r>
          </a:p>
          <a:p>
            <a:r>
              <a:rPr lang="en-US" b="1" dirty="0"/>
              <a:t>t</a:t>
            </a:r>
            <a:r>
              <a:rPr lang="en-US" b="1" dirty="0" smtClean="0"/>
              <a:t>o </a:t>
            </a:r>
            <a:r>
              <a:rPr lang="en-US" b="1" dirty="0" err="1" smtClean="0"/>
              <a:t>stratiform</a:t>
            </a:r>
            <a:r>
              <a:rPr lang="en-US" b="1" dirty="0" smtClean="0"/>
              <a:t>-like echo with well defined bright band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287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12192000" cy="50959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073" y="301746"/>
            <a:ext cx="4481553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Polarimetric data improves rainfall estimation</a:t>
            </a:r>
          </a:p>
          <a:p>
            <a:endParaRPr lang="en-US" dirty="0"/>
          </a:p>
          <a:p>
            <a:r>
              <a:rPr lang="en-US" dirty="0" smtClean="0"/>
              <a:t>CSU Blended Rainfall Algorithm</a:t>
            </a:r>
          </a:p>
          <a:p>
            <a:endParaRPr lang="en-US" dirty="0"/>
          </a:p>
          <a:p>
            <a:r>
              <a:rPr lang="en-US" dirty="0" smtClean="0"/>
              <a:t>Follows Thompson et al. (2018) JAMC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37668" y="536222"/>
            <a:ext cx="708399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Real time rain estimates used to identify fresh water puddles for study of</a:t>
            </a:r>
          </a:p>
          <a:p>
            <a:r>
              <a:rPr lang="en-US" dirty="0"/>
              <a:t>n</a:t>
            </a:r>
            <a:r>
              <a:rPr lang="en-US" dirty="0" smtClean="0"/>
              <a:t>ear surface salinity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1030_anim_rain-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03892"/>
            <a:ext cx="10795001" cy="655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64"/>
            <a:ext cx="12192000" cy="50165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Propagation of Intra-seasonal Tropical Oscillation (PISTON) </a:t>
            </a:r>
            <a:endParaRPr lang="en-US" sz="24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2890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9" name="image21.png" descr="network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47945" y="2132840"/>
            <a:ext cx="6134425" cy="4735882"/>
          </a:xfrm>
          <a:prstGeom prst="rect">
            <a:avLst/>
          </a:prstGeom>
          <a:ln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675296" y="5745742"/>
            <a:ext cx="5293896" cy="83099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CSU SEA-POL radar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to be installed on the R/V Thomas Thompson, 8 per day soundings; 2 back to back 30 day cruises will be carried out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5477" y="600922"/>
            <a:ext cx="11366820" cy="1200328"/>
          </a:xfrm>
          <a:prstGeom prst="rect">
            <a:avLst/>
          </a:prstGeom>
          <a:solidFill>
            <a:schemeClr val="bg1"/>
          </a:solidFill>
          <a:ln w="28575" cmpd="sng">
            <a:noFill/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953735"/>
                </a:solidFill>
                <a:latin typeface="Arial"/>
                <a:cs typeface="Arial"/>
              </a:rPr>
              <a:t>“The 2018 PISTON field (August-October) campaign aims to better understand the </a:t>
            </a:r>
            <a:r>
              <a:rPr lang="en-US" sz="2400" dirty="0" err="1">
                <a:solidFill>
                  <a:srgbClr val="953735"/>
                </a:solidFill>
                <a:latin typeface="Arial"/>
                <a:cs typeface="Arial"/>
              </a:rPr>
              <a:t>multiscale</a:t>
            </a:r>
            <a:r>
              <a:rPr lang="en-US" sz="2400" dirty="0">
                <a:solidFill>
                  <a:srgbClr val="953735"/>
                </a:solidFill>
                <a:latin typeface="Arial"/>
                <a:cs typeface="Arial"/>
              </a:rPr>
              <a:t>, air-sea, and land-atmosphere interaction processes that regulate </a:t>
            </a:r>
            <a:r>
              <a:rPr lang="en-US" sz="2400" dirty="0" smtClean="0">
                <a:solidFill>
                  <a:srgbClr val="953735"/>
                </a:solidFill>
                <a:latin typeface="Arial"/>
                <a:cs typeface="Arial"/>
              </a:rPr>
              <a:t>the BSISO </a:t>
            </a:r>
            <a:r>
              <a:rPr lang="en-US" sz="2400" dirty="0">
                <a:solidFill>
                  <a:srgbClr val="953735"/>
                </a:solidFill>
                <a:latin typeface="Arial"/>
                <a:cs typeface="Arial"/>
              </a:rPr>
              <a:t>propagation and </a:t>
            </a:r>
            <a:r>
              <a:rPr lang="en-US" sz="2400" dirty="0" smtClean="0">
                <a:solidFill>
                  <a:srgbClr val="953735"/>
                </a:solidFill>
                <a:latin typeface="Arial"/>
                <a:cs typeface="Arial"/>
              </a:rPr>
              <a:t>intensity” </a:t>
            </a:r>
            <a:endParaRPr lang="en-US" sz="2400" b="1" dirty="0" smtClean="0">
              <a:solidFill>
                <a:srgbClr val="953735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6035" y="1840647"/>
            <a:ext cx="4403409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PISTON Experimental Design </a:t>
            </a:r>
          </a:p>
        </p:txBody>
      </p:sp>
      <p:pic>
        <p:nvPicPr>
          <p:cNvPr id="14" name="Picture 13" descr="IMG_35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47" y="1989418"/>
            <a:ext cx="4729575" cy="35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7352"/>
            <a:ext cx="12192000" cy="50165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ainfall diurnal cycle (TRMM PR): Inactive BSISO</a:t>
            </a:r>
            <a:endParaRPr lang="en-US" sz="24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diurnal.prrain.3hrUTC.Inacti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69" y="546100"/>
            <a:ext cx="9501297" cy="569595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538553">
            <a:off x="3993591" y="2729529"/>
            <a:ext cx="798587" cy="43291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538553">
            <a:off x="3424304" y="4591965"/>
            <a:ext cx="1192577" cy="67625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538553">
            <a:off x="6396104" y="4591965"/>
            <a:ext cx="1192577" cy="676250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38935" y="6242050"/>
            <a:ext cx="4552791" cy="40011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FF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Houze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et al. 1981 (WMONEX)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0210" y="568488"/>
            <a:ext cx="1928124" cy="707886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Local time </a:t>
            </a:r>
          </a:p>
          <a:p>
            <a:r>
              <a:rPr lang="en-US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= UTC + 8</a:t>
            </a:r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Oval 13"/>
          <p:cNvSpPr/>
          <p:nvPr/>
        </p:nvSpPr>
        <p:spPr>
          <a:xfrm rot="538553">
            <a:off x="9951830" y="818173"/>
            <a:ext cx="681700" cy="513677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538553">
            <a:off x="9427173" y="4591964"/>
            <a:ext cx="1192577" cy="676250"/>
          </a:xfrm>
          <a:prstGeom prst="ellipse">
            <a:avLst/>
          </a:prstGeom>
          <a:noFill/>
          <a:ln w="3810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00163" y="1368589"/>
            <a:ext cx="2524504" cy="5016758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FF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Diurnal cycle is well defined in inactive phases:</a:t>
            </a:r>
          </a:p>
          <a:p>
            <a:endParaRPr lang="en-US" sz="1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--Strong diurnal cycle over land, intense convection occurs in the afternoon.</a:t>
            </a:r>
          </a:p>
          <a:p>
            <a:endParaRPr lang="en-US" sz="1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--Offshore convection maximizes from midnight to early morning, similar to WMONEX. Land </a:t>
            </a: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breeze triggered or 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g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ravity wave </a:t>
            </a: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estabilization?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009467" y="5765800"/>
            <a:ext cx="880533" cy="47625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265334" y="5765800"/>
            <a:ext cx="1744133" cy="47625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2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urnal.prrain.3hrUTC.Act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54" y="596900"/>
            <a:ext cx="9384780" cy="56261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1763" y="678995"/>
            <a:ext cx="2444591" cy="6093976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FF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Active periods:</a:t>
            </a:r>
          </a:p>
          <a:p>
            <a:endParaRPr lang="en-US" sz="1000" dirty="0" smtClean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--Weak diurnal cycle over ocean</a:t>
            </a:r>
          </a:p>
          <a:p>
            <a:endParaRPr lang="en-US" sz="1000" dirty="0" smtClean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/>
                <a:cs typeface="Times New Roman"/>
              </a:rPr>
              <a:t>--Diurnal cycle over land is still strong</a:t>
            </a:r>
          </a:p>
          <a:p>
            <a:endParaRPr lang="en-US" sz="1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Note: cloud-shading proposed to suppress diurnal cycle over land during active phases; our analysis indicates the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iurnal cycle is clearly present.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Precipitation over 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Borneo is largely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suppressed; subsidence? 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668"/>
            <a:ext cx="12192000" cy="50165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ainfall diurnal cycle (TRMM PR): </a:t>
            </a:r>
            <a:r>
              <a:rPr lang="en-US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lang="en-US" sz="2400" b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ctive BSISO</a:t>
            </a:r>
            <a:endParaRPr lang="en-US" sz="2400" b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Oval 7"/>
          <p:cNvSpPr/>
          <p:nvPr/>
        </p:nvSpPr>
        <p:spPr>
          <a:xfrm rot="538553">
            <a:off x="4068125" y="2697779"/>
            <a:ext cx="798587" cy="43291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538553">
            <a:off x="7014525" y="2697781"/>
            <a:ext cx="798587" cy="43291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538553">
            <a:off x="9901657" y="898717"/>
            <a:ext cx="798587" cy="432918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52492" y="913560"/>
            <a:ext cx="798587" cy="924296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18625" y="4520360"/>
            <a:ext cx="798587" cy="924296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448092" y="913560"/>
            <a:ext cx="798587" cy="924296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71892" y="4520360"/>
            <a:ext cx="798587" cy="924296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199" y="111125"/>
            <a:ext cx="3310467" cy="132556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199" y="1543403"/>
            <a:ext cx="10888133" cy="435133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sz="3600" dirty="0" smtClean="0"/>
              <a:t>SEA-POL is a new instrument for studying microphysics of oceanic rainfall</a:t>
            </a:r>
          </a:p>
          <a:p>
            <a:r>
              <a:rPr lang="en-US" sz="3600" dirty="0" smtClean="0"/>
              <a:t>Large scale moisture convergence drives CAPE which in turn dictates the presence of lightning-producing convection</a:t>
            </a:r>
          </a:p>
          <a:p>
            <a:r>
              <a:rPr lang="en-US" sz="3600" dirty="0" smtClean="0"/>
              <a:t>Convective instability and embedded convection may contribute to </a:t>
            </a:r>
            <a:r>
              <a:rPr lang="en-US" sz="3600" dirty="0" err="1" smtClean="0"/>
              <a:t>statiform</a:t>
            </a:r>
            <a:r>
              <a:rPr lang="en-US" sz="3600" dirty="0" smtClean="0"/>
              <a:t> rainfall</a:t>
            </a:r>
          </a:p>
          <a:p>
            <a:r>
              <a:rPr lang="en-US" sz="3600" dirty="0" smtClean="0"/>
              <a:t>PISTON will study precipitation in a very </a:t>
            </a:r>
            <a:r>
              <a:rPr lang="en-US" sz="3600" smtClean="0"/>
              <a:t>complex region</a:t>
            </a:r>
            <a:endParaRPr lang="en-US" sz="3600" dirty="0" smtClean="0"/>
          </a:p>
          <a:p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6107612"/>
            <a:ext cx="1083098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Thanks to NASA and NSF for supporting the SPURS-2 deployment and to ONR for supporting PISTON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279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916" y="82224"/>
            <a:ext cx="1161567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SEA-POL (SEA-going POL-</a:t>
            </a:r>
            <a:r>
              <a:rPr lang="en-US" sz="2400" dirty="0" err="1" smtClean="0"/>
              <a:t>arimetric</a:t>
            </a:r>
            <a:r>
              <a:rPr lang="en-US" sz="2400" dirty="0" smtClean="0"/>
              <a:t>), a new asset for studying convection over the oceans…….</a:t>
            </a:r>
            <a:endParaRPr lang="en-US" sz="2400" dirty="0"/>
          </a:p>
        </p:txBody>
      </p:sp>
      <p:pic>
        <p:nvPicPr>
          <p:cNvPr id="3" name="Picture 2" descr="ronbrown-7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6" y="1071034"/>
            <a:ext cx="6323478" cy="3524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04001" y="605368"/>
            <a:ext cx="5506999" cy="6186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SEA-POL is a new, 5 cm Doppler </a:t>
            </a:r>
            <a:r>
              <a:rPr lang="en-US" b="1" dirty="0" smtClean="0">
                <a:solidFill>
                  <a:schemeClr val="bg1"/>
                </a:solidFill>
              </a:rPr>
              <a:t>polarimetric</a:t>
            </a:r>
            <a:r>
              <a:rPr lang="en-US" dirty="0" smtClean="0"/>
              <a:t> radar</a:t>
            </a:r>
          </a:p>
          <a:p>
            <a:r>
              <a:rPr lang="en-US" dirty="0"/>
              <a:t>e</a:t>
            </a:r>
            <a:r>
              <a:rPr lang="en-US" dirty="0" smtClean="0"/>
              <a:t>ngineered to support ship-based deployments</a:t>
            </a:r>
          </a:p>
          <a:p>
            <a:endParaRPr lang="en-US" dirty="0"/>
          </a:p>
          <a:p>
            <a:r>
              <a:rPr lang="en-US" dirty="0" smtClean="0"/>
              <a:t>The radar development was made possible by NOAA’s</a:t>
            </a:r>
          </a:p>
          <a:p>
            <a:r>
              <a:rPr lang="en-US" dirty="0"/>
              <a:t>d</a:t>
            </a:r>
            <a:r>
              <a:rPr lang="en-US" dirty="0" smtClean="0"/>
              <a:t>onation of the former R/V Ronald Brown radar to </a:t>
            </a:r>
          </a:p>
          <a:p>
            <a:r>
              <a:rPr lang="en-US" dirty="0" smtClean="0"/>
              <a:t>CSU; financial support was provided by the NSF through</a:t>
            </a:r>
          </a:p>
          <a:p>
            <a:r>
              <a:rPr lang="en-US" dirty="0"/>
              <a:t>a</a:t>
            </a:r>
            <a:r>
              <a:rPr lang="en-US" dirty="0" smtClean="0"/>
              <a:t> MRI grant (August 2015)</a:t>
            </a:r>
          </a:p>
          <a:p>
            <a:endParaRPr lang="en-US" dirty="0"/>
          </a:p>
          <a:p>
            <a:r>
              <a:rPr lang="en-US" smtClean="0"/>
              <a:t>SEA-POL used </a:t>
            </a:r>
            <a:r>
              <a:rPr lang="en-US" dirty="0" smtClean="0"/>
              <a:t>the transmitter and positioner (pedestal)</a:t>
            </a:r>
          </a:p>
          <a:p>
            <a:r>
              <a:rPr lang="en-US" dirty="0" smtClean="0"/>
              <a:t>from the Brown’s C-band Doppler radar; all other</a:t>
            </a:r>
          </a:p>
          <a:p>
            <a:r>
              <a:rPr lang="en-US" dirty="0"/>
              <a:t>c</a:t>
            </a:r>
            <a:r>
              <a:rPr lang="en-US" dirty="0" smtClean="0"/>
              <a:t>omponents were new acquisitions</a:t>
            </a:r>
          </a:p>
          <a:p>
            <a:endParaRPr lang="en-US" dirty="0"/>
          </a:p>
          <a:p>
            <a:r>
              <a:rPr lang="en-US" dirty="0" smtClean="0"/>
              <a:t>SEA-POL is highly modular, using a standard sized</a:t>
            </a:r>
          </a:p>
          <a:p>
            <a:r>
              <a:rPr lang="en-US" dirty="0" err="1" smtClean="0"/>
              <a:t>seatainer</a:t>
            </a:r>
            <a:r>
              <a:rPr lang="en-US" dirty="0" smtClean="0"/>
              <a:t> for housing the radar</a:t>
            </a:r>
            <a:r>
              <a:rPr lang="en-US" dirty="0"/>
              <a:t> </a:t>
            </a:r>
            <a:r>
              <a:rPr lang="en-US" dirty="0" smtClean="0"/>
              <a:t>and antenna mounting</a:t>
            </a:r>
          </a:p>
          <a:p>
            <a:endParaRPr lang="en-US" dirty="0" smtClean="0"/>
          </a:p>
          <a:p>
            <a:r>
              <a:rPr lang="en-US" dirty="0" smtClean="0"/>
              <a:t>Ships in 3 </a:t>
            </a:r>
            <a:r>
              <a:rPr lang="en-US" dirty="0" err="1" smtClean="0"/>
              <a:t>seatainers</a:t>
            </a:r>
            <a:r>
              <a:rPr lang="en-US" dirty="0" smtClean="0"/>
              <a:t> for deployments </a:t>
            </a:r>
          </a:p>
          <a:p>
            <a:endParaRPr lang="en-US" dirty="0"/>
          </a:p>
          <a:p>
            <a:r>
              <a:rPr lang="en-US" dirty="0" smtClean="0"/>
              <a:t>SEA-POL is a new resource for the U.S. research </a:t>
            </a:r>
          </a:p>
          <a:p>
            <a:r>
              <a:rPr lang="en-US" dirty="0" smtClean="0"/>
              <a:t>community; built in response to a stated need for an</a:t>
            </a:r>
          </a:p>
          <a:p>
            <a:r>
              <a:rPr lang="en-US" dirty="0" smtClean="0"/>
              <a:t>ocean-going polarimetric radar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65027" y="4759108"/>
            <a:ext cx="581441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Ronald Brown C-band radar supported KWAJEX, TEPPS, JASMINE, EPIC , VOCALS and other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23" y="2362725"/>
            <a:ext cx="3375829" cy="1821948"/>
          </a:xfrm>
          <a:prstGeom prst="rect">
            <a:avLst/>
          </a:prstGeom>
        </p:spPr>
      </p:pic>
      <p:pic>
        <p:nvPicPr>
          <p:cNvPr id="3" name="Picture 2" descr="IMG_359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8" y="167570"/>
            <a:ext cx="4729575" cy="3547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8223" y="8295"/>
            <a:ext cx="5772935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SEA-POL installed on the forward 02 deck of the R/V Roger </a:t>
            </a:r>
            <a:r>
              <a:rPr lang="en-US" sz="1600" dirty="0" err="1" smtClean="0"/>
              <a:t>Revelle</a:t>
            </a:r>
            <a:endParaRPr lang="en-US" sz="1600" dirty="0" smtClean="0"/>
          </a:p>
          <a:p>
            <a:r>
              <a:rPr lang="en-US" sz="1600" dirty="0"/>
              <a:t>f</a:t>
            </a:r>
            <a:r>
              <a:rPr lang="en-US" sz="1600" dirty="0" smtClean="0"/>
              <a:t>or the SPURS-2 deployment, Oct-Nov 2017</a:t>
            </a:r>
          </a:p>
          <a:p>
            <a:endParaRPr lang="en-US" sz="1600" dirty="0"/>
          </a:p>
          <a:p>
            <a:r>
              <a:rPr lang="en-US" sz="1600" dirty="0" smtClean="0"/>
              <a:t>Provides a 240 degree scanning sector centered on bow of the ship</a:t>
            </a:r>
          </a:p>
          <a:p>
            <a:endParaRPr lang="en-US" sz="1600" dirty="0"/>
          </a:p>
          <a:p>
            <a:r>
              <a:rPr lang="en-US" sz="1600" dirty="0" smtClean="0"/>
              <a:t>Very economical installation compared to mast mounted antenna</a:t>
            </a:r>
          </a:p>
          <a:p>
            <a:r>
              <a:rPr lang="en-US" sz="1600" dirty="0" smtClean="0"/>
              <a:t>(can be operated on many different ships with ease)</a:t>
            </a:r>
          </a:p>
          <a:p>
            <a:endParaRPr lang="en-US" sz="1600" dirty="0"/>
          </a:p>
          <a:p>
            <a:r>
              <a:rPr lang="en-US" sz="1600" dirty="0" smtClean="0"/>
              <a:t>Allows antenna and receiver system to be serviced at sea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38758" y="181001"/>
            <a:ext cx="174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S. Rutledge</a:t>
            </a:r>
            <a:endParaRPr lang="en-US" sz="1400" dirty="0"/>
          </a:p>
        </p:txBody>
      </p:sp>
      <p:pic>
        <p:nvPicPr>
          <p:cNvPr id="7" name="Picture 6"/>
          <p:cNvPicPr/>
          <p:nvPr/>
        </p:nvPicPr>
        <p:blipFill rotWithShape="1">
          <a:blip r:embed="rId4"/>
          <a:srcRect l="28464" t="16879" r="26924" b="5759"/>
          <a:stretch/>
        </p:blipFill>
        <p:spPr bwMode="auto">
          <a:xfrm>
            <a:off x="8714532" y="2434167"/>
            <a:ext cx="2800350" cy="2949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 descr="C:\Users\jgeorge\Desktop\IMG_20170707_1611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10000"/>
          <a:stretch/>
        </p:blipFill>
        <p:spPr bwMode="auto">
          <a:xfrm>
            <a:off x="5269087" y="4233334"/>
            <a:ext cx="3017520" cy="2514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84052" y="5630333"/>
            <a:ext cx="35270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Antenna pedestal with receiver and</a:t>
            </a:r>
          </a:p>
          <a:p>
            <a:r>
              <a:rPr lang="en-US" smtClean="0"/>
              <a:t>motion sensing equipment</a:t>
            </a:r>
            <a:endParaRPr lang="en-US" dirty="0"/>
          </a:p>
        </p:txBody>
      </p:sp>
      <p:pic>
        <p:nvPicPr>
          <p:cNvPr id="10" name="Picture 9" descr="Z:\pix\2017-06-20\IMG_73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r="19998"/>
          <a:stretch/>
        </p:blipFill>
        <p:spPr bwMode="auto">
          <a:xfrm>
            <a:off x="602602" y="3852334"/>
            <a:ext cx="2826397" cy="28673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49156" y="4460060"/>
            <a:ext cx="1402623" cy="175432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High</a:t>
            </a:r>
          </a:p>
          <a:p>
            <a:r>
              <a:rPr lang="en-US" dirty="0"/>
              <a:t>p</a:t>
            </a:r>
            <a:r>
              <a:rPr lang="en-US" dirty="0" smtClean="0"/>
              <a:t>erformance</a:t>
            </a:r>
          </a:p>
          <a:p>
            <a:r>
              <a:rPr lang="en-US" dirty="0" smtClean="0"/>
              <a:t>antenna</a:t>
            </a:r>
          </a:p>
          <a:p>
            <a:r>
              <a:rPr lang="en-US" dirty="0"/>
              <a:t>d</a:t>
            </a:r>
            <a:r>
              <a:rPr lang="en-US" dirty="0" smtClean="0"/>
              <a:t>esigned for</a:t>
            </a:r>
          </a:p>
          <a:p>
            <a:r>
              <a:rPr lang="en-US" dirty="0" smtClean="0"/>
              <a:t>polarimetric</a:t>
            </a:r>
          </a:p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2602" y="3876896"/>
            <a:ext cx="1736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P. Kennedy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0610304" y="2490612"/>
            <a:ext cx="148828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Ship and</a:t>
            </a:r>
          </a:p>
          <a:p>
            <a:r>
              <a:rPr lang="en-US" dirty="0"/>
              <a:t>g</a:t>
            </a:r>
            <a:r>
              <a:rPr lang="en-US" dirty="0" smtClean="0"/>
              <a:t>round-based</a:t>
            </a:r>
          </a:p>
          <a:p>
            <a:r>
              <a:rPr lang="en-US" dirty="0" smtClean="0"/>
              <a:t>operations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4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8" y="161337"/>
            <a:ext cx="4064000" cy="3048000"/>
          </a:xfrm>
          <a:prstGeom prst="rect">
            <a:avLst/>
          </a:prstGeom>
        </p:spPr>
      </p:pic>
      <p:pic>
        <p:nvPicPr>
          <p:cNvPr id="4" name="Picture 3" descr="Macintosh HD:Users:rutledge:Desktop:pac_anal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644" y="3324225"/>
            <a:ext cx="4114800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purs2_web_central_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22" y="161337"/>
            <a:ext cx="3570111" cy="3131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600222" y="149283"/>
            <a:ext cx="3279422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SPURS-2 cruise</a:t>
            </a:r>
          </a:p>
          <a:p>
            <a:endParaRPr lang="en-US" dirty="0"/>
          </a:p>
          <a:p>
            <a:r>
              <a:rPr lang="en-US" dirty="0" smtClean="0"/>
              <a:t>R/V Roger </a:t>
            </a:r>
            <a:r>
              <a:rPr lang="en-US" dirty="0" err="1" smtClean="0"/>
              <a:t>Revelle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16 October – 17 November 2017</a:t>
            </a:r>
          </a:p>
          <a:p>
            <a:endParaRPr lang="en-US" dirty="0"/>
          </a:p>
          <a:p>
            <a:r>
              <a:rPr lang="en-US" dirty="0" smtClean="0"/>
              <a:t>Afforded opportunity to examine radar structure of tropical convection; main emphasis in SPURS-2 was to study the fate of freshwater rain puddles on the upper ocean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61696" y="3005088"/>
            <a:ext cx="1364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Courtesy: E. Lindstrom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212888" y="284447"/>
            <a:ext cx="13975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of S. Rutledge</a:t>
            </a:r>
            <a:endParaRPr lang="en-US" sz="1000" dirty="0"/>
          </a:p>
        </p:txBody>
      </p:sp>
      <p:cxnSp>
        <p:nvCxnSpPr>
          <p:cNvPr id="9" name="Straight Arrow Connector 8"/>
          <p:cNvCxnSpPr>
            <a:stCxn id="10" idx="3"/>
            <a:endCxn id="11" idx="1"/>
          </p:cNvCxnSpPr>
          <p:nvPr/>
        </p:nvCxnSpPr>
        <p:spPr>
          <a:xfrm>
            <a:off x="7394222" y="4586110"/>
            <a:ext cx="2509030" cy="54638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24275" y="4401444"/>
            <a:ext cx="266994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Center of SPURS-2 domain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9855295" y="5080000"/>
            <a:ext cx="327474" cy="3584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92802" y="3734558"/>
            <a:ext cx="17014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EPIC 2001 “line”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1006667" y="5235223"/>
            <a:ext cx="0" cy="33866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3"/>
          </p:cNvCxnSpPr>
          <p:nvPr/>
        </p:nvCxnSpPr>
        <p:spPr>
          <a:xfrm>
            <a:off x="7394222" y="3919224"/>
            <a:ext cx="3612445" cy="128777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48" y="3565603"/>
            <a:ext cx="4236156" cy="22973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6889" y="3658118"/>
            <a:ext cx="1792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Raymond et al. (2004)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88148" y="5905323"/>
            <a:ext cx="507103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EPIC 2001 examined air-sea fluxes and convection</a:t>
            </a:r>
          </a:p>
          <a:p>
            <a:r>
              <a:rPr lang="en-US" dirty="0"/>
              <a:t>i</a:t>
            </a:r>
            <a:r>
              <a:rPr lang="en-US" dirty="0" smtClean="0"/>
              <a:t>n the region of sharp cross-equatorial SST gradients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98444" y="5080000"/>
            <a:ext cx="181029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TEPPS-1997</a:t>
            </a:r>
          </a:p>
          <a:p>
            <a:r>
              <a:rPr lang="en-US" dirty="0" smtClean="0"/>
              <a:t>8N-125W</a:t>
            </a:r>
          </a:p>
          <a:p>
            <a:r>
              <a:rPr lang="en-US" dirty="0" smtClean="0"/>
              <a:t>Tropical E. Pacific</a:t>
            </a:r>
          </a:p>
          <a:p>
            <a:r>
              <a:rPr lang="en-US" dirty="0" smtClean="0"/>
              <a:t>Process Study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2" idx="3"/>
          </p:cNvCxnSpPr>
          <p:nvPr/>
        </p:nvCxnSpPr>
        <p:spPr>
          <a:xfrm flipV="1">
            <a:off x="7708743" y="5334001"/>
            <a:ext cx="2416232" cy="34616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8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57" y="336884"/>
            <a:ext cx="9637295" cy="64248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505" y="1641331"/>
            <a:ext cx="4154279" cy="369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Lightning flashes from </a:t>
            </a:r>
            <a:r>
              <a:rPr lang="en-US" b="1" dirty="0" smtClean="0"/>
              <a:t>GOES-16 </a:t>
            </a:r>
          </a:p>
          <a:p>
            <a:r>
              <a:rPr lang="en-US" b="1" dirty="0" smtClean="0"/>
              <a:t>Geostationary</a:t>
            </a:r>
            <a:r>
              <a:rPr lang="en-US" b="1" dirty="0"/>
              <a:t> </a:t>
            </a:r>
            <a:r>
              <a:rPr lang="en-US" b="1" dirty="0" smtClean="0"/>
              <a:t>Lightning Mapper</a:t>
            </a:r>
          </a:p>
          <a:p>
            <a:endParaRPr lang="en-US" b="1" dirty="0"/>
          </a:p>
          <a:p>
            <a:r>
              <a:rPr lang="en-US" dirty="0" smtClean="0"/>
              <a:t>Flashes are per 15 minute intervals </a:t>
            </a:r>
          </a:p>
          <a:p>
            <a:pPr marL="285750" indent="-285750">
              <a:buFont typeface="Wingdings" charset="0"/>
              <a:buChar char="Ø"/>
            </a:pPr>
            <a:endParaRPr lang="en-US" dirty="0"/>
          </a:p>
          <a:p>
            <a:r>
              <a:rPr lang="en-US" dirty="0" smtClean="0"/>
              <a:t>Generally lightning is co-located with </a:t>
            </a:r>
          </a:p>
          <a:p>
            <a:r>
              <a:rPr lang="en-US" dirty="0"/>
              <a:t>c</a:t>
            </a:r>
            <a:r>
              <a:rPr lang="en-US" dirty="0" smtClean="0"/>
              <a:t>old cloud; some </a:t>
            </a:r>
            <a:r>
              <a:rPr lang="en-US" dirty="0"/>
              <a:t>spurious flashes in areas</a:t>
            </a:r>
          </a:p>
          <a:p>
            <a:r>
              <a:rPr lang="en-US" dirty="0"/>
              <a:t>with no cold cloud; appear </a:t>
            </a:r>
            <a:r>
              <a:rPr lang="en-US" dirty="0" smtClean="0"/>
              <a:t>to be </a:t>
            </a:r>
            <a:r>
              <a:rPr lang="en-US" dirty="0"/>
              <a:t>confined 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daylight </a:t>
            </a:r>
            <a:r>
              <a:rPr lang="en-US" dirty="0" smtClean="0"/>
              <a:t>hours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Satellite based lightning observations</a:t>
            </a:r>
          </a:p>
          <a:p>
            <a:r>
              <a:rPr lang="en-US" dirty="0"/>
              <a:t>u</a:t>
            </a:r>
            <a:r>
              <a:rPr lang="en-US" dirty="0" smtClean="0"/>
              <a:t>seful for locating intense oceanic</a:t>
            </a:r>
          </a:p>
          <a:p>
            <a:r>
              <a:rPr lang="en-US" dirty="0" smtClean="0"/>
              <a:t>convection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075" y="3529209"/>
            <a:ext cx="3809999" cy="3298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8863" y="6036771"/>
            <a:ext cx="369313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Petersen, Rutledge and Orville (1996)</a:t>
            </a:r>
          </a:p>
          <a:p>
            <a:r>
              <a:rPr lang="en-US" b="1" dirty="0" smtClean="0"/>
              <a:t>TOGA COARE</a:t>
            </a:r>
            <a:r>
              <a:rPr lang="en-US" dirty="0" smtClean="0"/>
              <a:t>, W. Pacific Warm Pool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4779" y="112889"/>
            <a:ext cx="28990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SPURS CAPE, SST time series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" y="428220"/>
            <a:ext cx="8440208" cy="45014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4049" y="366892"/>
            <a:ext cx="3376082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CAPE computed from 4 per day </a:t>
            </a:r>
          </a:p>
          <a:p>
            <a:r>
              <a:rPr lang="en-US" dirty="0"/>
              <a:t>s</a:t>
            </a:r>
            <a:r>
              <a:rPr lang="en-US" dirty="0" smtClean="0"/>
              <a:t>oundings from R/V Roger </a:t>
            </a:r>
            <a:r>
              <a:rPr lang="en-US" dirty="0" err="1" smtClean="0"/>
              <a:t>Revelle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GLM lightning for 5x5 </a:t>
            </a:r>
            <a:r>
              <a:rPr lang="en-US" dirty="0" err="1" smtClean="0"/>
              <a:t>deg</a:t>
            </a:r>
            <a:r>
              <a:rPr lang="en-US" dirty="0" smtClean="0"/>
              <a:t> box </a:t>
            </a:r>
          </a:p>
          <a:p>
            <a:r>
              <a:rPr lang="en-US" dirty="0"/>
              <a:t>c</a:t>
            </a:r>
            <a:r>
              <a:rPr lang="en-US" dirty="0" smtClean="0"/>
              <a:t>entered on the </a:t>
            </a:r>
            <a:r>
              <a:rPr lang="en-US" dirty="0" err="1" smtClean="0"/>
              <a:t>Revelle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L</a:t>
            </a:r>
            <a:r>
              <a:rPr lang="en-US" dirty="0" smtClean="0"/>
              <a:t>ightning </a:t>
            </a:r>
            <a:r>
              <a:rPr lang="en-US" dirty="0"/>
              <a:t>for </a:t>
            </a:r>
            <a:r>
              <a:rPr lang="en-US" dirty="0" smtClean="0"/>
              <a:t>CAPE exceeding</a:t>
            </a:r>
          </a:p>
          <a:p>
            <a:r>
              <a:rPr lang="en-US" dirty="0" smtClean="0"/>
              <a:t>1500 J/kg 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187222" y="4444998"/>
            <a:ext cx="14111" cy="762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50000" y="4501443"/>
            <a:ext cx="0" cy="67733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25222" y="5207001"/>
            <a:ext cx="19928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Radar observations</a:t>
            </a:r>
          </a:p>
          <a:p>
            <a:r>
              <a:rPr lang="en-US" dirty="0" smtClean="0"/>
              <a:t>(shown later)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67684" y="5192887"/>
            <a:ext cx="19928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Radar </a:t>
            </a:r>
            <a:r>
              <a:rPr lang="en-US" dirty="0" smtClean="0"/>
              <a:t>observations</a:t>
            </a:r>
          </a:p>
          <a:p>
            <a:r>
              <a:rPr lang="en-US" dirty="0" smtClean="0"/>
              <a:t>(shown later)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44222" y="2850444"/>
            <a:ext cx="6604000" cy="1411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3778" y="112889"/>
            <a:ext cx="36639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Take a look at flash rate and CAPE….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880556" y="1368778"/>
            <a:ext cx="432747" cy="66322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201333" y="1368778"/>
            <a:ext cx="2111971" cy="2963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13303" y="1368778"/>
            <a:ext cx="2728141" cy="7761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41540" y="970001"/>
            <a:ext cx="124832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&gt; 1500 J/kg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52562" y="3131655"/>
            <a:ext cx="37209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Similar behavior seen in TOGA COARE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5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73209" y="2266004"/>
            <a:ext cx="14973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SPURS-2 2017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7524" y="3732346"/>
            <a:ext cx="4933922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/>
              <a:t>Relationship between MLMR (g/kg) and CAPE (J/kg) very close between W. and E. tropical Pacific; reflects</a:t>
            </a:r>
          </a:p>
          <a:p>
            <a:r>
              <a:rPr lang="en-US" sz="1600" b="1" dirty="0"/>
              <a:t>u</a:t>
            </a:r>
            <a:r>
              <a:rPr lang="en-US" sz="1600" b="1" dirty="0" smtClean="0"/>
              <a:t>nderlying SST’s, which are similar in the two basins</a:t>
            </a:r>
          </a:p>
          <a:p>
            <a:endParaRPr lang="en-US" sz="1600" dirty="0" smtClean="0"/>
          </a:p>
          <a:p>
            <a:r>
              <a:rPr lang="en-US" sz="1600" b="1" dirty="0" smtClean="0"/>
              <a:t>Emphasizes relationship between BL moisture</a:t>
            </a:r>
            <a:r>
              <a:rPr lang="en-US" sz="1600" b="1" dirty="0"/>
              <a:t> </a:t>
            </a:r>
            <a:r>
              <a:rPr lang="en-US" sz="1600" b="1" dirty="0" smtClean="0"/>
              <a:t>and CAPE and therefore, convective intensity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Boundary layer moisture varies with large scale moisture convergence</a:t>
            </a:r>
          </a:p>
          <a:p>
            <a:endParaRPr lang="en-US" sz="1600" b="1" dirty="0"/>
          </a:p>
          <a:p>
            <a:r>
              <a:rPr lang="en-US" sz="1600" b="1" dirty="0" smtClean="0"/>
              <a:t>Locus of lightning flashes centered on peak in moisture convergence </a:t>
            </a:r>
            <a:endParaRPr lang="en-US" sz="1600" b="1" dirty="0"/>
          </a:p>
        </p:txBody>
      </p:sp>
      <p:pic>
        <p:nvPicPr>
          <p:cNvPr id="4" name="Picture 3" descr="img03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1" r="33462" b="33257"/>
          <a:stretch/>
        </p:blipFill>
        <p:spPr>
          <a:xfrm>
            <a:off x="6450468" y="3633111"/>
            <a:ext cx="3526092" cy="30060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17670" y="4098003"/>
            <a:ext cx="16779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Petersen (1997)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926667" y="5616222"/>
            <a:ext cx="482225" cy="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ape_qm_sc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47" y="213268"/>
            <a:ext cx="4286015" cy="3214511"/>
          </a:xfrm>
          <a:prstGeom prst="rect">
            <a:avLst/>
          </a:prstGeom>
        </p:spPr>
      </p:pic>
      <p:pic>
        <p:nvPicPr>
          <p:cNvPr id="18" name="Picture 17" descr="img031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09" r="34822" b="35391"/>
          <a:stretch/>
        </p:blipFill>
        <p:spPr>
          <a:xfrm>
            <a:off x="1809429" y="204110"/>
            <a:ext cx="3454016" cy="3429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778" y="1241778"/>
            <a:ext cx="142522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TOGA COARE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4109" y="1267220"/>
            <a:ext cx="97713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SPURS-2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414889" y="1636552"/>
            <a:ext cx="105833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414889" y="945444"/>
            <a:ext cx="0" cy="66566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609667" y="1611110"/>
            <a:ext cx="93133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609667" y="776111"/>
            <a:ext cx="0" cy="834999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01999" y="2663559"/>
            <a:ext cx="16779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Petersen (1997)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89448" y="4811889"/>
            <a:ext cx="200145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Petersen, Rutledge</a:t>
            </a:r>
          </a:p>
          <a:p>
            <a:r>
              <a:rPr lang="en-US" dirty="0"/>
              <a:t>a</a:t>
            </a:r>
            <a:r>
              <a:rPr lang="en-US" dirty="0" smtClean="0"/>
              <a:t>nd Orville (1996)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A20171025_033252_rhi_db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1" y="270555"/>
            <a:ext cx="5512095" cy="47404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3122" y="778555"/>
            <a:ext cx="555923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L</a:t>
            </a:r>
            <a:r>
              <a:rPr lang="en-US" sz="2000" dirty="0" smtClean="0"/>
              <a:t>ightning is probable when 35 </a:t>
            </a:r>
            <a:r>
              <a:rPr lang="en-US" sz="2000" dirty="0" err="1" smtClean="0"/>
              <a:t>dBZ</a:t>
            </a:r>
            <a:r>
              <a:rPr lang="en-US" sz="2000" dirty="0"/>
              <a:t> </a:t>
            </a:r>
            <a:r>
              <a:rPr lang="en-US" sz="2000" dirty="0" smtClean="0"/>
              <a:t>extends to</a:t>
            </a:r>
          </a:p>
          <a:p>
            <a:r>
              <a:rPr lang="en-US" sz="2000" dirty="0" smtClean="0"/>
              <a:t>-10°C or colder (6 km from 0300 Z sounding; </a:t>
            </a:r>
          </a:p>
          <a:p>
            <a:r>
              <a:rPr lang="en-US" sz="2000" dirty="0" smtClean="0"/>
              <a:t>2500 J/kg CAPE); mixed phase microphysics at work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608666" y="56445"/>
            <a:ext cx="27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0332 UTC; 25 October 2017</a:t>
            </a:r>
            <a:endParaRPr lang="en-US" dirty="0"/>
          </a:p>
        </p:txBody>
      </p:sp>
      <p:pic>
        <p:nvPicPr>
          <p:cNvPr id="5" name="Picture 4" descr="SEA20171107_173752_rh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66" y="2896624"/>
            <a:ext cx="6759221" cy="3072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4112" y="5945908"/>
            <a:ext cx="23158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Non-lightning example</a:t>
            </a:r>
          </a:p>
          <a:p>
            <a:r>
              <a:rPr lang="en-US" dirty="0" smtClean="0"/>
              <a:t>CAPE &lt; 750 J/kg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8221" y="4959874"/>
            <a:ext cx="289593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Lightning producing example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571" y="5945908"/>
            <a:ext cx="625754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Higher CAPE values leads to sufficient vertical motions</a:t>
            </a:r>
          </a:p>
          <a:p>
            <a:r>
              <a:rPr lang="en-US" dirty="0"/>
              <a:t>t</a:t>
            </a:r>
            <a:r>
              <a:rPr lang="en-US" dirty="0" smtClean="0"/>
              <a:t>o loft raindrops into mixed phase region (</a:t>
            </a:r>
            <a:r>
              <a:rPr lang="en-US" dirty="0" err="1" smtClean="0"/>
              <a:t>Zipser</a:t>
            </a:r>
            <a:r>
              <a:rPr lang="en-US" dirty="0" smtClean="0"/>
              <a:t> and Lutz, 1994)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1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20171107_191254_rhi_sweep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3" name="Picture 2" descr="171107_2110Z_thetaE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7000"/>
            <a:ext cx="3116988" cy="4007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682" y="2997402"/>
            <a:ext cx="3166439" cy="2573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388" y="324556"/>
            <a:ext cx="3127619" cy="248214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79778" y="1143000"/>
            <a:ext cx="1538111" cy="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27667" y="549111"/>
            <a:ext cx="57819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-15°C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6331" y="5688167"/>
            <a:ext cx="266577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Kumjian</a:t>
            </a:r>
            <a:r>
              <a:rPr lang="en-US" dirty="0" smtClean="0"/>
              <a:t> et al. (2014)</a:t>
            </a:r>
          </a:p>
          <a:p>
            <a:r>
              <a:rPr lang="en-US" dirty="0" smtClean="0"/>
              <a:t>Winter storms in Colorado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61812" y="4078114"/>
            <a:ext cx="360874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Positive </a:t>
            </a:r>
            <a:r>
              <a:rPr lang="en-US" dirty="0" err="1" smtClean="0"/>
              <a:t>Zdr</a:t>
            </a:r>
            <a:r>
              <a:rPr lang="en-US" dirty="0" smtClean="0"/>
              <a:t> (differential reflectivity)</a:t>
            </a:r>
          </a:p>
          <a:p>
            <a:r>
              <a:rPr lang="en-US" dirty="0" smtClean="0"/>
              <a:t>aloft due to dendritic crystal growth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38274" y="5217448"/>
            <a:ext cx="3309582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Do these generating cell</a:t>
            </a:r>
            <a:r>
              <a:rPr lang="en-US" dirty="0" smtClean="0"/>
              <a:t>-like </a:t>
            </a:r>
            <a:r>
              <a:rPr lang="en-US" dirty="0"/>
              <a:t>features contribute </a:t>
            </a:r>
            <a:r>
              <a:rPr lang="en-US" dirty="0" smtClean="0"/>
              <a:t>to </a:t>
            </a:r>
            <a:r>
              <a:rPr lang="en-US" dirty="0" err="1" smtClean="0"/>
              <a:t>stratiform</a:t>
            </a:r>
            <a:r>
              <a:rPr lang="en-US" dirty="0" smtClean="0"/>
              <a:t> </a:t>
            </a:r>
            <a:r>
              <a:rPr lang="en-US" dirty="0"/>
              <a:t>precipitation?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Is this a rare or common feature?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5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7607</TotalTime>
  <Words>1116</Words>
  <Application>Microsoft Office PowerPoint</Application>
  <PresentationFormat>Widescreen</PresentationFormat>
  <Paragraphs>192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Karly Reimel</dc:creator>
  <cp:lastModifiedBy>Hewlett-Packard Company</cp:lastModifiedBy>
  <cp:revision>298</cp:revision>
  <dcterms:created xsi:type="dcterms:W3CDTF">2017-09-04T19:10:23Z</dcterms:created>
  <dcterms:modified xsi:type="dcterms:W3CDTF">2018-01-10T18:31:03Z</dcterms:modified>
</cp:coreProperties>
</file>