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Lst>
  <p:notesMasterIdLst>
    <p:notesMasterId r:id="rId31"/>
  </p:notesMasterIdLst>
  <p:sldIdLst>
    <p:sldId id="257" r:id="rId4"/>
    <p:sldId id="258" r:id="rId5"/>
    <p:sldId id="262" r:id="rId6"/>
    <p:sldId id="260" r:id="rId7"/>
    <p:sldId id="261" r:id="rId8"/>
    <p:sldId id="271" r:id="rId9"/>
    <p:sldId id="292" r:id="rId10"/>
    <p:sldId id="268" r:id="rId11"/>
    <p:sldId id="269" r:id="rId12"/>
    <p:sldId id="270" r:id="rId13"/>
    <p:sldId id="275" r:id="rId14"/>
    <p:sldId id="279" r:id="rId15"/>
    <p:sldId id="276" r:id="rId16"/>
    <p:sldId id="280" r:id="rId17"/>
    <p:sldId id="281" r:id="rId18"/>
    <p:sldId id="285" r:id="rId19"/>
    <p:sldId id="286" r:id="rId20"/>
    <p:sldId id="283" r:id="rId21"/>
    <p:sldId id="287" r:id="rId22"/>
    <p:sldId id="288" r:id="rId23"/>
    <p:sldId id="289" r:id="rId24"/>
    <p:sldId id="293" r:id="rId25"/>
    <p:sldId id="274" r:id="rId26"/>
    <p:sldId id="278" r:id="rId27"/>
    <p:sldId id="284" r:id="rId28"/>
    <p:sldId id="272" r:id="rId29"/>
    <p:sldId id="27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4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09"/>
    <p:restoredTop sz="94650"/>
  </p:normalViewPr>
  <p:slideViewPr>
    <p:cSldViewPr snapToGrid="0" snapToObjects="1">
      <p:cViewPr varScale="1">
        <p:scale>
          <a:sx n="62" d="100"/>
          <a:sy n="62" d="100"/>
        </p:scale>
        <p:origin x="-128" y="-78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8E84DC-FA0D-2E4D-9C82-6E90860EE203}" type="datetimeFigureOut">
              <a:rPr lang="en-US" smtClean="0"/>
              <a:t>10/19/20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E15D2-C1C6-E94E-8995-37B0EA282548}" type="slidenum">
              <a:rPr lang="en-US" smtClean="0"/>
              <a:t>‹#›</a:t>
            </a:fld>
            <a:endParaRPr lang="en-US"/>
          </a:p>
        </p:txBody>
      </p:sp>
    </p:spTree>
    <p:extLst>
      <p:ext uri="{BB962C8B-B14F-4D97-AF65-F5344CB8AC3E}">
        <p14:creationId xmlns:p14="http://schemas.microsoft.com/office/powerpoint/2010/main" val="1865821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Primary reason</a:t>
            </a:r>
            <a:r>
              <a:rPr lang="en-US" baseline="0" dirty="0" smtClean="0"/>
              <a:t> for TRMM </a:t>
            </a:r>
            <a:endParaRPr lang="en-US" dirty="0" smtClean="0"/>
          </a:p>
          <a:p>
            <a:pPr marL="171450" indent="-171450">
              <a:buFont typeface="Arial"/>
              <a:buChar char="•"/>
            </a:pPr>
            <a:r>
              <a:rPr lang="en-US" dirty="0" smtClean="0"/>
              <a:t>Now</a:t>
            </a:r>
            <a:r>
              <a:rPr lang="en-US" baseline="0" dirty="0" smtClean="0"/>
              <a:t> w</a:t>
            </a:r>
            <a:r>
              <a:rPr lang="en-US" dirty="0" smtClean="0"/>
              <a:t>ell known</a:t>
            </a:r>
            <a:r>
              <a:rPr lang="en-US" baseline="0" dirty="0" smtClean="0"/>
              <a:t> from TRMM</a:t>
            </a:r>
            <a:endParaRPr lang="en-US" dirty="0" smtClean="0"/>
          </a:p>
          <a:p>
            <a:pPr marL="171450" indent="-171450">
              <a:buFont typeface="Arial"/>
              <a:buChar char="•"/>
            </a:pPr>
            <a:r>
              <a:rPr lang="en-US" dirty="0" smtClean="0"/>
              <a:t>Major features: ITCZ,</a:t>
            </a:r>
            <a:r>
              <a:rPr lang="en-US" baseline="0" dirty="0" smtClean="0"/>
              <a:t> SPCZ, MC, Africa, tropical S. America</a:t>
            </a:r>
          </a:p>
          <a:p>
            <a:pPr marL="171450" indent="-171450">
              <a:buFont typeface="Arial"/>
              <a:buChar char="•"/>
            </a:pPr>
            <a:r>
              <a:rPr lang="en-US" b="1" baseline="0" dirty="0" smtClean="0">
                <a:solidFill>
                  <a:srgbClr val="FF0000"/>
                </a:solidFill>
              </a:rPr>
              <a:t>NOTE ESP</a:t>
            </a:r>
            <a:r>
              <a:rPr lang="en-US" b="0" baseline="0" dirty="0" smtClean="0">
                <a:solidFill>
                  <a:srgbClr val="FF0000"/>
                </a:solidFill>
              </a:rPr>
              <a:t>: Amazon and MC in DJF</a:t>
            </a:r>
          </a:p>
          <a:p>
            <a:pPr marL="171450" indent="-171450">
              <a:buFont typeface="Arial"/>
              <a:buChar char="•"/>
            </a:pPr>
            <a:r>
              <a:rPr lang="en-US" b="1" baseline="0" dirty="0" smtClean="0"/>
              <a:t>Only seasonal difference </a:t>
            </a:r>
            <a:r>
              <a:rPr lang="en-US" baseline="0" dirty="0" smtClean="0"/>
              <a:t>is the addition of the S. Asian monsoon in summer</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lgn="ctr" fontAlgn="base">
              <a:spcBef>
                <a:spcPct val="0"/>
              </a:spcBef>
              <a:spcAft>
                <a:spcPct val="0"/>
              </a:spcAft>
            </a:pPr>
            <a:fld id="{FA89BFC8-47A1-7D40-8511-9EBC037355E2}" type="slidenum">
              <a:rPr lang="en-US" sz="3800">
                <a:solidFill>
                  <a:srgbClr val="FFFFFF"/>
                </a:solidFill>
                <a:latin typeface="Gill Sans" charset="0"/>
                <a:ea typeface="ヒラギノ角ゴ ProN W3" charset="0"/>
                <a:cs typeface="ヒラギノ角ゴ ProN W3" charset="0"/>
                <a:sym typeface="Gill Sans" charset="0"/>
              </a:rPr>
              <a:pPr algn="ctr" fontAlgn="base">
                <a:spcBef>
                  <a:spcPct val="0"/>
                </a:spcBef>
                <a:spcAft>
                  <a:spcPct val="0"/>
                </a:spcAft>
              </a:pPr>
              <a:t>2</a:t>
            </a:fld>
            <a:endParaRPr lang="en-US" sz="3800">
              <a:solidFill>
                <a:srgbClr val="FFFFFF"/>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064343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4D3275-FC32-1F45-932C-93665B284027}" type="datetimeFigureOut">
              <a:rPr lang="en-US" smtClean="0">
                <a:solidFill>
                  <a:prstClr val="black">
                    <a:tint val="75000"/>
                  </a:prstClr>
                </a:solidFill>
              </a:rPr>
              <a:pPr/>
              <a:t>10/19/20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8EB24C-A53F-D04B-859C-4E8893D7302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4D3275-FC32-1F45-932C-93665B284027}" type="datetimeFigureOut">
              <a:rPr lang="en-US" smtClean="0">
                <a:solidFill>
                  <a:prstClr val="black">
                    <a:tint val="75000"/>
                  </a:prstClr>
                </a:solidFill>
              </a:rPr>
              <a:pPr/>
              <a:t>10/19/20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8EB24C-A53F-D04B-859C-4E8893D7302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4D3275-FC32-1F45-932C-93665B284027}" type="datetimeFigureOut">
              <a:rPr lang="en-US" smtClean="0">
                <a:solidFill>
                  <a:prstClr val="black">
                    <a:tint val="75000"/>
                  </a:prstClr>
                </a:solidFill>
              </a:rPr>
              <a:pPr/>
              <a:t>10/19/20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8EB24C-A53F-D04B-859C-4E8893D7302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098" y="3886667"/>
            <a:ext cx="8533806" cy="1752451"/>
          </a:xfrm>
        </p:spPr>
        <p:txBody>
          <a:bodyPr/>
          <a:lstStyle>
            <a:lvl1pPr marL="0" indent="0" algn="ctr">
              <a:buNone/>
              <a:defRPr/>
            </a:lvl1pPr>
            <a:lvl2pPr marL="321125" indent="0" algn="ctr">
              <a:buNone/>
              <a:defRPr/>
            </a:lvl2pPr>
            <a:lvl3pPr marL="642255" indent="0" algn="ctr">
              <a:buNone/>
              <a:defRPr/>
            </a:lvl3pPr>
            <a:lvl4pPr marL="963382" indent="0" algn="ctr">
              <a:buNone/>
              <a:defRPr/>
            </a:lvl4pPr>
            <a:lvl5pPr marL="1284513" indent="0" algn="ctr">
              <a:buNone/>
              <a:defRPr/>
            </a:lvl5pPr>
            <a:lvl6pPr marL="1605642" indent="0" algn="ctr">
              <a:buNone/>
              <a:defRPr/>
            </a:lvl6pPr>
            <a:lvl7pPr marL="1926770" indent="0" algn="ctr">
              <a:buNone/>
              <a:defRPr/>
            </a:lvl7pPr>
            <a:lvl8pPr marL="2247901" indent="0" algn="ctr">
              <a:buNone/>
              <a:defRPr/>
            </a:lvl8pPr>
            <a:lvl9pPr marL="2569028" indent="0" algn="ctr">
              <a:buNone/>
              <a:defRPr/>
            </a:lvl9pPr>
          </a:lstStyle>
          <a:p>
            <a:r>
              <a:rPr lang="en-US"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93463937-E989-284D-97C5-6FD76FCC7BA2}" type="slidenum">
              <a:rPr lang="en-US">
                <a:solidFill>
                  <a:srgbClr val="FFFFFF"/>
                </a:solidFill>
              </a:rPr>
              <a:pPr>
                <a:defRPr/>
              </a:pPr>
              <a:t>‹#›</a:t>
            </a:fld>
            <a:endParaRPr lang="en-US">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4B810DC0-80DE-1841-9F71-4BE464FB0C03}" type="slidenum">
              <a:rPr lang="en-US">
                <a:solidFill>
                  <a:srgbClr val="FFFFFF"/>
                </a:solidFill>
              </a:rPr>
              <a:pPr>
                <a:defRPr/>
              </a:pPr>
              <a:t>‹#›</a:t>
            </a:fld>
            <a:endParaRPr lang="en-US">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4406802"/>
            <a:ext cx="10362901" cy="1361777"/>
          </a:xfrm>
        </p:spPr>
        <p:txBody>
          <a:bodyPr anchor="t"/>
          <a:lstStyle>
            <a:lvl1pPr algn="l">
              <a:defRPr sz="2812" b="1" cap="all"/>
            </a:lvl1pPr>
          </a:lstStyle>
          <a:p>
            <a:r>
              <a:rPr lang="en-US" smtClean="0"/>
              <a:t>Click to edit Master title style</a:t>
            </a:r>
            <a:endParaRPr lang="en-US"/>
          </a:p>
        </p:txBody>
      </p:sp>
      <p:sp>
        <p:nvSpPr>
          <p:cNvPr id="3" name="Text Placeholder 2"/>
          <p:cNvSpPr>
            <a:spLocks noGrp="1"/>
          </p:cNvSpPr>
          <p:nvPr>
            <p:ph type="body" idx="1"/>
          </p:nvPr>
        </p:nvSpPr>
        <p:spPr>
          <a:xfrm>
            <a:off x="962919" y="2906613"/>
            <a:ext cx="10362901" cy="1500188"/>
          </a:xfrm>
        </p:spPr>
        <p:txBody>
          <a:bodyPr anchor="b"/>
          <a:lstStyle>
            <a:lvl1pPr marL="0" indent="0">
              <a:buNone/>
              <a:defRPr sz="1406"/>
            </a:lvl1pPr>
            <a:lvl2pPr marL="321125" indent="0">
              <a:buNone/>
              <a:defRPr sz="1266"/>
            </a:lvl2pPr>
            <a:lvl3pPr marL="642255" indent="0">
              <a:buNone/>
              <a:defRPr sz="1125"/>
            </a:lvl3pPr>
            <a:lvl4pPr marL="963382" indent="0">
              <a:buNone/>
              <a:defRPr sz="984"/>
            </a:lvl4pPr>
            <a:lvl5pPr marL="1284513" indent="0">
              <a:buNone/>
              <a:defRPr sz="984"/>
            </a:lvl5pPr>
            <a:lvl6pPr marL="1605642" indent="0">
              <a:buNone/>
              <a:defRPr sz="984"/>
            </a:lvl6pPr>
            <a:lvl7pPr marL="1926770" indent="0">
              <a:buNone/>
              <a:defRPr sz="984"/>
            </a:lvl7pPr>
            <a:lvl8pPr marL="2247901" indent="0">
              <a:buNone/>
              <a:defRPr sz="984"/>
            </a:lvl8pPr>
            <a:lvl9pPr marL="2569028" indent="0">
              <a:buNone/>
              <a:defRPr sz="984"/>
            </a:lvl9pPr>
          </a:lstStyle>
          <a:p>
            <a:pPr lvl="0"/>
            <a:r>
              <a:rPr lang="en-US"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AF1711D4-08CF-9A44-B94F-992065E9C163}" type="slidenum">
              <a:rPr lang="en-US">
                <a:solidFill>
                  <a:srgbClr val="FFFFFF"/>
                </a:solidFill>
              </a:rPr>
              <a:pPr>
                <a:defRPr/>
              </a:pPr>
              <a:t>‹#›</a:t>
            </a:fld>
            <a:endParaRPr lang="en-US">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02532" y="1946692"/>
            <a:ext cx="4833938" cy="401835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9345" y="1946692"/>
            <a:ext cx="4833938" cy="401835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D193F0FF-1CD1-1F46-B4B2-032898885BB7}" type="slidenum">
              <a:rPr lang="en-US">
                <a:solidFill>
                  <a:srgbClr val="FFFFFF"/>
                </a:solidFill>
              </a:rPr>
              <a:pPr>
                <a:defRPr/>
              </a:pPr>
              <a:t>‹#›</a:t>
            </a:fld>
            <a:endParaRPr lang="en-US">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0197" y="1534791"/>
            <a:ext cx="5386090" cy="639589"/>
          </a:xfrm>
        </p:spPr>
        <p:txBody>
          <a:bodyPr anchor="b"/>
          <a:lstStyle>
            <a:lvl1pPr marL="0" indent="0">
              <a:buNone/>
              <a:defRPr sz="1687" b="1"/>
            </a:lvl1pPr>
            <a:lvl2pPr marL="321125" indent="0">
              <a:buNone/>
              <a:defRPr sz="1406" b="1"/>
            </a:lvl2pPr>
            <a:lvl3pPr marL="642255" indent="0">
              <a:buNone/>
              <a:defRPr sz="1266" b="1"/>
            </a:lvl3pPr>
            <a:lvl4pPr marL="963382" indent="0">
              <a:buNone/>
              <a:defRPr sz="1125" b="1"/>
            </a:lvl4pPr>
            <a:lvl5pPr marL="1284513" indent="0">
              <a:buNone/>
              <a:defRPr sz="1125" b="1"/>
            </a:lvl5pPr>
            <a:lvl6pPr marL="1605642" indent="0">
              <a:buNone/>
              <a:defRPr sz="1125" b="1"/>
            </a:lvl6pPr>
            <a:lvl7pPr marL="1926770" indent="0">
              <a:buNone/>
              <a:defRPr sz="1125" b="1"/>
            </a:lvl7pPr>
            <a:lvl8pPr marL="2247901" indent="0">
              <a:buNone/>
              <a:defRPr sz="1125" b="1"/>
            </a:lvl8pPr>
            <a:lvl9pPr marL="2569028" indent="0">
              <a:buNone/>
              <a:defRPr sz="1125" b="1"/>
            </a:lvl9pPr>
          </a:lstStyle>
          <a:p>
            <a:pPr lvl="0"/>
            <a:r>
              <a:rPr lang="en-US" smtClean="0"/>
              <a:t>Click to edit Master text styles</a:t>
            </a:r>
          </a:p>
        </p:txBody>
      </p:sp>
      <p:sp>
        <p:nvSpPr>
          <p:cNvPr id="4" name="Content Placeholder 3"/>
          <p:cNvSpPr>
            <a:spLocks noGrp="1"/>
          </p:cNvSpPr>
          <p:nvPr>
            <p:ph sz="half" idx="2"/>
          </p:nvPr>
        </p:nvSpPr>
        <p:spPr>
          <a:xfrm>
            <a:off x="610197" y="2174379"/>
            <a:ext cx="5386090"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687" b="1"/>
            </a:lvl1pPr>
            <a:lvl2pPr marL="321125" indent="0">
              <a:buNone/>
              <a:defRPr sz="1406" b="1"/>
            </a:lvl2pPr>
            <a:lvl3pPr marL="642255" indent="0">
              <a:buNone/>
              <a:defRPr sz="1266" b="1"/>
            </a:lvl3pPr>
            <a:lvl4pPr marL="963382" indent="0">
              <a:buNone/>
              <a:defRPr sz="1125" b="1"/>
            </a:lvl4pPr>
            <a:lvl5pPr marL="1284513" indent="0">
              <a:buNone/>
              <a:defRPr sz="1125" b="1"/>
            </a:lvl5pPr>
            <a:lvl6pPr marL="1605642" indent="0">
              <a:buNone/>
              <a:defRPr sz="1125" b="1"/>
            </a:lvl6pPr>
            <a:lvl7pPr marL="1926770" indent="0">
              <a:buNone/>
              <a:defRPr sz="1125" b="1"/>
            </a:lvl7pPr>
            <a:lvl8pPr marL="2247901" indent="0">
              <a:buNone/>
              <a:defRPr sz="1125" b="1"/>
            </a:lvl8pPr>
            <a:lvl9pPr marL="2569028" indent="0">
              <a:buNone/>
              <a:defRPr sz="1125" b="1"/>
            </a:lvl9pPr>
          </a:lstStyle>
          <a:p>
            <a:pPr lvl="0"/>
            <a:r>
              <a:rPr lang="en-US" smtClean="0"/>
              <a:t>Click to edit Master text styles</a:t>
            </a:r>
          </a:p>
        </p:txBody>
      </p:sp>
      <p:sp>
        <p:nvSpPr>
          <p:cNvPr id="6" name="Content Placeholder 5"/>
          <p:cNvSpPr>
            <a:spLocks noGrp="1"/>
          </p:cNvSpPr>
          <p:nvPr>
            <p:ph sz="quarter" idx="4"/>
          </p:nvPr>
        </p:nvSpPr>
        <p:spPr>
          <a:xfrm>
            <a:off x="6192741" y="2174379"/>
            <a:ext cx="5389065"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F1E2F0BE-3BDF-D442-9E8C-46EA20B94F8E}" type="slidenum">
              <a:rPr lang="en-US">
                <a:solidFill>
                  <a:srgbClr val="FFFFFF"/>
                </a:solidFill>
              </a:rPr>
              <a:pPr>
                <a:defRPr/>
              </a:pPr>
              <a:t>‹#›</a:t>
            </a:fld>
            <a:endParaRPr lang="en-US">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391F9B13-5887-394E-AD72-3805712EEFA7}" type="slidenum">
              <a:rPr lang="en-US">
                <a:solidFill>
                  <a:srgbClr val="FFFFFF"/>
                </a:solidFill>
              </a:rPr>
              <a:pPr>
                <a:defRPr/>
              </a:pPr>
              <a:t>‹#›</a:t>
            </a:fld>
            <a:endParaRPr lang="en-US">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8DA56C01-38EF-B544-8EDD-6BAC30008969}" type="slidenum">
              <a:rPr lang="en-US">
                <a:solidFill>
                  <a:srgbClr val="FFFFFF"/>
                </a:solidFill>
              </a:rPr>
              <a:pPr>
                <a:defRPr/>
              </a:pPr>
              <a:t>‹#›</a:t>
            </a:fld>
            <a:endParaRPr lang="en-US">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223" y="273493"/>
            <a:ext cx="4010918" cy="1161975"/>
          </a:xfrm>
        </p:spPr>
        <p:txBody>
          <a:bodyPr anchor="b"/>
          <a:lstStyle>
            <a:lvl1pPr algn="l">
              <a:defRPr sz="1406" b="1"/>
            </a:lvl1pPr>
          </a:lstStyle>
          <a:p>
            <a:r>
              <a:rPr lang="en-US" smtClean="0"/>
              <a:t>Click to edit Master title style</a:t>
            </a:r>
            <a:endParaRPr lang="en-US"/>
          </a:p>
        </p:txBody>
      </p:sp>
      <p:sp>
        <p:nvSpPr>
          <p:cNvPr id="3" name="Content Placeholder 2"/>
          <p:cNvSpPr>
            <a:spLocks noGrp="1"/>
          </p:cNvSpPr>
          <p:nvPr>
            <p:ph idx="1"/>
          </p:nvPr>
        </p:nvSpPr>
        <p:spPr>
          <a:xfrm>
            <a:off x="4766966" y="273473"/>
            <a:ext cx="6814840" cy="5852294"/>
          </a:xfrm>
        </p:spPr>
        <p:txBody>
          <a:bodyPr/>
          <a:lstStyle>
            <a:lvl1pPr>
              <a:defRPr sz="218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0223" y="1435448"/>
            <a:ext cx="4010918" cy="4690318"/>
          </a:xfrm>
        </p:spPr>
        <p:txBody>
          <a:bodyPr/>
          <a:lstStyle>
            <a:lvl1pPr marL="0" indent="0">
              <a:buNone/>
              <a:defRPr sz="984"/>
            </a:lvl1pPr>
            <a:lvl2pPr marL="321125" indent="0">
              <a:buNone/>
              <a:defRPr sz="773"/>
            </a:lvl2pPr>
            <a:lvl3pPr marL="642255" indent="0">
              <a:buNone/>
              <a:defRPr sz="703"/>
            </a:lvl3pPr>
            <a:lvl4pPr marL="963382" indent="0">
              <a:buNone/>
              <a:defRPr sz="633"/>
            </a:lvl4pPr>
            <a:lvl5pPr marL="1284513" indent="0">
              <a:buNone/>
              <a:defRPr sz="633"/>
            </a:lvl5pPr>
            <a:lvl6pPr marL="1605642" indent="0">
              <a:buNone/>
              <a:defRPr sz="633"/>
            </a:lvl6pPr>
            <a:lvl7pPr marL="1926770" indent="0">
              <a:buNone/>
              <a:defRPr sz="633"/>
            </a:lvl7pPr>
            <a:lvl8pPr marL="2247901" indent="0">
              <a:buNone/>
              <a:defRPr sz="633"/>
            </a:lvl8pPr>
            <a:lvl9pPr marL="2569028" indent="0">
              <a:buNone/>
              <a:defRPr sz="633"/>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D25F9093-396D-8B4E-A15C-31427C6FA078}" type="slidenum">
              <a:rPr lang="en-US">
                <a:solidFill>
                  <a:srgbClr val="FFFFFF"/>
                </a:solidFill>
              </a:rPr>
              <a:pPr>
                <a:defRPr/>
              </a:pPr>
              <a:t>‹#›</a:t>
            </a:fld>
            <a:endParaRPr lang="en-US">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4D3275-FC32-1F45-932C-93665B284027}" type="datetimeFigureOut">
              <a:rPr lang="en-US" smtClean="0">
                <a:solidFill>
                  <a:prstClr val="black">
                    <a:tint val="75000"/>
                  </a:prstClr>
                </a:solidFill>
              </a:rPr>
              <a:pPr/>
              <a:t>10/19/20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8EB24C-A53F-D04B-859C-4E8893D7302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206" y="4800824"/>
            <a:ext cx="7314903" cy="567035"/>
          </a:xfrm>
        </p:spPr>
        <p:txBody>
          <a:bodyPr anchor="b"/>
          <a:lstStyle>
            <a:lvl1pPr algn="l">
              <a:defRPr sz="1406" b="1"/>
            </a:lvl1pPr>
          </a:lstStyle>
          <a:p>
            <a:r>
              <a:rPr lang="en-US" smtClean="0"/>
              <a:t>Click to edit Master title style</a:t>
            </a:r>
            <a:endParaRPr lang="en-US"/>
          </a:p>
        </p:txBody>
      </p:sp>
      <p:sp>
        <p:nvSpPr>
          <p:cNvPr id="3" name="Picture Placeholder 2"/>
          <p:cNvSpPr>
            <a:spLocks noGrp="1"/>
          </p:cNvSpPr>
          <p:nvPr>
            <p:ph type="pic" idx="1"/>
          </p:nvPr>
        </p:nvSpPr>
        <p:spPr>
          <a:xfrm>
            <a:off x="2390206" y="612800"/>
            <a:ext cx="7314903" cy="4114354"/>
          </a:xfrm>
        </p:spPr>
        <p:txBody>
          <a:bodyPr/>
          <a:lstStyle>
            <a:lvl1pPr marL="0" indent="0">
              <a:buNone/>
              <a:defRPr sz="2180"/>
            </a:lvl1pPr>
            <a:lvl2pPr marL="321125" indent="0">
              <a:buNone/>
              <a:defRPr sz="1969"/>
            </a:lvl2pPr>
            <a:lvl3pPr marL="642255" indent="0">
              <a:buNone/>
              <a:defRPr sz="1687"/>
            </a:lvl3pPr>
            <a:lvl4pPr marL="963382" indent="0">
              <a:buNone/>
              <a:defRPr sz="1406"/>
            </a:lvl4pPr>
            <a:lvl5pPr marL="1284513" indent="0">
              <a:buNone/>
              <a:defRPr sz="1406"/>
            </a:lvl5pPr>
            <a:lvl6pPr marL="1605642" indent="0">
              <a:buNone/>
              <a:defRPr sz="1406"/>
            </a:lvl6pPr>
            <a:lvl7pPr marL="1926770" indent="0">
              <a:buNone/>
              <a:defRPr sz="1406"/>
            </a:lvl7pPr>
            <a:lvl8pPr marL="2247901" indent="0">
              <a:buNone/>
              <a:defRPr sz="1406"/>
            </a:lvl8pPr>
            <a:lvl9pPr marL="2569028" indent="0">
              <a:buNone/>
              <a:defRPr sz="1406"/>
            </a:lvl9pPr>
          </a:lstStyle>
          <a:p>
            <a:pPr lvl="0"/>
            <a:endParaRPr lang="en-US" noProof="0" smtClean="0">
              <a:sym typeface="Palatino Linotype" charset="0"/>
            </a:endParaRPr>
          </a:p>
        </p:txBody>
      </p:sp>
      <p:sp>
        <p:nvSpPr>
          <p:cNvPr id="4" name="Text Placeholder 3"/>
          <p:cNvSpPr>
            <a:spLocks noGrp="1"/>
          </p:cNvSpPr>
          <p:nvPr>
            <p:ph type="body" sz="half" idx="2"/>
          </p:nvPr>
        </p:nvSpPr>
        <p:spPr>
          <a:xfrm>
            <a:off x="2390206" y="5367860"/>
            <a:ext cx="7314903" cy="804788"/>
          </a:xfrm>
        </p:spPr>
        <p:txBody>
          <a:bodyPr/>
          <a:lstStyle>
            <a:lvl1pPr marL="0" indent="0">
              <a:buNone/>
              <a:defRPr sz="984"/>
            </a:lvl1pPr>
            <a:lvl2pPr marL="321125" indent="0">
              <a:buNone/>
              <a:defRPr sz="773"/>
            </a:lvl2pPr>
            <a:lvl3pPr marL="642255" indent="0">
              <a:buNone/>
              <a:defRPr sz="703"/>
            </a:lvl3pPr>
            <a:lvl4pPr marL="963382" indent="0">
              <a:buNone/>
              <a:defRPr sz="633"/>
            </a:lvl4pPr>
            <a:lvl5pPr marL="1284513" indent="0">
              <a:buNone/>
              <a:defRPr sz="633"/>
            </a:lvl5pPr>
            <a:lvl6pPr marL="1605642" indent="0">
              <a:buNone/>
              <a:defRPr sz="633"/>
            </a:lvl6pPr>
            <a:lvl7pPr marL="1926770" indent="0">
              <a:buNone/>
              <a:defRPr sz="633"/>
            </a:lvl7pPr>
            <a:lvl8pPr marL="2247901" indent="0">
              <a:buNone/>
              <a:defRPr sz="633"/>
            </a:lvl8pPr>
            <a:lvl9pPr marL="2569028" indent="0">
              <a:buNone/>
              <a:defRPr sz="633"/>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09D91C1C-2C0B-0544-93A6-B4F7B084ED65}" type="slidenum">
              <a:rPr lang="en-US">
                <a:solidFill>
                  <a:srgbClr val="FFFFFF"/>
                </a:solidFill>
              </a:rPr>
              <a:pPr>
                <a:defRPr/>
              </a:pPr>
              <a:t>‹#›</a:t>
            </a:fld>
            <a:endParaRPr lang="en-US">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4E260E46-8E59-A24B-8955-E2AD87D474AA}" type="slidenum">
              <a:rPr lang="en-US">
                <a:solidFill>
                  <a:srgbClr val="FFFFFF"/>
                </a:solidFill>
              </a:rPr>
              <a:pPr>
                <a:defRPr/>
              </a:pPr>
              <a:t>‹#›</a:t>
            </a:fld>
            <a:endParaRPr lang="en-US">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60594" y="133945"/>
            <a:ext cx="2452688" cy="583108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02557" y="133945"/>
            <a:ext cx="7215188" cy="583108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2A81C13F-D51D-EE4A-ABDB-BD1E3C27A4DB}" type="slidenum">
              <a:rPr lang="en-US">
                <a:solidFill>
                  <a:srgbClr val="FFFFFF"/>
                </a:solidFill>
              </a:rPr>
              <a:pPr>
                <a:defRPr/>
              </a:pPr>
              <a:t>‹#›</a:t>
            </a:fld>
            <a:endParaRPr lang="en-US">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098" y="3886647"/>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93463937-E989-284D-97C5-6FD76FCC7BA2}" type="slidenum">
              <a:rPr lang="en-US">
                <a:solidFill>
                  <a:srgbClr val="FFFFFF"/>
                </a:solidFill>
              </a:rPr>
              <a:pPr>
                <a:defRPr/>
              </a:pPr>
              <a:t>‹#›</a:t>
            </a:fld>
            <a:endParaRPr lang="en-US">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4B810DC0-80DE-1841-9F71-4BE464FB0C03}" type="slidenum">
              <a:rPr lang="en-US">
                <a:solidFill>
                  <a:srgbClr val="FFFFFF"/>
                </a:solidFill>
              </a:rPr>
              <a:pPr>
                <a:defRPr/>
              </a:pPr>
              <a:t>‹#›</a:t>
            </a:fld>
            <a:endParaRPr lang="en-US">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1"/>
            <a:ext cx="10362902" cy="1361777"/>
          </a:xfrm>
        </p:spPr>
        <p:txBody>
          <a:bodyPr anchor="t"/>
          <a:lstStyle>
            <a:lvl1pPr algn="l">
              <a:defRPr sz="2812" b="1" cap="all"/>
            </a:lvl1pPr>
          </a:lstStyle>
          <a:p>
            <a:r>
              <a:rPr lang="en-US" smtClean="0"/>
              <a:t>Click to edit Master title style</a:t>
            </a:r>
            <a:endParaRPr lang="en-US"/>
          </a:p>
        </p:txBody>
      </p:sp>
      <p:sp>
        <p:nvSpPr>
          <p:cNvPr id="3" name="Text Placeholder 2"/>
          <p:cNvSpPr>
            <a:spLocks noGrp="1"/>
          </p:cNvSpPr>
          <p:nvPr>
            <p:ph type="body" idx="1"/>
          </p:nvPr>
        </p:nvSpPr>
        <p:spPr>
          <a:xfrm>
            <a:off x="962918" y="2906613"/>
            <a:ext cx="10362902" cy="1500188"/>
          </a:xfr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AF1711D4-08CF-9A44-B94F-992065E9C163}" type="slidenum">
              <a:rPr lang="en-US">
                <a:solidFill>
                  <a:srgbClr val="FFFFFF"/>
                </a:solidFill>
              </a:rPr>
              <a:pPr>
                <a:defRPr/>
              </a:pPr>
              <a:t>‹#›</a:t>
            </a:fld>
            <a:endParaRPr lang="en-US">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02531" y="1946672"/>
            <a:ext cx="4833938" cy="401835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9344" y="1946672"/>
            <a:ext cx="4833938" cy="401835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D193F0FF-1CD1-1F46-B4B2-032898885BB7}" type="slidenum">
              <a:rPr lang="en-US">
                <a:solidFill>
                  <a:srgbClr val="FFFFFF"/>
                </a:solidFill>
              </a:rPr>
              <a:pPr>
                <a:defRPr/>
              </a:pPr>
              <a:t>‹#›</a:t>
            </a:fld>
            <a:endParaRPr lang="en-US">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0196" y="1534791"/>
            <a:ext cx="5386090"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4" name="Content Placeholder 3"/>
          <p:cNvSpPr>
            <a:spLocks noGrp="1"/>
          </p:cNvSpPr>
          <p:nvPr>
            <p:ph sz="half" idx="2"/>
          </p:nvPr>
        </p:nvSpPr>
        <p:spPr>
          <a:xfrm>
            <a:off x="610196" y="2174379"/>
            <a:ext cx="5386090"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739" y="1534791"/>
            <a:ext cx="5389066"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6" name="Content Placeholder 5"/>
          <p:cNvSpPr>
            <a:spLocks noGrp="1"/>
          </p:cNvSpPr>
          <p:nvPr>
            <p:ph sz="quarter" idx="4"/>
          </p:nvPr>
        </p:nvSpPr>
        <p:spPr>
          <a:xfrm>
            <a:off x="6192739" y="2174379"/>
            <a:ext cx="5389066"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F1E2F0BE-3BDF-D442-9E8C-46EA20B94F8E}" type="slidenum">
              <a:rPr lang="en-US">
                <a:solidFill>
                  <a:srgbClr val="FFFFFF"/>
                </a:solidFill>
              </a:rPr>
              <a:pPr>
                <a:defRPr/>
              </a:pPr>
              <a:t>‹#›</a:t>
            </a:fld>
            <a:endParaRPr lang="en-US">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391F9B13-5887-394E-AD72-3805712EEFA7}" type="slidenum">
              <a:rPr lang="en-US">
                <a:solidFill>
                  <a:srgbClr val="FFFFFF"/>
                </a:solidFill>
              </a:rPr>
              <a:pPr>
                <a:defRPr/>
              </a:pPr>
              <a:t>‹#›</a:t>
            </a:fld>
            <a:endParaRPr lang="en-US">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8DA56C01-38EF-B544-8EDD-6BAC30008969}" type="slidenum">
              <a:rPr lang="en-US">
                <a:solidFill>
                  <a:srgbClr val="FFFFFF"/>
                </a:solidFill>
              </a:rPr>
              <a:pPr>
                <a:defRPr/>
              </a:pPr>
              <a:t>‹#›</a:t>
            </a:fld>
            <a:endParaRPr lang="en-US">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4D3275-FC32-1F45-932C-93665B284027}" type="datetimeFigureOut">
              <a:rPr lang="en-US" smtClean="0">
                <a:solidFill>
                  <a:prstClr val="black">
                    <a:tint val="75000"/>
                  </a:prstClr>
                </a:solidFill>
              </a:rPr>
              <a:pPr/>
              <a:t>10/19/20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8EB24C-A53F-D04B-859C-4E8893D7302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nchor="b"/>
          <a:lstStyle>
            <a:lvl1pPr algn="l">
              <a:defRPr sz="1406" b="1"/>
            </a:lvl1pPr>
          </a:lstStyle>
          <a:p>
            <a:r>
              <a:rPr lang="en-US" smtClean="0"/>
              <a:t>Click to edit Master title style</a:t>
            </a:r>
            <a:endParaRPr lang="en-US"/>
          </a:p>
        </p:txBody>
      </p:sp>
      <p:sp>
        <p:nvSpPr>
          <p:cNvPr id="3" name="Content Placeholder 2"/>
          <p:cNvSpPr>
            <a:spLocks noGrp="1"/>
          </p:cNvSpPr>
          <p:nvPr>
            <p:ph idx="1"/>
          </p:nvPr>
        </p:nvSpPr>
        <p:spPr>
          <a:xfrm>
            <a:off x="4766965" y="273472"/>
            <a:ext cx="6814839"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0196" y="1435448"/>
            <a:ext cx="4010918" cy="469031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D25F9093-396D-8B4E-A15C-31427C6FA078}" type="slidenum">
              <a:rPr lang="en-US">
                <a:solidFill>
                  <a:srgbClr val="FFFFFF"/>
                </a:solidFill>
              </a:rPr>
              <a:pPr>
                <a:defRPr/>
              </a:pPr>
              <a:t>‹#›</a:t>
            </a:fld>
            <a:endParaRPr lang="en-US">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p:spPr>
        <p:txBody>
          <a:bodyPr anchor="b"/>
          <a:lstStyle>
            <a:lvl1pPr algn="l">
              <a:defRPr sz="1406" b="1"/>
            </a:lvl1pPr>
          </a:lstStyle>
          <a:p>
            <a:r>
              <a:rPr lang="en-US" smtClean="0"/>
              <a:t>Click to edit Master title style</a:t>
            </a:r>
            <a:endParaRPr lang="en-US"/>
          </a:p>
        </p:txBody>
      </p:sp>
      <p:sp>
        <p:nvSpPr>
          <p:cNvPr id="3" name="Picture Placeholder 2"/>
          <p:cNvSpPr>
            <a:spLocks noGrp="1"/>
          </p:cNvSpPr>
          <p:nvPr>
            <p:ph type="pic" idx="1"/>
          </p:nvPr>
        </p:nvSpPr>
        <p:spPr>
          <a:xfrm>
            <a:off x="2390180"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smtClean="0">
              <a:sym typeface="Palatino Linotype" charset="0"/>
            </a:endParaRPr>
          </a:p>
        </p:txBody>
      </p:sp>
      <p:sp>
        <p:nvSpPr>
          <p:cNvPr id="4" name="Text Placeholder 3"/>
          <p:cNvSpPr>
            <a:spLocks noGrp="1"/>
          </p:cNvSpPr>
          <p:nvPr>
            <p:ph type="body" sz="half" idx="2"/>
          </p:nvPr>
        </p:nvSpPr>
        <p:spPr>
          <a:xfrm>
            <a:off x="2390180"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09D91C1C-2C0B-0544-93A6-B4F7B084ED65}" type="slidenum">
              <a:rPr lang="en-US">
                <a:solidFill>
                  <a:srgbClr val="FFFFFF"/>
                </a:solidFill>
              </a:rPr>
              <a:pPr>
                <a:defRPr/>
              </a:pPr>
              <a:t>‹#›</a:t>
            </a:fld>
            <a:endParaRPr lang="en-US">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4E260E46-8E59-A24B-8955-E2AD87D474AA}" type="slidenum">
              <a:rPr lang="en-US">
                <a:solidFill>
                  <a:srgbClr val="FFFFFF"/>
                </a:solidFill>
              </a:rPr>
              <a:pPr>
                <a:defRPr/>
              </a:pPr>
              <a:t>‹#›</a:t>
            </a:fld>
            <a:endParaRPr lang="en-US">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60594" y="133945"/>
            <a:ext cx="2452688" cy="583108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02531" y="133945"/>
            <a:ext cx="7215188" cy="583108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2A81C13F-D51D-EE4A-ABDB-BD1E3C27A4DB}" type="slidenum">
              <a:rPr lang="en-US">
                <a:solidFill>
                  <a:srgbClr val="FFFFFF"/>
                </a:solidFill>
              </a:rPr>
              <a:pPr>
                <a:defRPr/>
              </a:pPr>
              <a:t>‹#›</a:t>
            </a:fld>
            <a:endParaRPr lang="en-US">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6248400"/>
            <a:ext cx="2540000" cy="457200"/>
          </a:xfrm>
          <a:prstGeom prst="rect">
            <a:avLst/>
          </a:prstGeom>
        </p:spPr>
        <p:txBody>
          <a:bodyPr lIns="130046" tIns="65023" rIns="130046" bIns="65023"/>
          <a:lstStyle>
            <a:lvl1pPr fontAlgn="auto">
              <a:spcBef>
                <a:spcPts val="0"/>
              </a:spcBef>
              <a:spcAft>
                <a:spcPts val="0"/>
              </a:spcAft>
              <a:defRPr>
                <a:solidFill>
                  <a:schemeClr val="tx1"/>
                </a:solidFill>
                <a:latin typeface="+mn-lt"/>
                <a:ea typeface="+mn-ea"/>
                <a:cs typeface="+mn-cs"/>
              </a:defRPr>
            </a:lvl1pPr>
          </a:lstStyle>
          <a:p>
            <a:pPr algn="ctr">
              <a:defRPr/>
            </a:pPr>
            <a:endParaRPr lang="en-US" sz="2672">
              <a:solidFill>
                <a:srgbClr val="FFFFFF"/>
              </a:solidFill>
              <a:sym typeface="Gill Sans" charset="0"/>
            </a:endParaRPr>
          </a:p>
        </p:txBody>
      </p:sp>
      <p:sp>
        <p:nvSpPr>
          <p:cNvPr id="4" name="Footer Placeholder 3"/>
          <p:cNvSpPr>
            <a:spLocks noGrp="1"/>
          </p:cNvSpPr>
          <p:nvPr>
            <p:ph type="ftr" sz="quarter" idx="11"/>
          </p:nvPr>
        </p:nvSpPr>
        <p:spPr>
          <a:xfrm>
            <a:off x="4165601" y="6248400"/>
            <a:ext cx="3860800" cy="457200"/>
          </a:xfrm>
          <a:prstGeom prst="rect">
            <a:avLst/>
          </a:prstGeom>
        </p:spPr>
        <p:txBody>
          <a:bodyPr lIns="130046" tIns="65023" rIns="130046" bIns="65023"/>
          <a:lstStyle>
            <a:lvl1pPr fontAlgn="auto">
              <a:spcBef>
                <a:spcPts val="0"/>
              </a:spcBef>
              <a:spcAft>
                <a:spcPts val="0"/>
              </a:spcAft>
              <a:defRPr>
                <a:solidFill>
                  <a:schemeClr val="tx1"/>
                </a:solidFill>
                <a:latin typeface="+mn-lt"/>
                <a:ea typeface="+mn-ea"/>
                <a:cs typeface="+mn-cs"/>
              </a:defRPr>
            </a:lvl1pPr>
          </a:lstStyle>
          <a:p>
            <a:pPr algn="ctr">
              <a:defRPr/>
            </a:pPr>
            <a:endParaRPr lang="en-US" sz="2672">
              <a:solidFill>
                <a:srgbClr val="FFFFFF"/>
              </a:solidFill>
              <a:sym typeface="Gill Sans" charset="0"/>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45A8D155-34E3-3C41-8EC1-11AA99598B55}"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4D3275-FC32-1F45-932C-93665B284027}" type="datetimeFigureOut">
              <a:rPr lang="en-US" smtClean="0">
                <a:solidFill>
                  <a:prstClr val="black">
                    <a:tint val="75000"/>
                  </a:prstClr>
                </a:solidFill>
              </a:rPr>
              <a:pPr/>
              <a:t>10/19/20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8EB24C-A53F-D04B-859C-4E8893D7302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4D3275-FC32-1F45-932C-93665B284027}" type="datetimeFigureOut">
              <a:rPr lang="en-US" smtClean="0">
                <a:solidFill>
                  <a:prstClr val="black">
                    <a:tint val="75000"/>
                  </a:prstClr>
                </a:solidFill>
              </a:rPr>
              <a:pPr/>
              <a:t>10/19/20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8EB24C-A53F-D04B-859C-4E8893D7302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4D3275-FC32-1F45-932C-93665B284027}" type="datetimeFigureOut">
              <a:rPr lang="en-US" smtClean="0">
                <a:solidFill>
                  <a:prstClr val="black">
                    <a:tint val="75000"/>
                  </a:prstClr>
                </a:solidFill>
              </a:rPr>
              <a:pPr/>
              <a:t>10/19/20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8EB24C-A53F-D04B-859C-4E8893D7302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4D3275-FC32-1F45-932C-93665B284027}" type="datetimeFigureOut">
              <a:rPr lang="en-US" smtClean="0">
                <a:solidFill>
                  <a:prstClr val="black">
                    <a:tint val="75000"/>
                  </a:prstClr>
                </a:solidFill>
              </a:rPr>
              <a:pPr/>
              <a:t>10/19/20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8EB24C-A53F-D04B-859C-4E8893D7302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4D3275-FC32-1F45-932C-93665B284027}" type="datetimeFigureOut">
              <a:rPr lang="en-US" smtClean="0">
                <a:solidFill>
                  <a:prstClr val="black">
                    <a:tint val="75000"/>
                  </a:prstClr>
                </a:solidFill>
              </a:rPr>
              <a:pPr/>
              <a:t>10/19/20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8EB24C-A53F-D04B-859C-4E8893D7302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4D3275-FC32-1F45-932C-93665B284027}" type="datetimeFigureOut">
              <a:rPr lang="en-US" smtClean="0">
                <a:solidFill>
                  <a:prstClr val="black">
                    <a:tint val="75000"/>
                  </a:prstClr>
                </a:solidFill>
              </a:rPr>
              <a:pPr/>
              <a:t>10/19/20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8EB24C-A53F-D04B-859C-4E8893D7302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4D3275-FC32-1F45-932C-93665B284027}" type="datetimeFigureOut">
              <a:rPr lang="en-US" smtClean="0">
                <a:solidFill>
                  <a:prstClr val="black">
                    <a:tint val="75000"/>
                  </a:prstClr>
                </a:solidFill>
              </a:rPr>
              <a:pPr/>
              <a:t>10/19/20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8EB24C-A53F-D04B-859C-4E8893D7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665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202557" y="133945"/>
            <a:ext cx="9810751" cy="10537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44" tIns="50744" rIns="50744" bIns="50744" numCol="1" anchor="ctr" anchorCtr="0" compatLnSpc="1">
            <a:prstTxWarp prst="textNoShape">
              <a:avLst/>
            </a:prstTxWarp>
          </a:bodyPr>
          <a:lstStyle/>
          <a:p>
            <a:pPr lvl="0"/>
            <a:r>
              <a:rPr lang="en-US">
                <a:sym typeface="Palatino Linotype" charset="0"/>
              </a:rPr>
              <a:t>Click to edit Master title style</a:t>
            </a:r>
          </a:p>
        </p:txBody>
      </p:sp>
      <p:sp>
        <p:nvSpPr>
          <p:cNvPr id="1026" name="Rectangle 2"/>
          <p:cNvSpPr>
            <a:spLocks noGrp="1" noChangeArrowheads="1"/>
          </p:cNvSpPr>
          <p:nvPr>
            <p:ph type="body" idx="1"/>
          </p:nvPr>
        </p:nvSpPr>
        <p:spPr bwMode="auto">
          <a:xfrm>
            <a:off x="1202557" y="1946692"/>
            <a:ext cx="9810751"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44" tIns="50744" rIns="50744" bIns="50744" numCol="1" anchor="ctr" anchorCtr="0" compatLnSpc="1">
            <a:prstTxWarp prst="textNoShape">
              <a:avLst/>
            </a:prstTxWarp>
          </a:bodyPr>
          <a:lstStyle/>
          <a:p>
            <a:pPr lvl="0"/>
            <a:r>
              <a:rPr lang="en-US">
                <a:sym typeface="Palatino Linotype" charset="0"/>
              </a:rPr>
              <a:t>Click to edit Master text styles</a:t>
            </a:r>
          </a:p>
          <a:p>
            <a:pPr lvl="1"/>
            <a:r>
              <a:rPr lang="en-US">
                <a:sym typeface="Palatino Linotype" charset="0"/>
              </a:rPr>
              <a:t>Second level</a:t>
            </a:r>
          </a:p>
          <a:p>
            <a:pPr lvl="2"/>
            <a:r>
              <a:rPr lang="en-US">
                <a:sym typeface="Palatino Linotype" charset="0"/>
              </a:rPr>
              <a:t>Third level</a:t>
            </a:r>
          </a:p>
          <a:p>
            <a:pPr lvl="3"/>
            <a:r>
              <a:rPr lang="en-US">
                <a:sym typeface="Palatino Linotype" charset="0"/>
              </a:rPr>
              <a:t>Fourth level</a:t>
            </a:r>
          </a:p>
          <a:p>
            <a:pPr lvl="4"/>
            <a:r>
              <a:rPr lang="en-US">
                <a:sym typeface="Palatino Linotype" charset="0"/>
              </a:rPr>
              <a:t>Fifth level</a:t>
            </a:r>
          </a:p>
        </p:txBody>
      </p:sp>
      <p:sp>
        <p:nvSpPr>
          <p:cNvPr id="1028" name="Line 3"/>
          <p:cNvSpPr>
            <a:spLocks noChangeShapeType="1"/>
          </p:cNvSpPr>
          <p:nvPr/>
        </p:nvSpPr>
        <p:spPr bwMode="auto">
          <a:xfrm rot="10800000" flipH="1">
            <a:off x="857251" y="1044773"/>
            <a:ext cx="10465594" cy="0"/>
          </a:xfrm>
          <a:prstGeom prst="line">
            <a:avLst/>
          </a:prstGeom>
          <a:noFill/>
          <a:ln w="12700">
            <a:solidFill>
              <a:srgbClr val="CDCDCD"/>
            </a:solidFill>
            <a:round/>
            <a:headEnd/>
            <a:tailEnd/>
          </a:ln>
          <a:extLst>
            <a:ext uri="{909E8E84-426E-40dd-AFC4-6F175D3DCCD1}">
              <a14:hiddenFill xmlns:a14="http://schemas.microsoft.com/office/drawing/2010/main">
                <a:noFill/>
              </a14:hiddenFill>
            </a:ext>
          </a:extLst>
        </p:spPr>
        <p:txBody>
          <a:bodyPr lIns="64228" tIns="32112" rIns="64228" bIns="32112"/>
          <a:lstStyle/>
          <a:p>
            <a:pPr algn="ctr" fontAlgn="base">
              <a:spcBef>
                <a:spcPct val="0"/>
              </a:spcBef>
              <a:spcAft>
                <a:spcPct val="0"/>
              </a:spcAft>
            </a:pPr>
            <a:endParaRPr lang="en-US" sz="2672">
              <a:solidFill>
                <a:srgbClr val="FFFFFF"/>
              </a:solidFill>
              <a:latin typeface="Gill Sans" charset="0"/>
              <a:ea typeface="ヒラギノ角ゴ ProN W3" charset="0"/>
              <a:cs typeface="ヒラギノ角ゴ ProN W3" charset="0"/>
              <a:sym typeface="Gill Sans" charset="0"/>
            </a:endParaRPr>
          </a:p>
        </p:txBody>
      </p:sp>
      <p:sp>
        <p:nvSpPr>
          <p:cNvPr id="2" name="Text Box 4"/>
          <p:cNvSpPr txBox="1">
            <a:spLocks noGrp="1" noChangeArrowheads="1"/>
          </p:cNvSpPr>
          <p:nvPr>
            <p:ph type="sldNum" sz="quarter" idx="4"/>
          </p:nvPr>
        </p:nvSpPr>
        <p:spPr bwMode="auto">
          <a:xfrm>
            <a:off x="5954614" y="6527601"/>
            <a:ext cx="273844" cy="241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346" tIns="45671" rIns="91346" bIns="45671" numCol="1" anchor="t" anchorCtr="0" compatLnSpc="1">
            <a:prstTxWarp prst="textNoShape">
              <a:avLst/>
            </a:prstTxWarp>
          </a:bodyPr>
          <a:lstStyle>
            <a:lvl1pPr algn="ctr">
              <a:defRPr sz="984">
                <a:solidFill>
                  <a:schemeClr val="tx1"/>
                </a:solidFill>
                <a:latin typeface="+mn-lt"/>
                <a:ea typeface="ＭＳ Ｐゴシック" charset="0"/>
                <a:cs typeface="Palatino Linotype" charset="0"/>
                <a:sym typeface="Palatino Linotype" charset="0"/>
              </a:defRPr>
            </a:lvl1pPr>
            <a:lvl2pPr algn="l">
              <a:defRPr sz="773">
                <a:solidFill>
                  <a:schemeClr val="tx1"/>
                </a:solidFill>
                <a:latin typeface="Gill Sans" charset="0"/>
                <a:ea typeface="ＭＳ Ｐゴシック" charset="0"/>
              </a:defRPr>
            </a:lvl2pPr>
            <a:lvl3pPr algn="l">
              <a:defRPr sz="773">
                <a:solidFill>
                  <a:schemeClr val="tx1"/>
                </a:solidFill>
                <a:latin typeface="Gill Sans" charset="0"/>
                <a:ea typeface="ＭＳ Ｐゴシック" charset="0"/>
              </a:defRPr>
            </a:lvl3pPr>
            <a:lvl4pPr algn="l">
              <a:defRPr sz="773">
                <a:solidFill>
                  <a:schemeClr val="tx1"/>
                </a:solidFill>
                <a:latin typeface="Gill Sans" charset="0"/>
                <a:ea typeface="ＭＳ Ｐゴシック" charset="0"/>
              </a:defRPr>
            </a:lvl4pPr>
            <a:lvl5pPr algn="l">
              <a:defRPr sz="773">
                <a:solidFill>
                  <a:schemeClr val="tx1"/>
                </a:solidFill>
                <a:latin typeface="Gill Sans" charset="0"/>
                <a:ea typeface="ＭＳ Ｐゴシック" charset="0"/>
              </a:defRPr>
            </a:lvl5pPr>
            <a:lvl6pPr fontAlgn="base">
              <a:spcBef>
                <a:spcPct val="0"/>
              </a:spcBef>
              <a:spcAft>
                <a:spcPct val="0"/>
              </a:spcAft>
              <a:defRPr sz="773">
                <a:solidFill>
                  <a:schemeClr val="tx1"/>
                </a:solidFill>
                <a:latin typeface="Gill Sans" charset="0"/>
                <a:ea typeface="ＭＳ Ｐゴシック" charset="0"/>
              </a:defRPr>
            </a:lvl6pPr>
            <a:lvl7pPr fontAlgn="base">
              <a:spcBef>
                <a:spcPct val="0"/>
              </a:spcBef>
              <a:spcAft>
                <a:spcPct val="0"/>
              </a:spcAft>
              <a:defRPr sz="773">
                <a:solidFill>
                  <a:schemeClr val="tx1"/>
                </a:solidFill>
                <a:latin typeface="Gill Sans" charset="0"/>
                <a:ea typeface="ＭＳ Ｐゴシック" charset="0"/>
              </a:defRPr>
            </a:lvl7pPr>
            <a:lvl8pPr fontAlgn="base">
              <a:spcBef>
                <a:spcPct val="0"/>
              </a:spcBef>
              <a:spcAft>
                <a:spcPct val="0"/>
              </a:spcAft>
              <a:defRPr sz="773">
                <a:solidFill>
                  <a:schemeClr val="tx1"/>
                </a:solidFill>
                <a:latin typeface="Gill Sans" charset="0"/>
                <a:ea typeface="ＭＳ Ｐゴシック" charset="0"/>
              </a:defRPr>
            </a:lvl8pPr>
            <a:lvl9pPr fontAlgn="base">
              <a:spcBef>
                <a:spcPct val="0"/>
              </a:spcBef>
              <a:spcAft>
                <a:spcPct val="0"/>
              </a:spcAft>
              <a:defRPr sz="773">
                <a:solidFill>
                  <a:schemeClr val="tx1"/>
                </a:solidFill>
                <a:latin typeface="Gill Sans" charset="0"/>
                <a:ea typeface="ＭＳ Ｐゴシック" charset="0"/>
              </a:defRPr>
            </a:lvl9pPr>
          </a:lstStyle>
          <a:p>
            <a:pPr fontAlgn="base">
              <a:spcBef>
                <a:spcPct val="0"/>
              </a:spcBef>
              <a:spcAft>
                <a:spcPct val="0"/>
              </a:spcAft>
              <a:defRPr/>
            </a:pPr>
            <a:fld id="{AC1D6D36-15F5-3243-987E-6A0E1C25B5BE}"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257408307"/>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3867">
          <a:solidFill>
            <a:srgbClr val="BFBFBF"/>
          </a:solidFill>
          <a:latin typeface="+mj-lt"/>
          <a:ea typeface="+mj-ea"/>
          <a:cs typeface="+mj-cs"/>
          <a:sym typeface="Palatino Linotype" charset="0"/>
        </a:defRPr>
      </a:lvl1pPr>
      <a:lvl2pPr algn="ctr" rtl="0" eaLnBrk="0" fontAlgn="base" hangingPunct="0">
        <a:spcBef>
          <a:spcPct val="0"/>
        </a:spcBef>
        <a:spcAft>
          <a:spcPct val="0"/>
        </a:spcAft>
        <a:defRPr sz="3867">
          <a:solidFill>
            <a:srgbClr val="BFBFBF"/>
          </a:solidFill>
          <a:latin typeface="Palatino Linotype" charset="0"/>
          <a:ea typeface="ヒラギノ明朝 ProN W3" charset="0"/>
          <a:cs typeface="ヒラギノ明朝 ProN W3" charset="0"/>
          <a:sym typeface="Palatino Linotype" charset="0"/>
        </a:defRPr>
      </a:lvl2pPr>
      <a:lvl3pPr algn="ctr" rtl="0" eaLnBrk="0" fontAlgn="base" hangingPunct="0">
        <a:spcBef>
          <a:spcPct val="0"/>
        </a:spcBef>
        <a:spcAft>
          <a:spcPct val="0"/>
        </a:spcAft>
        <a:defRPr sz="3867">
          <a:solidFill>
            <a:srgbClr val="BFBFBF"/>
          </a:solidFill>
          <a:latin typeface="Palatino Linotype" charset="0"/>
          <a:ea typeface="ヒラギノ明朝 ProN W3" charset="0"/>
          <a:cs typeface="ヒラギノ明朝 ProN W3" charset="0"/>
          <a:sym typeface="Palatino Linotype" charset="0"/>
        </a:defRPr>
      </a:lvl3pPr>
      <a:lvl4pPr algn="ctr" rtl="0" eaLnBrk="0" fontAlgn="base" hangingPunct="0">
        <a:spcBef>
          <a:spcPct val="0"/>
        </a:spcBef>
        <a:spcAft>
          <a:spcPct val="0"/>
        </a:spcAft>
        <a:defRPr sz="3867">
          <a:solidFill>
            <a:srgbClr val="BFBFBF"/>
          </a:solidFill>
          <a:latin typeface="Palatino Linotype" charset="0"/>
          <a:ea typeface="ヒラギノ明朝 ProN W3" charset="0"/>
          <a:cs typeface="ヒラギノ明朝 ProN W3" charset="0"/>
          <a:sym typeface="Palatino Linotype" charset="0"/>
        </a:defRPr>
      </a:lvl4pPr>
      <a:lvl5pPr algn="ctr" rtl="0" eaLnBrk="0" fontAlgn="base" hangingPunct="0">
        <a:spcBef>
          <a:spcPct val="0"/>
        </a:spcBef>
        <a:spcAft>
          <a:spcPct val="0"/>
        </a:spcAft>
        <a:defRPr sz="3867">
          <a:solidFill>
            <a:srgbClr val="BFBFBF"/>
          </a:solidFill>
          <a:latin typeface="Palatino Linotype" charset="0"/>
          <a:ea typeface="ヒラギノ明朝 ProN W3" charset="0"/>
          <a:cs typeface="ヒラギノ明朝 ProN W3" charset="0"/>
          <a:sym typeface="Palatino Linotype" charset="0"/>
        </a:defRPr>
      </a:lvl5pPr>
      <a:lvl6pPr marL="321125" algn="ctr" rtl="0" fontAlgn="base">
        <a:spcBef>
          <a:spcPct val="0"/>
        </a:spcBef>
        <a:spcAft>
          <a:spcPct val="0"/>
        </a:spcAft>
        <a:defRPr sz="3867">
          <a:solidFill>
            <a:srgbClr val="BFBFBF"/>
          </a:solidFill>
          <a:latin typeface="Palatino Linotype" charset="0"/>
          <a:ea typeface="ヒラギノ明朝 ProN W3" charset="0"/>
          <a:cs typeface="ヒラギノ明朝 ProN W3" charset="0"/>
          <a:sym typeface="Palatino Linotype" charset="0"/>
        </a:defRPr>
      </a:lvl6pPr>
      <a:lvl7pPr marL="642255" algn="ctr" rtl="0" fontAlgn="base">
        <a:spcBef>
          <a:spcPct val="0"/>
        </a:spcBef>
        <a:spcAft>
          <a:spcPct val="0"/>
        </a:spcAft>
        <a:defRPr sz="3867">
          <a:solidFill>
            <a:srgbClr val="BFBFBF"/>
          </a:solidFill>
          <a:latin typeface="Palatino Linotype" charset="0"/>
          <a:ea typeface="ヒラギノ明朝 ProN W3" charset="0"/>
          <a:cs typeface="ヒラギノ明朝 ProN W3" charset="0"/>
          <a:sym typeface="Palatino Linotype" charset="0"/>
        </a:defRPr>
      </a:lvl7pPr>
      <a:lvl8pPr marL="963382" algn="ctr" rtl="0" fontAlgn="base">
        <a:spcBef>
          <a:spcPct val="0"/>
        </a:spcBef>
        <a:spcAft>
          <a:spcPct val="0"/>
        </a:spcAft>
        <a:defRPr sz="3867">
          <a:solidFill>
            <a:srgbClr val="BFBFBF"/>
          </a:solidFill>
          <a:latin typeface="Palatino Linotype" charset="0"/>
          <a:ea typeface="ヒラギノ明朝 ProN W3" charset="0"/>
          <a:cs typeface="ヒラギノ明朝 ProN W3" charset="0"/>
          <a:sym typeface="Palatino Linotype" charset="0"/>
        </a:defRPr>
      </a:lvl8pPr>
      <a:lvl9pPr marL="1284513" algn="ctr" rtl="0" fontAlgn="base">
        <a:spcBef>
          <a:spcPct val="0"/>
        </a:spcBef>
        <a:spcAft>
          <a:spcPct val="0"/>
        </a:spcAft>
        <a:defRPr sz="3867">
          <a:solidFill>
            <a:srgbClr val="BFBFBF"/>
          </a:solidFill>
          <a:latin typeface="Palatino Linotype" charset="0"/>
          <a:ea typeface="ヒラギノ明朝 ProN W3" charset="0"/>
          <a:cs typeface="ヒラギノ明朝 ProN W3" charset="0"/>
          <a:sym typeface="Palatino Linotype" charset="0"/>
        </a:defRPr>
      </a:lvl9pPr>
    </p:titleStyle>
    <p:bodyStyle>
      <a:lvl1pPr marL="588738"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1pPr>
      <a:lvl2pPr marL="900946"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2pPr>
      <a:lvl3pPr marL="1213154"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3pPr>
      <a:lvl4pPr marL="1525362"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4pPr>
      <a:lvl5pPr marL="1837570"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5pPr>
      <a:lvl6pPr marL="2158693"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6pPr>
      <a:lvl7pPr marL="2479825"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7pPr>
      <a:lvl8pPr marL="2800949"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8pPr>
      <a:lvl9pPr marL="3122080"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9pPr>
    </p:bodyStyle>
    <p:otherStyle>
      <a:defPPr>
        <a:defRPr lang="en-US"/>
      </a:defPPr>
      <a:lvl1pPr marL="0" algn="l" defTabSz="321125" rtl="0" eaLnBrk="1" latinLnBrk="0" hangingPunct="1">
        <a:defRPr sz="1266" kern="1200">
          <a:solidFill>
            <a:schemeClr val="tx1"/>
          </a:solidFill>
          <a:latin typeface="+mn-lt"/>
          <a:ea typeface="+mn-ea"/>
          <a:cs typeface="+mn-cs"/>
        </a:defRPr>
      </a:lvl1pPr>
      <a:lvl2pPr marL="321125" algn="l" defTabSz="321125" rtl="0" eaLnBrk="1" latinLnBrk="0" hangingPunct="1">
        <a:defRPr sz="1266" kern="1200">
          <a:solidFill>
            <a:schemeClr val="tx1"/>
          </a:solidFill>
          <a:latin typeface="+mn-lt"/>
          <a:ea typeface="+mn-ea"/>
          <a:cs typeface="+mn-cs"/>
        </a:defRPr>
      </a:lvl2pPr>
      <a:lvl3pPr marL="642255" algn="l" defTabSz="321125" rtl="0" eaLnBrk="1" latinLnBrk="0" hangingPunct="1">
        <a:defRPr sz="1266" kern="1200">
          <a:solidFill>
            <a:schemeClr val="tx1"/>
          </a:solidFill>
          <a:latin typeface="+mn-lt"/>
          <a:ea typeface="+mn-ea"/>
          <a:cs typeface="+mn-cs"/>
        </a:defRPr>
      </a:lvl3pPr>
      <a:lvl4pPr marL="963382" algn="l" defTabSz="321125" rtl="0" eaLnBrk="1" latinLnBrk="0" hangingPunct="1">
        <a:defRPr sz="1266" kern="1200">
          <a:solidFill>
            <a:schemeClr val="tx1"/>
          </a:solidFill>
          <a:latin typeface="+mn-lt"/>
          <a:ea typeface="+mn-ea"/>
          <a:cs typeface="+mn-cs"/>
        </a:defRPr>
      </a:lvl4pPr>
      <a:lvl5pPr marL="1284513" algn="l" defTabSz="321125" rtl="0" eaLnBrk="1" latinLnBrk="0" hangingPunct="1">
        <a:defRPr sz="1266" kern="1200">
          <a:solidFill>
            <a:schemeClr val="tx1"/>
          </a:solidFill>
          <a:latin typeface="+mn-lt"/>
          <a:ea typeface="+mn-ea"/>
          <a:cs typeface="+mn-cs"/>
        </a:defRPr>
      </a:lvl5pPr>
      <a:lvl6pPr marL="1605642" algn="l" defTabSz="321125" rtl="0" eaLnBrk="1" latinLnBrk="0" hangingPunct="1">
        <a:defRPr sz="1266" kern="1200">
          <a:solidFill>
            <a:schemeClr val="tx1"/>
          </a:solidFill>
          <a:latin typeface="+mn-lt"/>
          <a:ea typeface="+mn-ea"/>
          <a:cs typeface="+mn-cs"/>
        </a:defRPr>
      </a:lvl6pPr>
      <a:lvl7pPr marL="1926770" algn="l" defTabSz="321125" rtl="0" eaLnBrk="1" latinLnBrk="0" hangingPunct="1">
        <a:defRPr sz="1266" kern="1200">
          <a:solidFill>
            <a:schemeClr val="tx1"/>
          </a:solidFill>
          <a:latin typeface="+mn-lt"/>
          <a:ea typeface="+mn-ea"/>
          <a:cs typeface="+mn-cs"/>
        </a:defRPr>
      </a:lvl7pPr>
      <a:lvl8pPr marL="2247901" algn="l" defTabSz="321125" rtl="0" eaLnBrk="1" latinLnBrk="0" hangingPunct="1">
        <a:defRPr sz="1266" kern="1200">
          <a:solidFill>
            <a:schemeClr val="tx1"/>
          </a:solidFill>
          <a:latin typeface="+mn-lt"/>
          <a:ea typeface="+mn-ea"/>
          <a:cs typeface="+mn-cs"/>
        </a:defRPr>
      </a:lvl8pPr>
      <a:lvl9pPr marL="2569028" algn="l" defTabSz="321125" rtl="0" eaLnBrk="1" latinLnBrk="0" hangingPunct="1">
        <a:defRPr sz="126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202531" y="133945"/>
            <a:ext cx="9810750" cy="10537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latino Linotype" charset="0"/>
              </a:rPr>
              <a:t>Click to edit Master title style</a:t>
            </a:r>
          </a:p>
        </p:txBody>
      </p:sp>
      <p:sp>
        <p:nvSpPr>
          <p:cNvPr id="1026" name="Rectangle 2"/>
          <p:cNvSpPr>
            <a:spLocks noGrp="1" noChangeArrowheads="1"/>
          </p:cNvSpPr>
          <p:nvPr>
            <p:ph type="body" idx="1"/>
          </p:nvPr>
        </p:nvSpPr>
        <p:spPr bwMode="auto">
          <a:xfrm>
            <a:off x="1202531" y="1946672"/>
            <a:ext cx="9810750"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latino Linotype" charset="0"/>
              </a:rPr>
              <a:t>Click to edit Master text styles</a:t>
            </a:r>
          </a:p>
          <a:p>
            <a:pPr lvl="1"/>
            <a:r>
              <a:rPr lang="en-US">
                <a:sym typeface="Palatino Linotype" charset="0"/>
              </a:rPr>
              <a:t>Second level</a:t>
            </a:r>
          </a:p>
          <a:p>
            <a:pPr lvl="2"/>
            <a:r>
              <a:rPr lang="en-US">
                <a:sym typeface="Palatino Linotype" charset="0"/>
              </a:rPr>
              <a:t>Third level</a:t>
            </a:r>
          </a:p>
          <a:p>
            <a:pPr lvl="3"/>
            <a:r>
              <a:rPr lang="en-US">
                <a:sym typeface="Palatino Linotype" charset="0"/>
              </a:rPr>
              <a:t>Fourth level</a:t>
            </a:r>
          </a:p>
          <a:p>
            <a:pPr lvl="4"/>
            <a:r>
              <a:rPr lang="en-US">
                <a:sym typeface="Palatino Linotype" charset="0"/>
              </a:rPr>
              <a:t>Fifth level</a:t>
            </a:r>
          </a:p>
        </p:txBody>
      </p:sp>
      <p:sp>
        <p:nvSpPr>
          <p:cNvPr id="1028" name="Line 3"/>
          <p:cNvSpPr>
            <a:spLocks noChangeShapeType="1"/>
          </p:cNvSpPr>
          <p:nvPr/>
        </p:nvSpPr>
        <p:spPr bwMode="auto">
          <a:xfrm rot="10800000" flipH="1">
            <a:off x="857250" y="1044773"/>
            <a:ext cx="10465594" cy="0"/>
          </a:xfrm>
          <a:prstGeom prst="line">
            <a:avLst/>
          </a:prstGeom>
          <a:noFill/>
          <a:ln w="12700">
            <a:solidFill>
              <a:srgbClr val="CDCDCD"/>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2672">
              <a:solidFill>
                <a:srgbClr val="FFFFFF"/>
              </a:solidFill>
              <a:latin typeface="Gill Sans" charset="0"/>
              <a:ea typeface="ヒラギノ角ゴ ProN W3" charset="0"/>
              <a:cs typeface="ヒラギノ角ゴ ProN W3" charset="0"/>
              <a:sym typeface="Gill Sans" charset="0"/>
            </a:endParaRPr>
          </a:p>
        </p:txBody>
      </p:sp>
      <p:sp>
        <p:nvSpPr>
          <p:cNvPr id="2" name="Text Box 4"/>
          <p:cNvSpPr txBox="1">
            <a:spLocks noGrp="1" noChangeArrowheads="1"/>
          </p:cNvSpPr>
          <p:nvPr>
            <p:ph type="sldNum" sz="quarter" idx="4"/>
          </p:nvPr>
        </p:nvSpPr>
        <p:spPr bwMode="auto">
          <a:xfrm>
            <a:off x="5954614" y="6527601"/>
            <a:ext cx="273844" cy="241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984">
                <a:solidFill>
                  <a:schemeClr val="tx1"/>
                </a:solidFill>
                <a:latin typeface="+mn-lt"/>
                <a:ea typeface="ＭＳ Ｐゴシック" charset="0"/>
                <a:cs typeface="Palatino Linotype" charset="0"/>
                <a:sym typeface="Palatino Linotype" charset="0"/>
              </a:defRPr>
            </a:lvl1pPr>
            <a:lvl2pPr algn="l">
              <a:defRPr sz="844">
                <a:solidFill>
                  <a:schemeClr val="tx1"/>
                </a:solidFill>
                <a:latin typeface="Gill Sans" charset="0"/>
                <a:ea typeface="ＭＳ Ｐゴシック" charset="0"/>
              </a:defRPr>
            </a:lvl2pPr>
            <a:lvl3pPr algn="l">
              <a:defRPr sz="844">
                <a:solidFill>
                  <a:schemeClr val="tx1"/>
                </a:solidFill>
                <a:latin typeface="Gill Sans" charset="0"/>
                <a:ea typeface="ＭＳ Ｐゴシック" charset="0"/>
              </a:defRPr>
            </a:lvl3pPr>
            <a:lvl4pPr algn="l">
              <a:defRPr sz="844">
                <a:solidFill>
                  <a:schemeClr val="tx1"/>
                </a:solidFill>
                <a:latin typeface="Gill Sans" charset="0"/>
                <a:ea typeface="ＭＳ Ｐゴシック" charset="0"/>
              </a:defRPr>
            </a:lvl4pPr>
            <a:lvl5pPr algn="l">
              <a:defRPr sz="844">
                <a:solidFill>
                  <a:schemeClr val="tx1"/>
                </a:solidFill>
                <a:latin typeface="Gill Sans" charset="0"/>
                <a:ea typeface="ＭＳ Ｐゴシック" charset="0"/>
              </a:defRPr>
            </a:lvl5pPr>
            <a:lvl6pPr fontAlgn="base">
              <a:spcBef>
                <a:spcPct val="0"/>
              </a:spcBef>
              <a:spcAft>
                <a:spcPct val="0"/>
              </a:spcAft>
              <a:defRPr sz="844">
                <a:solidFill>
                  <a:schemeClr val="tx1"/>
                </a:solidFill>
                <a:latin typeface="Gill Sans" charset="0"/>
                <a:ea typeface="ＭＳ Ｐゴシック" charset="0"/>
              </a:defRPr>
            </a:lvl6pPr>
            <a:lvl7pPr fontAlgn="base">
              <a:spcBef>
                <a:spcPct val="0"/>
              </a:spcBef>
              <a:spcAft>
                <a:spcPct val="0"/>
              </a:spcAft>
              <a:defRPr sz="844">
                <a:solidFill>
                  <a:schemeClr val="tx1"/>
                </a:solidFill>
                <a:latin typeface="Gill Sans" charset="0"/>
                <a:ea typeface="ＭＳ Ｐゴシック" charset="0"/>
              </a:defRPr>
            </a:lvl7pPr>
            <a:lvl8pPr fontAlgn="base">
              <a:spcBef>
                <a:spcPct val="0"/>
              </a:spcBef>
              <a:spcAft>
                <a:spcPct val="0"/>
              </a:spcAft>
              <a:defRPr sz="844">
                <a:solidFill>
                  <a:schemeClr val="tx1"/>
                </a:solidFill>
                <a:latin typeface="Gill Sans" charset="0"/>
                <a:ea typeface="ＭＳ Ｐゴシック" charset="0"/>
              </a:defRPr>
            </a:lvl8pPr>
            <a:lvl9pPr fontAlgn="base">
              <a:spcBef>
                <a:spcPct val="0"/>
              </a:spcBef>
              <a:spcAft>
                <a:spcPct val="0"/>
              </a:spcAft>
              <a:defRPr sz="844">
                <a:solidFill>
                  <a:schemeClr val="tx1"/>
                </a:solidFill>
                <a:latin typeface="Gill Sans" charset="0"/>
                <a:ea typeface="ＭＳ Ｐゴシック" charset="0"/>
              </a:defRPr>
            </a:lvl9pPr>
          </a:lstStyle>
          <a:p>
            <a:pPr fontAlgn="base">
              <a:spcBef>
                <a:spcPct val="0"/>
              </a:spcBef>
              <a:spcAft>
                <a:spcPct val="0"/>
              </a:spcAft>
              <a:defRPr/>
            </a:pPr>
            <a:fld id="{AC1D6D36-15F5-3243-987E-6A0E1C25B5BE}"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503935392"/>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3867">
          <a:solidFill>
            <a:srgbClr val="BFBFBF"/>
          </a:solidFill>
          <a:latin typeface="+mj-lt"/>
          <a:ea typeface="+mj-ea"/>
          <a:cs typeface="+mj-cs"/>
          <a:sym typeface="Palatino Linotype" charset="0"/>
        </a:defRPr>
      </a:lvl1pPr>
      <a:lvl2pPr algn="ctr" rtl="0" eaLnBrk="0" fontAlgn="base" hangingPunct="0">
        <a:spcBef>
          <a:spcPct val="0"/>
        </a:spcBef>
        <a:spcAft>
          <a:spcPct val="0"/>
        </a:spcAft>
        <a:defRPr sz="3867">
          <a:solidFill>
            <a:srgbClr val="BFBFBF"/>
          </a:solidFill>
          <a:latin typeface="Palatino Linotype" charset="0"/>
          <a:ea typeface="ヒラギノ明朝 ProN W3" charset="0"/>
          <a:cs typeface="ヒラギノ明朝 ProN W3" charset="0"/>
          <a:sym typeface="Palatino Linotype" charset="0"/>
        </a:defRPr>
      </a:lvl2pPr>
      <a:lvl3pPr algn="ctr" rtl="0" eaLnBrk="0" fontAlgn="base" hangingPunct="0">
        <a:spcBef>
          <a:spcPct val="0"/>
        </a:spcBef>
        <a:spcAft>
          <a:spcPct val="0"/>
        </a:spcAft>
        <a:defRPr sz="3867">
          <a:solidFill>
            <a:srgbClr val="BFBFBF"/>
          </a:solidFill>
          <a:latin typeface="Palatino Linotype" charset="0"/>
          <a:ea typeface="ヒラギノ明朝 ProN W3" charset="0"/>
          <a:cs typeface="ヒラギノ明朝 ProN W3" charset="0"/>
          <a:sym typeface="Palatino Linotype" charset="0"/>
        </a:defRPr>
      </a:lvl3pPr>
      <a:lvl4pPr algn="ctr" rtl="0" eaLnBrk="0" fontAlgn="base" hangingPunct="0">
        <a:spcBef>
          <a:spcPct val="0"/>
        </a:spcBef>
        <a:spcAft>
          <a:spcPct val="0"/>
        </a:spcAft>
        <a:defRPr sz="3867">
          <a:solidFill>
            <a:srgbClr val="BFBFBF"/>
          </a:solidFill>
          <a:latin typeface="Palatino Linotype" charset="0"/>
          <a:ea typeface="ヒラギノ明朝 ProN W3" charset="0"/>
          <a:cs typeface="ヒラギノ明朝 ProN W3" charset="0"/>
          <a:sym typeface="Palatino Linotype" charset="0"/>
        </a:defRPr>
      </a:lvl4pPr>
      <a:lvl5pPr algn="ctr" rtl="0" eaLnBrk="0" fontAlgn="base" hangingPunct="0">
        <a:spcBef>
          <a:spcPct val="0"/>
        </a:spcBef>
        <a:spcAft>
          <a:spcPct val="0"/>
        </a:spcAft>
        <a:defRPr sz="3867">
          <a:solidFill>
            <a:srgbClr val="BFBFBF"/>
          </a:solidFill>
          <a:latin typeface="Palatino Linotype" charset="0"/>
          <a:ea typeface="ヒラギノ明朝 ProN W3" charset="0"/>
          <a:cs typeface="ヒラギノ明朝 ProN W3" charset="0"/>
          <a:sym typeface="Palatino Linotype" charset="0"/>
        </a:defRPr>
      </a:lvl5pPr>
      <a:lvl6pPr marL="321457" algn="ctr" rtl="0" fontAlgn="base">
        <a:spcBef>
          <a:spcPct val="0"/>
        </a:spcBef>
        <a:spcAft>
          <a:spcPct val="0"/>
        </a:spcAft>
        <a:defRPr sz="3867">
          <a:solidFill>
            <a:srgbClr val="BFBFBF"/>
          </a:solidFill>
          <a:latin typeface="Palatino Linotype" charset="0"/>
          <a:ea typeface="ヒラギノ明朝 ProN W3" charset="0"/>
          <a:cs typeface="ヒラギノ明朝 ProN W3" charset="0"/>
          <a:sym typeface="Palatino Linotype" charset="0"/>
        </a:defRPr>
      </a:lvl6pPr>
      <a:lvl7pPr marL="642915" algn="ctr" rtl="0" fontAlgn="base">
        <a:spcBef>
          <a:spcPct val="0"/>
        </a:spcBef>
        <a:spcAft>
          <a:spcPct val="0"/>
        </a:spcAft>
        <a:defRPr sz="3867">
          <a:solidFill>
            <a:srgbClr val="BFBFBF"/>
          </a:solidFill>
          <a:latin typeface="Palatino Linotype" charset="0"/>
          <a:ea typeface="ヒラギノ明朝 ProN W3" charset="0"/>
          <a:cs typeface="ヒラギノ明朝 ProN W3" charset="0"/>
          <a:sym typeface="Palatino Linotype" charset="0"/>
        </a:defRPr>
      </a:lvl7pPr>
      <a:lvl8pPr marL="964372" algn="ctr" rtl="0" fontAlgn="base">
        <a:spcBef>
          <a:spcPct val="0"/>
        </a:spcBef>
        <a:spcAft>
          <a:spcPct val="0"/>
        </a:spcAft>
        <a:defRPr sz="3867">
          <a:solidFill>
            <a:srgbClr val="BFBFBF"/>
          </a:solidFill>
          <a:latin typeface="Palatino Linotype" charset="0"/>
          <a:ea typeface="ヒラギノ明朝 ProN W3" charset="0"/>
          <a:cs typeface="ヒラギノ明朝 ProN W3" charset="0"/>
          <a:sym typeface="Palatino Linotype" charset="0"/>
        </a:defRPr>
      </a:lvl8pPr>
      <a:lvl9pPr marL="1285829" algn="ctr" rtl="0" fontAlgn="base">
        <a:spcBef>
          <a:spcPct val="0"/>
        </a:spcBef>
        <a:spcAft>
          <a:spcPct val="0"/>
        </a:spcAft>
        <a:defRPr sz="3867">
          <a:solidFill>
            <a:srgbClr val="BFBFBF"/>
          </a:solidFill>
          <a:latin typeface="Palatino Linotype" charset="0"/>
          <a:ea typeface="ヒラギノ明朝 ProN W3" charset="0"/>
          <a:cs typeface="ヒラギノ明朝 ProN W3" charset="0"/>
          <a:sym typeface="Palatino Linotype" charset="0"/>
        </a:defRPr>
      </a:lvl9pPr>
    </p:titleStyle>
    <p:bodyStyle>
      <a:lvl1pPr marL="589338" indent="-401822"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1pPr>
      <a:lvl2pPr marL="901866" indent="-401822"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2pPr>
      <a:lvl3pPr marL="1214394" indent="-401822"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3pPr>
      <a:lvl4pPr marL="1526922" indent="-401822"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4pPr>
      <a:lvl5pPr marL="1839450" indent="-401822"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5pPr>
      <a:lvl6pPr marL="2160908" indent="-401822"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6pPr>
      <a:lvl7pPr marL="2482365" indent="-401822"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7pPr>
      <a:lvl8pPr marL="2803822" indent="-401822"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8pPr>
      <a:lvl9pPr marL="3125280" indent="-401822"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4" Type="http://schemas.openxmlformats.org/officeDocument/2006/relationships/image" Target="../media/image11.emf"/><Relationship Id="rId1" Type="http://schemas.openxmlformats.org/officeDocument/2006/relationships/slideLayout" Target="../slideLayouts/slideLayout13.xml"/><Relationship Id="rId2"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6" Type="http://schemas.openxmlformats.org/officeDocument/2006/relationships/image" Target="../media/image16.png"/><Relationship Id="rId1" Type="http://schemas.openxmlformats.org/officeDocument/2006/relationships/slideLayout" Target="../slideLayouts/slideLayout13.xml"/><Relationship Id="rId2"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2.emf"/><Relationship Id="rId5" Type="http://schemas.openxmlformats.org/officeDocument/2006/relationships/image" Target="../media/image19.emf"/><Relationship Id="rId6" Type="http://schemas.openxmlformats.org/officeDocument/2006/relationships/image" Target="../media/image16.png"/><Relationship Id="rId1" Type="http://schemas.openxmlformats.org/officeDocument/2006/relationships/slideLayout" Target="../slideLayouts/slideLayout13.xml"/><Relationship Id="rId2"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5" Type="http://schemas.openxmlformats.org/officeDocument/2006/relationships/image" Target="../media/image22.emf"/><Relationship Id="rId6" Type="http://schemas.openxmlformats.org/officeDocument/2006/relationships/image" Target="../media/image16.png"/><Relationship Id="rId1" Type="http://schemas.openxmlformats.org/officeDocument/2006/relationships/slideLayout" Target="../slideLayouts/slideLayout13.xml"/><Relationship Id="rId2"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5" Type="http://schemas.openxmlformats.org/officeDocument/2006/relationships/image" Target="../media/image25.emf"/><Relationship Id="rId6" Type="http://schemas.openxmlformats.org/officeDocument/2006/relationships/image" Target="../media/image16.png"/><Relationship Id="rId1" Type="http://schemas.openxmlformats.org/officeDocument/2006/relationships/slideLayout" Target="../slideLayouts/slideLayout13.xml"/><Relationship Id="rId2"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16.png"/><Relationship Id="rId1" Type="http://schemas.openxmlformats.org/officeDocument/2006/relationships/slideLayout" Target="../slideLayouts/slideLayout13.xml"/><Relationship Id="rId2" Type="http://schemas.openxmlformats.org/officeDocument/2006/relationships/image" Target="../media/image26.emf"/></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16.png"/><Relationship Id="rId5" Type="http://schemas.openxmlformats.org/officeDocument/2006/relationships/image" Target="../media/image27.emf"/><Relationship Id="rId1" Type="http://schemas.openxmlformats.org/officeDocument/2006/relationships/slideLayout" Target="../slideLayouts/slideLayout13.xml"/><Relationship Id="rId2" Type="http://schemas.openxmlformats.org/officeDocument/2006/relationships/image" Target="../media/image2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png"/><Relationship Id="rId3" Type="http://schemas.openxmlformats.org/officeDocument/2006/relationships/image" Target="../media/image3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emf"/><Relationship Id="rId3" Type="http://schemas.openxmlformats.org/officeDocument/2006/relationships/image" Target="../media/image3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 Id="rId3" Type="http://schemas.openxmlformats.org/officeDocument/2006/relationships/image" Target="../media/image3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emf"/><Relationship Id="rId3" Type="http://schemas.openxmlformats.org/officeDocument/2006/relationships/image" Target="../media/image3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png"/><Relationship Id="rId3" Type="http://schemas.openxmlformats.org/officeDocument/2006/relationships/image" Target="../media/image37.emf"/></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1.jpeg"/><Relationship Id="rId5"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emf"/><Relationship Id="rId3" Type="http://schemas.openxmlformats.org/officeDocument/2006/relationships/image" Target="../media/image41.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jpeg"/><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emf"/><Relationship Id="rId3" Type="http://schemas.openxmlformats.org/officeDocument/2006/relationships/image" Target="../media/image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emf"/><Relationship Id="rId3"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ODIS_Map.jpg"/>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p:cNvSpPr/>
          <p:nvPr/>
        </p:nvSpPr>
        <p:spPr bwMode="auto">
          <a:xfrm>
            <a:off x="0" y="0"/>
            <a:ext cx="12192000" cy="6858000"/>
          </a:xfrm>
          <a:prstGeom prst="rect">
            <a:avLst/>
          </a:prstGeom>
          <a:solidFill>
            <a:schemeClr val="bg1">
              <a:lumMod val="95000"/>
              <a:alpha val="53000"/>
            </a:schemeClr>
          </a:solidFill>
          <a:ln>
            <a:noFill/>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3800" dirty="0">
              <a:solidFill>
                <a:srgbClr val="FFFFFF"/>
              </a:solidFill>
              <a:latin typeface="Gill Sans" charset="0"/>
              <a:ea typeface="ヒラギノ角ゴ ProN W3" charset="0"/>
              <a:cs typeface="ヒラギノ角ゴ ProN W3" charset="0"/>
              <a:sym typeface="Gill Sans" charset="0"/>
            </a:endParaRPr>
          </a:p>
        </p:txBody>
      </p:sp>
      <p:sp>
        <p:nvSpPr>
          <p:cNvPr id="6" name="Rectangle 4"/>
          <p:cNvSpPr txBox="1">
            <a:spLocks noChangeArrowheads="1"/>
          </p:cNvSpPr>
          <p:nvPr/>
        </p:nvSpPr>
        <p:spPr>
          <a:xfrm>
            <a:off x="1117600" y="2234653"/>
            <a:ext cx="9956800" cy="1240876"/>
          </a:xfrm>
          <a:prstGeom prst="rect">
            <a:avLst/>
          </a:prstGeom>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800" b="1" dirty="0">
                <a:solidFill>
                  <a:srgbClr val="070707"/>
                </a:solidFill>
                <a:effectLst>
                  <a:outerShdw blurRad="50800" dist="38100" dir="2700000" algn="tl" rotWithShape="0">
                    <a:prstClr val="black">
                      <a:alpha val="40000"/>
                    </a:prstClr>
                  </a:outerShdw>
                </a:effectLst>
                <a:latin typeface="Helvetica Neue Medium"/>
                <a:ea typeface="ヒラギノ角ゴ ProN W6" charset="0"/>
                <a:cs typeface="Helvetica Neue Medium"/>
                <a:sym typeface="Helvetica Neue" charset="0"/>
              </a:rPr>
              <a:t>Statistics </a:t>
            </a:r>
            <a:r>
              <a:rPr lang="en-US" sz="4800" b="1" dirty="0" smtClean="0">
                <a:solidFill>
                  <a:srgbClr val="070707"/>
                </a:solidFill>
                <a:effectLst>
                  <a:outerShdw blurRad="50800" dist="38100" dir="2700000" algn="tl" rotWithShape="0">
                    <a:prstClr val="black">
                      <a:alpha val="40000"/>
                    </a:prstClr>
                  </a:outerShdw>
                </a:effectLst>
                <a:latin typeface="Helvetica Neue Medium"/>
                <a:ea typeface="ヒラギノ角ゴ ProN W6" charset="0"/>
                <a:cs typeface="Helvetica Neue Medium"/>
                <a:sym typeface="Helvetica Neue" charset="0"/>
              </a:rPr>
              <a:t>and Evaluation </a:t>
            </a:r>
            <a:r>
              <a:rPr lang="en-US" sz="4800" b="1" dirty="0">
                <a:solidFill>
                  <a:srgbClr val="070707"/>
                </a:solidFill>
                <a:effectLst>
                  <a:outerShdw blurRad="50800" dist="38100" dir="2700000" algn="tl" rotWithShape="0">
                    <a:prstClr val="black">
                      <a:alpha val="40000"/>
                    </a:prstClr>
                  </a:outerShdw>
                </a:effectLst>
                <a:latin typeface="Helvetica Neue Medium"/>
                <a:ea typeface="ヒラギノ角ゴ ProN W6" charset="0"/>
                <a:cs typeface="Helvetica Neue Medium"/>
                <a:sym typeface="Helvetica Neue" charset="0"/>
              </a:rPr>
              <a:t>of Extratropical Cyclones using GPM</a:t>
            </a:r>
          </a:p>
        </p:txBody>
      </p:sp>
      <p:sp>
        <p:nvSpPr>
          <p:cNvPr id="7" name="Rectangle 5"/>
          <p:cNvSpPr txBox="1">
            <a:spLocks noChangeArrowheads="1"/>
          </p:cNvSpPr>
          <p:nvPr/>
        </p:nvSpPr>
        <p:spPr>
          <a:xfrm>
            <a:off x="599440" y="4085566"/>
            <a:ext cx="11224260" cy="274240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10000"/>
              </a:lnSpc>
              <a:spcBef>
                <a:spcPct val="0"/>
              </a:spcBef>
              <a:defRPr/>
            </a:pPr>
            <a:r>
              <a:rPr lang="en-US" sz="2800" b="1" dirty="0" smtClean="0">
                <a:solidFill>
                  <a:prstClr val="black"/>
                </a:solidFill>
                <a:latin typeface="Helvetica Neue" charset="0"/>
                <a:ea typeface="Helvetica Neue" charset="0"/>
                <a:cs typeface="Helvetica Neue" charset="0"/>
                <a:sym typeface="Helvetica Neue" charset="0"/>
              </a:rPr>
              <a:t>Steven A. Rutledge, Kristen L. Rasmussen, and Brenda Dolan </a:t>
            </a:r>
            <a:endParaRPr lang="en-US" sz="2800" b="1" dirty="0">
              <a:solidFill>
                <a:prstClr val="black"/>
              </a:solidFill>
              <a:latin typeface="Helvetica Neue" charset="0"/>
              <a:ea typeface="Helvetica Neue" charset="0"/>
              <a:cs typeface="Helvetica Neue" charset="0"/>
              <a:sym typeface="Helvetica Neue Medium" charset="0"/>
            </a:endParaRPr>
          </a:p>
          <a:p>
            <a:pPr algn="r">
              <a:lnSpc>
                <a:spcPct val="110000"/>
              </a:lnSpc>
              <a:spcBef>
                <a:spcPct val="0"/>
              </a:spcBef>
              <a:defRPr/>
            </a:pPr>
            <a:r>
              <a:rPr lang="en-US" sz="2200" b="1" dirty="0" smtClean="0">
                <a:solidFill>
                  <a:prstClr val="black"/>
                </a:solidFill>
                <a:latin typeface="Helvetica Neue" charset="0"/>
                <a:ea typeface="Helvetica Neue" charset="0"/>
                <a:cs typeface="Helvetica Neue" charset="0"/>
                <a:sym typeface="Helvetica Neue Medium" charset="0"/>
              </a:rPr>
              <a:t>Department of Atmospheric Science, Colorado State University</a:t>
            </a:r>
          </a:p>
          <a:p>
            <a:pPr algn="r">
              <a:lnSpc>
                <a:spcPct val="110000"/>
              </a:lnSpc>
              <a:spcBef>
                <a:spcPct val="0"/>
              </a:spcBef>
              <a:defRPr/>
            </a:pPr>
            <a:endParaRPr lang="en-US" sz="2800" b="1" dirty="0" smtClean="0">
              <a:solidFill>
                <a:prstClr val="black"/>
              </a:solidFill>
              <a:latin typeface="Helvetica Neue" charset="0"/>
              <a:ea typeface="Helvetica Neue" charset="0"/>
              <a:cs typeface="Helvetica Neue" charset="0"/>
              <a:sym typeface="Helvetica Neue" charset="0"/>
            </a:endParaRPr>
          </a:p>
          <a:p>
            <a:pPr algn="r">
              <a:lnSpc>
                <a:spcPct val="110000"/>
              </a:lnSpc>
              <a:spcBef>
                <a:spcPct val="0"/>
              </a:spcBef>
              <a:defRPr/>
            </a:pPr>
            <a:r>
              <a:rPr lang="en-US" b="1" dirty="0" smtClean="0">
                <a:solidFill>
                  <a:prstClr val="black"/>
                </a:solidFill>
                <a:latin typeface="Helvetica Neue" charset="0"/>
                <a:ea typeface="Helvetica Neue" charset="0"/>
                <a:cs typeface="Helvetica Neue" charset="0"/>
                <a:sym typeface="Helvetica Neue" charset="0"/>
              </a:rPr>
              <a:t>2020 PMM Science Team Meeting</a:t>
            </a:r>
          </a:p>
          <a:p>
            <a:pPr algn="r">
              <a:lnSpc>
                <a:spcPct val="110000"/>
              </a:lnSpc>
              <a:spcBef>
                <a:spcPct val="0"/>
              </a:spcBef>
              <a:defRPr/>
            </a:pPr>
            <a:r>
              <a:rPr lang="en-US" b="1" dirty="0" smtClean="0">
                <a:solidFill>
                  <a:prstClr val="black"/>
                </a:solidFill>
                <a:latin typeface="Helvetica Neue" charset="0"/>
                <a:ea typeface="Helvetica Neue" charset="0"/>
                <a:cs typeface="Helvetica Neue" charset="0"/>
                <a:sym typeface="Helvetica Neue Medium" charset="0"/>
              </a:rPr>
              <a:t>21 October 2020</a:t>
            </a:r>
            <a:endParaRPr lang="en-US" b="1" dirty="0">
              <a:solidFill>
                <a:prstClr val="black"/>
              </a:solidFill>
              <a:latin typeface="Helvetica Neue" charset="0"/>
              <a:ea typeface="Helvetica Neue" charset="0"/>
              <a:cs typeface="Helvetica Neue" charset="0"/>
              <a:sym typeface="Helvetica Neue Medium"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7554" y="5941220"/>
            <a:ext cx="5183067" cy="838199"/>
          </a:xfrm>
          <a:prstGeom prst="rect">
            <a:avLst/>
          </a:prstGeom>
        </p:spPr>
      </p:pic>
      <p:sp>
        <p:nvSpPr>
          <p:cNvPr id="13" name="TextBox 12"/>
          <p:cNvSpPr txBox="1"/>
          <p:nvPr/>
        </p:nvSpPr>
        <p:spPr>
          <a:xfrm>
            <a:off x="10722536" y="6589549"/>
            <a:ext cx="1520265" cy="276918"/>
          </a:xfrm>
          <a:prstGeom prst="rect">
            <a:avLst/>
          </a:prstGeom>
          <a:noFill/>
        </p:spPr>
        <p:txBody>
          <a:bodyPr wrap="none" lIns="91365" tIns="45680" rIns="91365" bIns="45680" rtlCol="0">
            <a:spAutoFit/>
          </a:bodyPr>
          <a:lstStyle/>
          <a:p>
            <a:r>
              <a:rPr lang="en-US" sz="1200" smtClean="0">
                <a:latin typeface="Helvetica Neue"/>
                <a:cs typeface="Helvetica Neue"/>
              </a:rPr>
              <a:t>Photo credit: NASA</a:t>
            </a:r>
            <a:endParaRPr lang="en-US" sz="1200" dirty="0">
              <a:latin typeface="Helvetica Neue"/>
              <a:cs typeface="Helvetica Neue"/>
            </a:endParaRPr>
          </a:p>
        </p:txBody>
      </p:sp>
    </p:spTree>
    <p:extLst>
      <p:ext uri="{BB962C8B-B14F-4D97-AF65-F5344CB8AC3E}">
        <p14:creationId xmlns:p14="http://schemas.microsoft.com/office/powerpoint/2010/main" val="6323579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63600" y="133945"/>
            <a:ext cx="10456333" cy="1053703"/>
          </a:xfrm>
        </p:spPr>
        <p:txBody>
          <a:bodyPr/>
          <a:lstStyle/>
          <a:p>
            <a:r>
              <a:rPr lang="en-US" sz="3700" b="1" dirty="0" smtClean="0">
                <a:solidFill>
                  <a:schemeClr val="tx1">
                    <a:lumMod val="85000"/>
                  </a:schemeClr>
                </a:solidFill>
                <a:latin typeface="Helvetica Neue" charset="0"/>
                <a:ea typeface="Helvetica Neue" charset="0"/>
                <a:cs typeface="Helvetica Neue" charset="0"/>
              </a:rPr>
              <a:t>Comparison of N. and S. Hemisphere ETCs</a:t>
            </a:r>
            <a:endParaRPr lang="en-US" sz="3700" b="1" dirty="0">
              <a:solidFill>
                <a:schemeClr val="tx1">
                  <a:lumMod val="85000"/>
                </a:schemeClr>
              </a:solidFill>
              <a:latin typeface="Helvetica Neue" charset="0"/>
              <a:ea typeface="Helvetica Neue" charset="0"/>
              <a:cs typeface="Helvetica Neue" charset="0"/>
            </a:endParaRPr>
          </a:p>
        </p:txBody>
      </p:sp>
      <p:sp>
        <p:nvSpPr>
          <p:cNvPr id="6" name="TextBox 5"/>
          <p:cNvSpPr txBox="1"/>
          <p:nvPr/>
        </p:nvSpPr>
        <p:spPr>
          <a:xfrm>
            <a:off x="287376" y="1432879"/>
            <a:ext cx="11904624" cy="523220"/>
          </a:xfrm>
          <a:prstGeom prst="rect">
            <a:avLst/>
          </a:prstGeom>
          <a:noFill/>
        </p:spPr>
        <p:txBody>
          <a:bodyPr wrap="none" rtlCol="0">
            <a:spAutoFit/>
          </a:bodyPr>
          <a:lstStyle/>
          <a:p>
            <a:r>
              <a:rPr lang="en-US" sz="2800" b="1" dirty="0" smtClean="0">
                <a:solidFill>
                  <a:srgbClr val="00B0F0"/>
                </a:solidFill>
                <a:latin typeface="Helvetica Neue" charset="0"/>
                <a:ea typeface="Helvetica Neue" charset="0"/>
                <a:cs typeface="Helvetica Neue" charset="0"/>
              </a:rPr>
              <a:t>Longitude distribution of ETC </a:t>
            </a:r>
            <a:r>
              <a:rPr lang="en-US" sz="2800" b="1" dirty="0" smtClean="0">
                <a:solidFill>
                  <a:srgbClr val="00B0F0"/>
                </a:solidFill>
                <a:latin typeface="Helvetica Neue" charset="0"/>
                <a:ea typeface="Helvetica Neue" charset="0"/>
                <a:cs typeface="Helvetica Neue" charset="0"/>
              </a:rPr>
              <a:t>observations </a:t>
            </a:r>
            <a:r>
              <a:rPr lang="en-US" sz="2800" dirty="0" smtClean="0">
                <a:solidFill>
                  <a:srgbClr val="00B0F0"/>
                </a:solidFill>
                <a:latin typeface="Helvetica Neue" charset="0"/>
                <a:ea typeface="Helvetica Neue" charset="0"/>
                <a:cs typeface="Helvetica Neue" charset="0"/>
              </a:rPr>
              <a:t>(&lt; </a:t>
            </a:r>
            <a:r>
              <a:rPr lang="en-US" sz="2800" dirty="0" smtClean="0">
                <a:solidFill>
                  <a:srgbClr val="00B0F0"/>
                </a:solidFill>
                <a:latin typeface="Helvetica Neue" charset="0"/>
                <a:ea typeface="Helvetica Neue" charset="0"/>
                <a:cs typeface="Helvetica Neue" charset="0"/>
              </a:rPr>
              <a:t>5500 m height </a:t>
            </a:r>
            <a:r>
              <a:rPr lang="en-US" sz="2800" dirty="0" smtClean="0">
                <a:solidFill>
                  <a:srgbClr val="00B0F0"/>
                </a:solidFill>
                <a:latin typeface="Helvetica Neue" charset="0"/>
                <a:ea typeface="Helvetica Neue" charset="0"/>
                <a:cs typeface="Helvetica Neue" charset="0"/>
              </a:rPr>
              <a:t>threshold)</a:t>
            </a:r>
          </a:p>
        </p:txBody>
      </p:sp>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5413" y="2201330"/>
            <a:ext cx="5048655" cy="3789489"/>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6098" b="65552"/>
          <a:stretch/>
        </p:blipFill>
        <p:spPr>
          <a:xfrm>
            <a:off x="1220572" y="2498643"/>
            <a:ext cx="5244713" cy="47846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6580" y="2201329"/>
            <a:ext cx="5048655" cy="3789489"/>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64489" b="17161"/>
          <a:stretch/>
        </p:blipFill>
        <p:spPr>
          <a:xfrm>
            <a:off x="5906580" y="2498643"/>
            <a:ext cx="5244713" cy="478466"/>
          </a:xfrm>
          <a:prstGeom prst="rect">
            <a:avLst/>
          </a:prstGeom>
        </p:spPr>
      </p:pic>
    </p:spTree>
    <p:extLst>
      <p:ext uri="{BB962C8B-B14F-4D97-AF65-F5344CB8AC3E}">
        <p14:creationId xmlns:p14="http://schemas.microsoft.com/office/powerpoint/2010/main" val="659664032"/>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287857" y="1270714"/>
            <a:ext cx="11692469" cy="5079286"/>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dirty="0">
              <a:ln>
                <a:noFill/>
              </a:ln>
              <a:solidFill>
                <a:srgbClr val="FFFFFF"/>
              </a:solidFill>
              <a:effectLst/>
              <a:latin typeface="Gill Sans" charset="0"/>
              <a:ea typeface="ヒラギノ角ゴ ProN W3" charset="0"/>
              <a:cs typeface="ヒラギノ角ゴ ProN W3" charset="0"/>
              <a:sym typeface="Gill Sans" charset="0"/>
            </a:endParaRPr>
          </a:p>
        </p:txBody>
      </p:sp>
      <p:pic>
        <p:nvPicPr>
          <p:cNvPr id="16" name="Picture 15"/>
          <p:cNvPicPr>
            <a:picLocks noChangeAspect="1"/>
          </p:cNvPicPr>
          <p:nvPr/>
        </p:nvPicPr>
        <p:blipFill rotWithShape="1">
          <a:blip r:embed="rId2">
            <a:extLst>
              <a:ext uri="{28A0092B-C50C-407E-A947-70E740481C1C}">
                <a14:useLocalDpi xmlns:a14="http://schemas.microsoft.com/office/drawing/2010/main"/>
              </a:ext>
            </a:extLst>
          </a:blip>
          <a:srcRect l="88778" r="8205"/>
          <a:stretch/>
        </p:blipFill>
        <p:spPr>
          <a:xfrm>
            <a:off x="11258665" y="2381790"/>
            <a:ext cx="721663" cy="255231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l="10611" r="11596"/>
          <a:stretch/>
        </p:blipFill>
        <p:spPr>
          <a:xfrm>
            <a:off x="296325" y="1360875"/>
            <a:ext cx="10962337" cy="1503805"/>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a:ext>
            </a:extLst>
          </a:blip>
          <a:srcRect l="10691" r="11597"/>
          <a:stretch/>
        </p:blipFill>
        <p:spPr>
          <a:xfrm>
            <a:off x="296325" y="2933916"/>
            <a:ext cx="10962337" cy="1505349"/>
          </a:xfrm>
          <a:prstGeom prst="rect">
            <a:avLst/>
          </a:prstGeom>
        </p:spPr>
      </p:pic>
      <p:sp>
        <p:nvSpPr>
          <p:cNvPr id="14" name="Rectangle 13"/>
          <p:cNvSpPr/>
          <p:nvPr/>
        </p:nvSpPr>
        <p:spPr bwMode="auto">
          <a:xfrm>
            <a:off x="4660900" y="1339850"/>
            <a:ext cx="2501900" cy="133350"/>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a:ext>
            </a:extLst>
          </a:blip>
          <a:srcRect l="10531" r="11597"/>
          <a:stretch/>
        </p:blipFill>
        <p:spPr>
          <a:xfrm>
            <a:off x="296326" y="4501222"/>
            <a:ext cx="10962337" cy="1502264"/>
          </a:xfrm>
          <a:prstGeom prst="rect">
            <a:avLst/>
          </a:prstGeom>
        </p:spPr>
      </p:pic>
      <p:sp>
        <p:nvSpPr>
          <p:cNvPr id="18" name="Rectangle 17"/>
          <p:cNvSpPr/>
          <p:nvPr/>
        </p:nvSpPr>
        <p:spPr bwMode="auto">
          <a:xfrm>
            <a:off x="4578350" y="2781301"/>
            <a:ext cx="2654300" cy="268244"/>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9" name="Rectangle 18"/>
          <p:cNvSpPr/>
          <p:nvPr/>
        </p:nvSpPr>
        <p:spPr bwMode="auto">
          <a:xfrm>
            <a:off x="4514850" y="4348030"/>
            <a:ext cx="2654300" cy="268244"/>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5" name="TextBox 14"/>
          <p:cNvSpPr txBox="1"/>
          <p:nvPr/>
        </p:nvSpPr>
        <p:spPr>
          <a:xfrm>
            <a:off x="579852" y="1270714"/>
            <a:ext cx="4931948" cy="246221"/>
          </a:xfrm>
          <a:prstGeom prst="rect">
            <a:avLst/>
          </a:prstGeom>
          <a:noFill/>
        </p:spPr>
        <p:txBody>
          <a:bodyPr wrap="square" rtlCol="0">
            <a:spAutoFit/>
          </a:bodyPr>
          <a:lstStyle/>
          <a:p>
            <a:r>
              <a:rPr lang="en-US" sz="1000" b="1" dirty="0" smtClean="0">
                <a:solidFill>
                  <a:schemeClr val="bg1"/>
                </a:solidFill>
                <a:latin typeface="Helvetica Neue" charset="0"/>
                <a:ea typeface="Helvetica Neue" charset="0"/>
                <a:cs typeface="Helvetica Neue" charset="0"/>
              </a:rPr>
              <a:t>(a) ETC frequency with </a:t>
            </a:r>
            <a:r>
              <a:rPr lang="en-US" sz="1000" b="1" dirty="0" smtClean="0">
                <a:solidFill>
                  <a:srgbClr val="00B0F0"/>
                </a:solidFill>
                <a:latin typeface="Helvetica Neue" charset="0"/>
                <a:ea typeface="Helvetica Neue" charset="0"/>
                <a:cs typeface="Helvetica Neue" charset="0"/>
              </a:rPr>
              <a:t>&lt; 5900 </a:t>
            </a:r>
            <a:r>
              <a:rPr lang="en-US" sz="1000" b="1" dirty="0" smtClean="0">
                <a:solidFill>
                  <a:schemeClr val="bg1"/>
                </a:solidFill>
                <a:latin typeface="Helvetica Neue" charset="0"/>
                <a:ea typeface="Helvetica Neue" charset="0"/>
                <a:cs typeface="Helvetica Neue" charset="0"/>
              </a:rPr>
              <a:t>m 500-hPa geopotential heights</a:t>
            </a:r>
            <a:endParaRPr lang="en-US" sz="1000" b="1" dirty="0">
              <a:solidFill>
                <a:schemeClr val="bg1"/>
              </a:solidFill>
              <a:latin typeface="Helvetica Neue" charset="0"/>
              <a:ea typeface="Helvetica Neue" charset="0"/>
              <a:cs typeface="Helvetica Neue" charset="0"/>
            </a:endParaRPr>
          </a:p>
        </p:txBody>
      </p:sp>
      <p:sp>
        <p:nvSpPr>
          <p:cNvPr id="21" name="TextBox 20"/>
          <p:cNvSpPr txBox="1"/>
          <p:nvPr/>
        </p:nvSpPr>
        <p:spPr>
          <a:xfrm>
            <a:off x="579852" y="2855542"/>
            <a:ext cx="4931948" cy="246221"/>
          </a:xfrm>
          <a:prstGeom prst="rect">
            <a:avLst/>
          </a:prstGeom>
          <a:noFill/>
        </p:spPr>
        <p:txBody>
          <a:bodyPr wrap="square" rtlCol="0">
            <a:spAutoFit/>
          </a:bodyPr>
          <a:lstStyle/>
          <a:p>
            <a:r>
              <a:rPr lang="en-US" sz="1000" b="1" dirty="0" smtClean="0">
                <a:solidFill>
                  <a:schemeClr val="bg1"/>
                </a:solidFill>
                <a:latin typeface="Helvetica Neue" charset="0"/>
                <a:ea typeface="Helvetica Neue" charset="0"/>
                <a:cs typeface="Helvetica Neue" charset="0"/>
              </a:rPr>
              <a:t>(b) ETC frequency with </a:t>
            </a:r>
            <a:r>
              <a:rPr lang="en-US" sz="1000" b="1" dirty="0" smtClean="0">
                <a:solidFill>
                  <a:srgbClr val="00B0F0"/>
                </a:solidFill>
                <a:latin typeface="Helvetica Neue" charset="0"/>
                <a:ea typeface="Helvetica Neue" charset="0"/>
                <a:cs typeface="Helvetica Neue" charset="0"/>
              </a:rPr>
              <a:t>&lt; 5500 </a:t>
            </a:r>
            <a:r>
              <a:rPr lang="en-US" sz="1000" b="1" dirty="0" smtClean="0">
                <a:solidFill>
                  <a:schemeClr val="bg1"/>
                </a:solidFill>
                <a:latin typeface="Helvetica Neue" charset="0"/>
                <a:ea typeface="Helvetica Neue" charset="0"/>
                <a:cs typeface="Helvetica Neue" charset="0"/>
              </a:rPr>
              <a:t>m 500-hPa geopotential heights</a:t>
            </a:r>
            <a:endParaRPr lang="en-US" sz="1000" b="1" dirty="0">
              <a:solidFill>
                <a:schemeClr val="bg1"/>
              </a:solidFill>
              <a:latin typeface="Helvetica Neue" charset="0"/>
              <a:ea typeface="Helvetica Neue" charset="0"/>
              <a:cs typeface="Helvetica Neue" charset="0"/>
            </a:endParaRPr>
          </a:p>
        </p:txBody>
      </p:sp>
      <p:sp>
        <p:nvSpPr>
          <p:cNvPr id="22" name="TextBox 21"/>
          <p:cNvSpPr txBox="1"/>
          <p:nvPr/>
        </p:nvSpPr>
        <p:spPr>
          <a:xfrm>
            <a:off x="579852" y="4405524"/>
            <a:ext cx="4931948" cy="246221"/>
          </a:xfrm>
          <a:prstGeom prst="rect">
            <a:avLst/>
          </a:prstGeom>
          <a:noFill/>
        </p:spPr>
        <p:txBody>
          <a:bodyPr wrap="square" rtlCol="0">
            <a:spAutoFit/>
          </a:bodyPr>
          <a:lstStyle/>
          <a:p>
            <a:r>
              <a:rPr lang="en-US" sz="1000" b="1" dirty="0" smtClean="0">
                <a:solidFill>
                  <a:schemeClr val="bg1"/>
                </a:solidFill>
                <a:latin typeface="Helvetica Neue" charset="0"/>
                <a:ea typeface="Helvetica Neue" charset="0"/>
                <a:cs typeface="Helvetica Neue" charset="0"/>
              </a:rPr>
              <a:t>(c) ETC frequency with </a:t>
            </a:r>
            <a:r>
              <a:rPr lang="en-US" sz="1000" b="1" dirty="0" smtClean="0">
                <a:solidFill>
                  <a:srgbClr val="00B0F0"/>
                </a:solidFill>
                <a:latin typeface="Helvetica Neue" charset="0"/>
                <a:ea typeface="Helvetica Neue" charset="0"/>
                <a:cs typeface="Helvetica Neue" charset="0"/>
              </a:rPr>
              <a:t>&lt; 5100 </a:t>
            </a:r>
            <a:r>
              <a:rPr lang="en-US" sz="1000" b="1" dirty="0" smtClean="0">
                <a:solidFill>
                  <a:schemeClr val="bg1"/>
                </a:solidFill>
                <a:latin typeface="Helvetica Neue" charset="0"/>
                <a:ea typeface="Helvetica Neue" charset="0"/>
                <a:cs typeface="Helvetica Neue" charset="0"/>
              </a:rPr>
              <a:t>m 500-hPa geopotential heights</a:t>
            </a:r>
            <a:endParaRPr lang="en-US" sz="1000" b="1" dirty="0">
              <a:solidFill>
                <a:schemeClr val="bg1"/>
              </a:solidFill>
              <a:latin typeface="Helvetica Neue" charset="0"/>
              <a:ea typeface="Helvetica Neue" charset="0"/>
              <a:cs typeface="Helvetica Neue"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896100" y="6087584"/>
            <a:ext cx="336550" cy="106279"/>
          </a:xfrm>
          <a:prstGeom prst="rect">
            <a:avLst/>
          </a:prstGeom>
        </p:spPr>
      </p:pic>
      <p:sp>
        <p:nvSpPr>
          <p:cNvPr id="20" name="TextBox 19"/>
          <p:cNvSpPr txBox="1"/>
          <p:nvPr/>
        </p:nvSpPr>
        <p:spPr>
          <a:xfrm>
            <a:off x="7232650" y="6015703"/>
            <a:ext cx="2956259" cy="246221"/>
          </a:xfrm>
          <a:prstGeom prst="rect">
            <a:avLst/>
          </a:prstGeom>
          <a:noFill/>
        </p:spPr>
        <p:txBody>
          <a:bodyPr wrap="none" rtlCol="0">
            <a:spAutoFit/>
          </a:bodyPr>
          <a:lstStyle/>
          <a:p>
            <a:r>
              <a:rPr lang="en-US" sz="1000" b="1" dirty="0" smtClean="0">
                <a:solidFill>
                  <a:srgbClr val="EB4FF7"/>
                </a:solidFill>
                <a:latin typeface="Helvetica Neue" charset="0"/>
                <a:ea typeface="Helvetica Neue" charset="0"/>
                <a:cs typeface="Helvetica Neue" charset="0"/>
              </a:rPr>
              <a:t>Climatological sea surface temperatures </a:t>
            </a:r>
            <a:r>
              <a:rPr lang="de-DE" sz="1000" b="1" dirty="0" smtClean="0">
                <a:solidFill>
                  <a:srgbClr val="EB4FF7"/>
                </a:solidFill>
                <a:latin typeface="Helvetica Neue" charset="0"/>
                <a:ea typeface="Helvetica Neue" charset="0"/>
                <a:cs typeface="Helvetica Neue" charset="0"/>
              </a:rPr>
              <a:t>(ºC) </a:t>
            </a:r>
            <a:endParaRPr lang="en-US" sz="1000" b="1" dirty="0">
              <a:solidFill>
                <a:srgbClr val="EB4FF7"/>
              </a:solidFill>
              <a:latin typeface="Helvetica Neue" charset="0"/>
              <a:ea typeface="Helvetica Neue" charset="0"/>
              <a:cs typeface="Helvetica Neue" charset="0"/>
            </a:endParaRPr>
          </a:p>
        </p:txBody>
      </p:sp>
      <p:sp>
        <p:nvSpPr>
          <p:cNvPr id="4" name="Title 1"/>
          <p:cNvSpPr>
            <a:spLocks noGrp="1"/>
          </p:cNvSpPr>
          <p:nvPr>
            <p:ph type="title"/>
          </p:nvPr>
        </p:nvSpPr>
        <p:spPr>
          <a:xfrm>
            <a:off x="863600" y="-81145"/>
            <a:ext cx="10456333" cy="1053703"/>
          </a:xfrm>
        </p:spPr>
        <p:txBody>
          <a:bodyPr/>
          <a:lstStyle/>
          <a:p>
            <a:r>
              <a:rPr lang="en-US" sz="2400" b="1" dirty="0" smtClean="0">
                <a:solidFill>
                  <a:schemeClr val="tx1">
                    <a:lumMod val="85000"/>
                  </a:schemeClr>
                </a:solidFill>
                <a:latin typeface="Helvetica Neue" charset="0"/>
                <a:ea typeface="Helvetica Neue" charset="0"/>
                <a:cs typeface="Helvetica Neue" charset="0"/>
              </a:rPr>
              <a:t>Distribution of Northern Hemisphere ETC observations</a:t>
            </a:r>
            <a:br>
              <a:rPr lang="en-US" sz="2400" b="1" dirty="0" smtClean="0">
                <a:solidFill>
                  <a:schemeClr val="tx1">
                    <a:lumMod val="85000"/>
                  </a:schemeClr>
                </a:solidFill>
                <a:latin typeface="Helvetica Neue" charset="0"/>
                <a:ea typeface="Helvetica Neue" charset="0"/>
                <a:cs typeface="Helvetica Neue" charset="0"/>
              </a:rPr>
            </a:br>
            <a:r>
              <a:rPr lang="en-US" sz="2400" b="1" u="sng" dirty="0" smtClean="0">
                <a:solidFill>
                  <a:schemeClr val="tx1">
                    <a:lumMod val="85000"/>
                  </a:schemeClr>
                </a:solidFill>
                <a:latin typeface="Helvetica Neue" charset="0"/>
                <a:ea typeface="Helvetica Neue" charset="0"/>
                <a:cs typeface="Helvetica Neue" charset="0"/>
              </a:rPr>
              <a:t>Relative frequency of PFs associated with ETCs</a:t>
            </a:r>
            <a:endParaRPr lang="en-US" sz="2400" b="1" u="sng" dirty="0">
              <a:solidFill>
                <a:schemeClr val="tx1">
                  <a:lumMod val="85000"/>
                </a:schemeClr>
              </a:solidFill>
              <a:latin typeface="Helvetica Neue" charset="0"/>
              <a:ea typeface="Helvetica Neue" charset="0"/>
              <a:cs typeface="Helvetica Neue" charset="0"/>
            </a:endParaRPr>
          </a:p>
        </p:txBody>
      </p:sp>
      <p:sp>
        <p:nvSpPr>
          <p:cNvPr id="25" name="TextBox 24"/>
          <p:cNvSpPr txBox="1"/>
          <p:nvPr/>
        </p:nvSpPr>
        <p:spPr>
          <a:xfrm>
            <a:off x="3887322" y="6401461"/>
            <a:ext cx="4493538" cy="369332"/>
          </a:xfrm>
          <a:prstGeom prst="rect">
            <a:avLst/>
          </a:prstGeom>
          <a:noFill/>
        </p:spPr>
        <p:txBody>
          <a:bodyPr wrap="none" rtlCol="0">
            <a:spAutoFit/>
          </a:bodyPr>
          <a:lstStyle/>
          <a:p>
            <a:r>
              <a:rPr lang="en-US" b="1" dirty="0" smtClean="0">
                <a:solidFill>
                  <a:srgbClr val="FF0000"/>
                </a:solidFill>
              </a:rPr>
              <a:t>500 </a:t>
            </a:r>
            <a:r>
              <a:rPr lang="en-US" b="1" dirty="0" err="1" smtClean="0">
                <a:solidFill>
                  <a:srgbClr val="FF0000"/>
                </a:solidFill>
              </a:rPr>
              <a:t>hPa</a:t>
            </a:r>
            <a:r>
              <a:rPr lang="en-US" b="1" dirty="0" smtClean="0">
                <a:solidFill>
                  <a:srgbClr val="FF0000"/>
                </a:solidFill>
              </a:rPr>
              <a:t> geopotential height thresholds</a:t>
            </a:r>
            <a:endParaRPr lang="en-US" b="1" dirty="0">
              <a:solidFill>
                <a:srgbClr val="FF0000"/>
              </a:solidFill>
            </a:endParaRPr>
          </a:p>
        </p:txBody>
      </p:sp>
    </p:spTree>
    <p:extLst>
      <p:ext uri="{BB962C8B-B14F-4D97-AF65-F5344CB8AC3E}">
        <p14:creationId xmlns:p14="http://schemas.microsoft.com/office/powerpoint/2010/main" val="1865851074"/>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287857" y="1270714"/>
            <a:ext cx="11692469" cy="5079286"/>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dirty="0">
              <a:ln>
                <a:noFill/>
              </a:ln>
              <a:solidFill>
                <a:srgbClr val="FFFFFF"/>
              </a:solidFill>
              <a:effectLst/>
              <a:latin typeface="Gill Sans" charset="0"/>
              <a:ea typeface="ヒラギノ角ゴ ProN W3" charset="0"/>
              <a:cs typeface="ヒラギノ角ゴ ProN W3" charset="0"/>
              <a:sym typeface="Gill Sans"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a:ext>
            </a:extLst>
          </a:blip>
          <a:srcRect l="10535" r="11519"/>
          <a:stretch/>
        </p:blipFill>
        <p:spPr>
          <a:xfrm>
            <a:off x="296325" y="2943173"/>
            <a:ext cx="10962338" cy="1500836"/>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a:ext>
            </a:extLst>
          </a:blip>
          <a:srcRect l="10357" r="11518"/>
          <a:stretch/>
        </p:blipFill>
        <p:spPr>
          <a:xfrm>
            <a:off x="296325" y="1364947"/>
            <a:ext cx="10962338" cy="1497406"/>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a:ext>
            </a:extLst>
          </a:blip>
          <a:srcRect l="88778" r="8205"/>
          <a:stretch/>
        </p:blipFill>
        <p:spPr>
          <a:xfrm>
            <a:off x="11258665" y="2381790"/>
            <a:ext cx="721663" cy="255231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a:ext>
            </a:extLst>
          </a:blip>
          <a:srcRect l="10446" r="11518"/>
          <a:stretch/>
        </p:blipFill>
        <p:spPr>
          <a:xfrm>
            <a:off x="287855" y="4499345"/>
            <a:ext cx="10970808" cy="1500277"/>
          </a:xfrm>
          <a:prstGeom prst="rect">
            <a:avLst/>
          </a:prstGeom>
        </p:spPr>
      </p:pic>
      <p:sp>
        <p:nvSpPr>
          <p:cNvPr id="14" name="Rectangle 13"/>
          <p:cNvSpPr/>
          <p:nvPr/>
        </p:nvSpPr>
        <p:spPr bwMode="auto">
          <a:xfrm>
            <a:off x="4660900" y="1339850"/>
            <a:ext cx="2501900" cy="133350"/>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8" name="Rectangle 17"/>
          <p:cNvSpPr/>
          <p:nvPr/>
        </p:nvSpPr>
        <p:spPr bwMode="auto">
          <a:xfrm>
            <a:off x="4578350" y="2781301"/>
            <a:ext cx="2654300" cy="268244"/>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9" name="Rectangle 18"/>
          <p:cNvSpPr/>
          <p:nvPr/>
        </p:nvSpPr>
        <p:spPr bwMode="auto">
          <a:xfrm>
            <a:off x="4514850" y="4348030"/>
            <a:ext cx="2654300" cy="268244"/>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5" name="TextBox 14"/>
          <p:cNvSpPr txBox="1"/>
          <p:nvPr/>
        </p:nvSpPr>
        <p:spPr>
          <a:xfrm>
            <a:off x="579852" y="1270714"/>
            <a:ext cx="4931948" cy="246221"/>
          </a:xfrm>
          <a:prstGeom prst="rect">
            <a:avLst/>
          </a:prstGeom>
          <a:noFill/>
        </p:spPr>
        <p:txBody>
          <a:bodyPr wrap="square" rtlCol="0">
            <a:spAutoFit/>
          </a:bodyPr>
          <a:lstStyle/>
          <a:p>
            <a:r>
              <a:rPr lang="en-US" sz="1000" b="1" dirty="0" smtClean="0">
                <a:solidFill>
                  <a:schemeClr val="bg1"/>
                </a:solidFill>
                <a:latin typeface="Helvetica Neue" charset="0"/>
                <a:ea typeface="Helvetica Neue" charset="0"/>
                <a:cs typeface="Helvetica Neue" charset="0"/>
              </a:rPr>
              <a:t>(a) ETC frequency with </a:t>
            </a:r>
            <a:r>
              <a:rPr lang="en-US" sz="1000" b="1" dirty="0" smtClean="0">
                <a:solidFill>
                  <a:srgbClr val="00B0F0"/>
                </a:solidFill>
                <a:latin typeface="Helvetica Neue" charset="0"/>
                <a:ea typeface="Helvetica Neue" charset="0"/>
                <a:cs typeface="Helvetica Neue" charset="0"/>
              </a:rPr>
              <a:t>&lt; 1500 </a:t>
            </a:r>
            <a:r>
              <a:rPr lang="en-US" sz="1000" b="1" dirty="0" smtClean="0">
                <a:solidFill>
                  <a:schemeClr val="bg1"/>
                </a:solidFill>
                <a:latin typeface="Helvetica Neue" charset="0"/>
                <a:ea typeface="Helvetica Neue" charset="0"/>
                <a:cs typeface="Helvetica Neue" charset="0"/>
              </a:rPr>
              <a:t>m 850-hPa geopotential heights</a:t>
            </a:r>
            <a:endParaRPr lang="en-US" sz="1000" b="1" dirty="0">
              <a:solidFill>
                <a:schemeClr val="bg1"/>
              </a:solidFill>
              <a:latin typeface="Helvetica Neue" charset="0"/>
              <a:ea typeface="Helvetica Neue" charset="0"/>
              <a:cs typeface="Helvetica Neue" charset="0"/>
            </a:endParaRPr>
          </a:p>
        </p:txBody>
      </p:sp>
      <p:sp>
        <p:nvSpPr>
          <p:cNvPr id="21" name="TextBox 20"/>
          <p:cNvSpPr txBox="1"/>
          <p:nvPr/>
        </p:nvSpPr>
        <p:spPr>
          <a:xfrm>
            <a:off x="579852" y="2855542"/>
            <a:ext cx="4931948" cy="246221"/>
          </a:xfrm>
          <a:prstGeom prst="rect">
            <a:avLst/>
          </a:prstGeom>
          <a:noFill/>
        </p:spPr>
        <p:txBody>
          <a:bodyPr wrap="square" rtlCol="0">
            <a:spAutoFit/>
          </a:bodyPr>
          <a:lstStyle/>
          <a:p>
            <a:r>
              <a:rPr lang="en-US" sz="1000" b="1" dirty="0" smtClean="0">
                <a:solidFill>
                  <a:schemeClr val="bg1"/>
                </a:solidFill>
                <a:latin typeface="Helvetica Neue" charset="0"/>
                <a:ea typeface="Helvetica Neue" charset="0"/>
                <a:cs typeface="Helvetica Neue" charset="0"/>
              </a:rPr>
              <a:t>(b) ETC frequency with </a:t>
            </a:r>
            <a:r>
              <a:rPr lang="en-US" sz="1000" b="1" dirty="0" smtClean="0">
                <a:solidFill>
                  <a:srgbClr val="00B0F0"/>
                </a:solidFill>
                <a:latin typeface="Helvetica Neue" charset="0"/>
                <a:ea typeface="Helvetica Neue" charset="0"/>
                <a:cs typeface="Helvetica Neue" charset="0"/>
              </a:rPr>
              <a:t>&lt; 1300 </a:t>
            </a:r>
            <a:r>
              <a:rPr lang="en-US" sz="1000" b="1" dirty="0" smtClean="0">
                <a:solidFill>
                  <a:schemeClr val="bg1"/>
                </a:solidFill>
                <a:latin typeface="Helvetica Neue" charset="0"/>
                <a:ea typeface="Helvetica Neue" charset="0"/>
                <a:cs typeface="Helvetica Neue" charset="0"/>
              </a:rPr>
              <a:t>m 850-hPa geopotential heights</a:t>
            </a:r>
            <a:endParaRPr lang="en-US" sz="1000" b="1" dirty="0">
              <a:solidFill>
                <a:schemeClr val="bg1"/>
              </a:solidFill>
              <a:latin typeface="Helvetica Neue" charset="0"/>
              <a:ea typeface="Helvetica Neue" charset="0"/>
              <a:cs typeface="Helvetica Neue" charset="0"/>
            </a:endParaRPr>
          </a:p>
        </p:txBody>
      </p:sp>
      <p:sp>
        <p:nvSpPr>
          <p:cNvPr id="22" name="TextBox 21"/>
          <p:cNvSpPr txBox="1"/>
          <p:nvPr/>
        </p:nvSpPr>
        <p:spPr>
          <a:xfrm>
            <a:off x="579852" y="4405524"/>
            <a:ext cx="4931948" cy="246221"/>
          </a:xfrm>
          <a:prstGeom prst="rect">
            <a:avLst/>
          </a:prstGeom>
          <a:noFill/>
        </p:spPr>
        <p:txBody>
          <a:bodyPr wrap="square" rtlCol="0">
            <a:spAutoFit/>
          </a:bodyPr>
          <a:lstStyle/>
          <a:p>
            <a:r>
              <a:rPr lang="en-US" sz="1000" b="1" dirty="0" smtClean="0">
                <a:solidFill>
                  <a:schemeClr val="bg1"/>
                </a:solidFill>
                <a:latin typeface="Helvetica Neue" charset="0"/>
                <a:ea typeface="Helvetica Neue" charset="0"/>
                <a:cs typeface="Helvetica Neue" charset="0"/>
              </a:rPr>
              <a:t>(c) ETC frequency with </a:t>
            </a:r>
            <a:r>
              <a:rPr lang="en-US" sz="1000" b="1" smtClean="0">
                <a:solidFill>
                  <a:srgbClr val="00B0F0"/>
                </a:solidFill>
                <a:latin typeface="Helvetica Neue" charset="0"/>
                <a:ea typeface="Helvetica Neue" charset="0"/>
                <a:cs typeface="Helvetica Neue" charset="0"/>
              </a:rPr>
              <a:t>&lt; 1100 </a:t>
            </a:r>
            <a:r>
              <a:rPr lang="en-US" sz="1000" b="1" smtClean="0">
                <a:solidFill>
                  <a:schemeClr val="bg1"/>
                </a:solidFill>
                <a:latin typeface="Helvetica Neue" charset="0"/>
                <a:ea typeface="Helvetica Neue" charset="0"/>
                <a:cs typeface="Helvetica Neue" charset="0"/>
              </a:rPr>
              <a:t>m 850-hPa </a:t>
            </a:r>
            <a:r>
              <a:rPr lang="en-US" sz="1000" b="1" dirty="0" smtClean="0">
                <a:solidFill>
                  <a:schemeClr val="bg1"/>
                </a:solidFill>
                <a:latin typeface="Helvetica Neue" charset="0"/>
                <a:ea typeface="Helvetica Neue" charset="0"/>
                <a:cs typeface="Helvetica Neue" charset="0"/>
              </a:rPr>
              <a:t>geopotential heights</a:t>
            </a:r>
            <a:endParaRPr lang="en-US" sz="1000" b="1" dirty="0">
              <a:solidFill>
                <a:schemeClr val="bg1"/>
              </a:solidFill>
              <a:latin typeface="Helvetica Neue" charset="0"/>
              <a:ea typeface="Helvetica Neue" charset="0"/>
              <a:cs typeface="Helvetica Neue"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896100" y="6087584"/>
            <a:ext cx="336550" cy="106279"/>
          </a:xfrm>
          <a:prstGeom prst="rect">
            <a:avLst/>
          </a:prstGeom>
        </p:spPr>
      </p:pic>
      <p:sp>
        <p:nvSpPr>
          <p:cNvPr id="20" name="TextBox 19"/>
          <p:cNvSpPr txBox="1"/>
          <p:nvPr/>
        </p:nvSpPr>
        <p:spPr>
          <a:xfrm>
            <a:off x="7232650" y="6015703"/>
            <a:ext cx="2956259" cy="246221"/>
          </a:xfrm>
          <a:prstGeom prst="rect">
            <a:avLst/>
          </a:prstGeom>
          <a:noFill/>
        </p:spPr>
        <p:txBody>
          <a:bodyPr wrap="none" rtlCol="0">
            <a:spAutoFit/>
          </a:bodyPr>
          <a:lstStyle/>
          <a:p>
            <a:r>
              <a:rPr lang="en-US" sz="1000" b="1" dirty="0" smtClean="0">
                <a:solidFill>
                  <a:srgbClr val="EB4FF7"/>
                </a:solidFill>
                <a:latin typeface="Helvetica Neue" charset="0"/>
                <a:ea typeface="Helvetica Neue" charset="0"/>
                <a:cs typeface="Helvetica Neue" charset="0"/>
              </a:rPr>
              <a:t>Climatological sea surface temperatures </a:t>
            </a:r>
            <a:r>
              <a:rPr lang="de-DE" sz="1000" b="1" dirty="0" smtClean="0">
                <a:solidFill>
                  <a:srgbClr val="EB4FF7"/>
                </a:solidFill>
                <a:latin typeface="Helvetica Neue" charset="0"/>
                <a:ea typeface="Helvetica Neue" charset="0"/>
                <a:cs typeface="Helvetica Neue" charset="0"/>
              </a:rPr>
              <a:t>(ºC) </a:t>
            </a:r>
            <a:endParaRPr lang="en-US" sz="1000" b="1" dirty="0">
              <a:solidFill>
                <a:srgbClr val="EB4FF7"/>
              </a:solidFill>
              <a:latin typeface="Helvetica Neue" charset="0"/>
              <a:ea typeface="Helvetica Neue" charset="0"/>
              <a:cs typeface="Helvetica Neue" charset="0"/>
            </a:endParaRPr>
          </a:p>
        </p:txBody>
      </p:sp>
      <p:sp>
        <p:nvSpPr>
          <p:cNvPr id="4" name="Title 1"/>
          <p:cNvSpPr>
            <a:spLocks noGrp="1"/>
          </p:cNvSpPr>
          <p:nvPr>
            <p:ph type="title"/>
          </p:nvPr>
        </p:nvSpPr>
        <p:spPr>
          <a:xfrm>
            <a:off x="863600" y="133945"/>
            <a:ext cx="10456333" cy="1053703"/>
          </a:xfrm>
        </p:spPr>
        <p:txBody>
          <a:bodyPr/>
          <a:lstStyle/>
          <a:p>
            <a:r>
              <a:rPr lang="en-US" sz="3700" b="1" dirty="0" smtClean="0">
                <a:solidFill>
                  <a:schemeClr val="tx1">
                    <a:lumMod val="85000"/>
                  </a:schemeClr>
                </a:solidFill>
                <a:latin typeface="Helvetica Neue" charset="0"/>
                <a:ea typeface="Helvetica Neue" charset="0"/>
                <a:cs typeface="Helvetica Neue" charset="0"/>
              </a:rPr>
              <a:t>Results for 850 </a:t>
            </a:r>
            <a:r>
              <a:rPr lang="en-US" sz="3700" b="1" dirty="0" err="1" smtClean="0">
                <a:solidFill>
                  <a:schemeClr val="tx1">
                    <a:lumMod val="85000"/>
                  </a:schemeClr>
                </a:solidFill>
                <a:latin typeface="Helvetica Neue" charset="0"/>
                <a:ea typeface="Helvetica Neue" charset="0"/>
                <a:cs typeface="Helvetica Neue" charset="0"/>
              </a:rPr>
              <a:t>mb</a:t>
            </a:r>
            <a:endParaRPr lang="en-US" sz="3700" b="1" dirty="0">
              <a:solidFill>
                <a:schemeClr val="tx1">
                  <a:lumMod val="85000"/>
                </a:schemeClr>
              </a:solidFill>
              <a:latin typeface="Helvetica Neue" charset="0"/>
              <a:ea typeface="Helvetica Neue" charset="0"/>
              <a:cs typeface="Helvetica Neue" charset="0"/>
            </a:endParaRPr>
          </a:p>
        </p:txBody>
      </p:sp>
      <p:sp>
        <p:nvSpPr>
          <p:cNvPr id="2" name="TextBox 1"/>
          <p:cNvSpPr txBox="1"/>
          <p:nvPr/>
        </p:nvSpPr>
        <p:spPr>
          <a:xfrm>
            <a:off x="3887322" y="6407494"/>
            <a:ext cx="4493538" cy="369332"/>
          </a:xfrm>
          <a:prstGeom prst="rect">
            <a:avLst/>
          </a:prstGeom>
          <a:noFill/>
        </p:spPr>
        <p:txBody>
          <a:bodyPr wrap="none" rtlCol="0">
            <a:spAutoFit/>
          </a:bodyPr>
          <a:lstStyle/>
          <a:p>
            <a:r>
              <a:rPr lang="en-US" b="1" smtClean="0">
                <a:solidFill>
                  <a:srgbClr val="FFFF00"/>
                </a:solidFill>
              </a:rPr>
              <a:t>850 </a:t>
            </a:r>
            <a:r>
              <a:rPr lang="en-US" b="1" dirty="0" err="1" smtClean="0">
                <a:solidFill>
                  <a:srgbClr val="FFFF00"/>
                </a:solidFill>
              </a:rPr>
              <a:t>hPa</a:t>
            </a:r>
            <a:r>
              <a:rPr lang="en-US" b="1" dirty="0" smtClean="0">
                <a:solidFill>
                  <a:srgbClr val="FFFF00"/>
                </a:solidFill>
              </a:rPr>
              <a:t> geopotential height thresholds</a:t>
            </a:r>
            <a:endParaRPr lang="en-US" b="1" dirty="0">
              <a:solidFill>
                <a:srgbClr val="FFFF00"/>
              </a:solidFill>
            </a:endParaRPr>
          </a:p>
        </p:txBody>
      </p:sp>
    </p:spTree>
    <p:extLst>
      <p:ext uri="{BB962C8B-B14F-4D97-AF65-F5344CB8AC3E}">
        <p14:creationId xmlns:p14="http://schemas.microsoft.com/office/powerpoint/2010/main" val="8234035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287857" y="1270714"/>
            <a:ext cx="11692469" cy="5079286"/>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dirty="0">
              <a:ln>
                <a:noFill/>
              </a:ln>
              <a:solidFill>
                <a:srgbClr val="FFFFFF"/>
              </a:solidFill>
              <a:effectLst/>
              <a:latin typeface="Gill Sans" charset="0"/>
              <a:ea typeface="ヒラギノ角ゴ ProN W3" charset="0"/>
              <a:cs typeface="ヒラギノ角ゴ ProN W3" charset="0"/>
              <a:sym typeface="Gill Sans" charset="0"/>
            </a:endParaRPr>
          </a:p>
        </p:txBody>
      </p:sp>
      <p:pic>
        <p:nvPicPr>
          <p:cNvPr id="16" name="Picture 15"/>
          <p:cNvPicPr>
            <a:picLocks noChangeAspect="1"/>
          </p:cNvPicPr>
          <p:nvPr/>
        </p:nvPicPr>
        <p:blipFill rotWithShape="1">
          <a:blip r:embed="rId2">
            <a:extLst>
              <a:ext uri="{28A0092B-C50C-407E-A947-70E740481C1C}">
                <a14:useLocalDpi xmlns:a14="http://schemas.microsoft.com/office/drawing/2010/main"/>
              </a:ext>
            </a:extLst>
          </a:blip>
          <a:srcRect l="88778" r="8205"/>
          <a:stretch/>
        </p:blipFill>
        <p:spPr>
          <a:xfrm>
            <a:off x="11258665" y="2381790"/>
            <a:ext cx="721663" cy="2552318"/>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l="10292" r="11596"/>
          <a:stretch/>
        </p:blipFill>
        <p:spPr>
          <a:xfrm>
            <a:off x="296325" y="2941163"/>
            <a:ext cx="10962338" cy="149766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l="10372" r="11597"/>
          <a:stretch/>
        </p:blipFill>
        <p:spPr>
          <a:xfrm>
            <a:off x="296325" y="4515712"/>
            <a:ext cx="10953872" cy="1498034"/>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a:ext>
            </a:extLst>
          </a:blip>
          <a:srcRect l="10469" r="11562"/>
          <a:stretch/>
        </p:blipFill>
        <p:spPr>
          <a:xfrm>
            <a:off x="296325" y="1365152"/>
            <a:ext cx="10953872" cy="1536729"/>
          </a:xfrm>
          <a:prstGeom prst="rect">
            <a:avLst/>
          </a:prstGeom>
        </p:spPr>
      </p:pic>
      <p:sp>
        <p:nvSpPr>
          <p:cNvPr id="14" name="Rectangle 13"/>
          <p:cNvSpPr/>
          <p:nvPr/>
        </p:nvSpPr>
        <p:spPr bwMode="auto">
          <a:xfrm>
            <a:off x="4660900" y="1339850"/>
            <a:ext cx="2501900" cy="133350"/>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8" name="Rectangle 17"/>
          <p:cNvSpPr/>
          <p:nvPr/>
        </p:nvSpPr>
        <p:spPr bwMode="auto">
          <a:xfrm>
            <a:off x="4578350" y="2781301"/>
            <a:ext cx="2654300" cy="268244"/>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9" name="Rectangle 18"/>
          <p:cNvSpPr/>
          <p:nvPr/>
        </p:nvSpPr>
        <p:spPr bwMode="auto">
          <a:xfrm>
            <a:off x="4514850" y="4348030"/>
            <a:ext cx="2654300" cy="268244"/>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5" name="TextBox 14"/>
          <p:cNvSpPr txBox="1"/>
          <p:nvPr/>
        </p:nvSpPr>
        <p:spPr>
          <a:xfrm>
            <a:off x="579852" y="1270714"/>
            <a:ext cx="4931948" cy="246221"/>
          </a:xfrm>
          <a:prstGeom prst="rect">
            <a:avLst/>
          </a:prstGeom>
          <a:noFill/>
        </p:spPr>
        <p:txBody>
          <a:bodyPr wrap="square" rtlCol="0">
            <a:spAutoFit/>
          </a:bodyPr>
          <a:lstStyle/>
          <a:p>
            <a:r>
              <a:rPr lang="en-US" sz="1000" b="1" dirty="0" smtClean="0">
                <a:solidFill>
                  <a:schemeClr val="bg1"/>
                </a:solidFill>
                <a:latin typeface="Helvetica Neue" charset="0"/>
                <a:ea typeface="Helvetica Neue" charset="0"/>
                <a:cs typeface="Helvetica Neue" charset="0"/>
              </a:rPr>
              <a:t>(a) ETC frequency with </a:t>
            </a:r>
            <a:r>
              <a:rPr lang="en-US" sz="1000" b="1" dirty="0" smtClean="0">
                <a:solidFill>
                  <a:srgbClr val="00B0F0"/>
                </a:solidFill>
                <a:latin typeface="Helvetica Neue" charset="0"/>
                <a:ea typeface="Helvetica Neue" charset="0"/>
                <a:cs typeface="Helvetica Neue" charset="0"/>
              </a:rPr>
              <a:t>&lt; 5900 </a:t>
            </a:r>
            <a:r>
              <a:rPr lang="en-US" sz="1000" b="1" dirty="0" smtClean="0">
                <a:solidFill>
                  <a:schemeClr val="bg1"/>
                </a:solidFill>
                <a:latin typeface="Helvetica Neue" charset="0"/>
                <a:ea typeface="Helvetica Neue" charset="0"/>
                <a:cs typeface="Helvetica Neue" charset="0"/>
              </a:rPr>
              <a:t>m 500-hPa geopotential heights</a:t>
            </a:r>
            <a:endParaRPr lang="en-US" sz="1000" b="1" dirty="0">
              <a:solidFill>
                <a:schemeClr val="bg1"/>
              </a:solidFill>
              <a:latin typeface="Helvetica Neue" charset="0"/>
              <a:ea typeface="Helvetica Neue" charset="0"/>
              <a:cs typeface="Helvetica Neue" charset="0"/>
            </a:endParaRPr>
          </a:p>
        </p:txBody>
      </p:sp>
      <p:sp>
        <p:nvSpPr>
          <p:cNvPr id="21" name="TextBox 20"/>
          <p:cNvSpPr txBox="1"/>
          <p:nvPr/>
        </p:nvSpPr>
        <p:spPr>
          <a:xfrm>
            <a:off x="579852" y="2855542"/>
            <a:ext cx="4931948" cy="246221"/>
          </a:xfrm>
          <a:prstGeom prst="rect">
            <a:avLst/>
          </a:prstGeom>
          <a:noFill/>
        </p:spPr>
        <p:txBody>
          <a:bodyPr wrap="square" rtlCol="0">
            <a:spAutoFit/>
          </a:bodyPr>
          <a:lstStyle/>
          <a:p>
            <a:r>
              <a:rPr lang="en-US" sz="1000" b="1" dirty="0" smtClean="0">
                <a:solidFill>
                  <a:schemeClr val="bg1"/>
                </a:solidFill>
                <a:latin typeface="Helvetica Neue" charset="0"/>
                <a:ea typeface="Helvetica Neue" charset="0"/>
                <a:cs typeface="Helvetica Neue" charset="0"/>
              </a:rPr>
              <a:t>(b) ETC frequency with </a:t>
            </a:r>
            <a:r>
              <a:rPr lang="en-US" sz="1000" b="1" dirty="0" smtClean="0">
                <a:solidFill>
                  <a:srgbClr val="00B0F0"/>
                </a:solidFill>
                <a:latin typeface="Helvetica Neue" charset="0"/>
                <a:ea typeface="Helvetica Neue" charset="0"/>
                <a:cs typeface="Helvetica Neue" charset="0"/>
              </a:rPr>
              <a:t>&lt; 5500 </a:t>
            </a:r>
            <a:r>
              <a:rPr lang="en-US" sz="1000" b="1" dirty="0" smtClean="0">
                <a:solidFill>
                  <a:schemeClr val="bg1"/>
                </a:solidFill>
                <a:latin typeface="Helvetica Neue" charset="0"/>
                <a:ea typeface="Helvetica Neue" charset="0"/>
                <a:cs typeface="Helvetica Neue" charset="0"/>
              </a:rPr>
              <a:t>m 500-hPa geopotential heights</a:t>
            </a:r>
            <a:endParaRPr lang="en-US" sz="1000" b="1" dirty="0">
              <a:solidFill>
                <a:schemeClr val="bg1"/>
              </a:solidFill>
              <a:latin typeface="Helvetica Neue" charset="0"/>
              <a:ea typeface="Helvetica Neue" charset="0"/>
              <a:cs typeface="Helvetica Neue" charset="0"/>
            </a:endParaRPr>
          </a:p>
        </p:txBody>
      </p:sp>
      <p:sp>
        <p:nvSpPr>
          <p:cNvPr id="22" name="TextBox 21"/>
          <p:cNvSpPr txBox="1"/>
          <p:nvPr/>
        </p:nvSpPr>
        <p:spPr>
          <a:xfrm>
            <a:off x="579852" y="4405524"/>
            <a:ext cx="4931948" cy="246221"/>
          </a:xfrm>
          <a:prstGeom prst="rect">
            <a:avLst/>
          </a:prstGeom>
          <a:noFill/>
        </p:spPr>
        <p:txBody>
          <a:bodyPr wrap="square" rtlCol="0">
            <a:spAutoFit/>
          </a:bodyPr>
          <a:lstStyle/>
          <a:p>
            <a:r>
              <a:rPr lang="en-US" sz="1000" b="1" dirty="0" smtClean="0">
                <a:solidFill>
                  <a:schemeClr val="bg1"/>
                </a:solidFill>
                <a:latin typeface="Helvetica Neue" charset="0"/>
                <a:ea typeface="Helvetica Neue" charset="0"/>
                <a:cs typeface="Helvetica Neue" charset="0"/>
              </a:rPr>
              <a:t>(c) ETC frequency with </a:t>
            </a:r>
            <a:r>
              <a:rPr lang="en-US" sz="1000" b="1" dirty="0" smtClean="0">
                <a:solidFill>
                  <a:srgbClr val="00B0F0"/>
                </a:solidFill>
                <a:latin typeface="Helvetica Neue" charset="0"/>
                <a:ea typeface="Helvetica Neue" charset="0"/>
                <a:cs typeface="Helvetica Neue" charset="0"/>
              </a:rPr>
              <a:t>&lt; 5100 </a:t>
            </a:r>
            <a:r>
              <a:rPr lang="en-US" sz="1000" b="1" dirty="0" smtClean="0">
                <a:solidFill>
                  <a:schemeClr val="bg1"/>
                </a:solidFill>
                <a:latin typeface="Helvetica Neue" charset="0"/>
                <a:ea typeface="Helvetica Neue" charset="0"/>
                <a:cs typeface="Helvetica Neue" charset="0"/>
              </a:rPr>
              <a:t>m 500-hPa geopotential heights</a:t>
            </a:r>
            <a:endParaRPr lang="en-US" sz="1000" b="1" dirty="0">
              <a:solidFill>
                <a:schemeClr val="bg1"/>
              </a:solidFill>
              <a:latin typeface="Helvetica Neue" charset="0"/>
              <a:ea typeface="Helvetica Neue" charset="0"/>
              <a:cs typeface="Helvetica Neue"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896100" y="6087584"/>
            <a:ext cx="336550" cy="106279"/>
          </a:xfrm>
          <a:prstGeom prst="rect">
            <a:avLst/>
          </a:prstGeom>
        </p:spPr>
      </p:pic>
      <p:sp>
        <p:nvSpPr>
          <p:cNvPr id="20" name="TextBox 19"/>
          <p:cNvSpPr txBox="1"/>
          <p:nvPr/>
        </p:nvSpPr>
        <p:spPr>
          <a:xfrm>
            <a:off x="7232650" y="6015703"/>
            <a:ext cx="2956259" cy="246221"/>
          </a:xfrm>
          <a:prstGeom prst="rect">
            <a:avLst/>
          </a:prstGeom>
          <a:noFill/>
        </p:spPr>
        <p:txBody>
          <a:bodyPr wrap="none" rtlCol="0">
            <a:spAutoFit/>
          </a:bodyPr>
          <a:lstStyle/>
          <a:p>
            <a:r>
              <a:rPr lang="en-US" sz="1000" b="1" dirty="0" smtClean="0">
                <a:solidFill>
                  <a:srgbClr val="EB4FF7"/>
                </a:solidFill>
                <a:latin typeface="Helvetica Neue" charset="0"/>
                <a:ea typeface="Helvetica Neue" charset="0"/>
                <a:cs typeface="Helvetica Neue" charset="0"/>
              </a:rPr>
              <a:t>Climatological sea surface temperatures </a:t>
            </a:r>
            <a:r>
              <a:rPr lang="de-DE" sz="1000" b="1" dirty="0" smtClean="0">
                <a:solidFill>
                  <a:srgbClr val="EB4FF7"/>
                </a:solidFill>
                <a:latin typeface="Helvetica Neue" charset="0"/>
                <a:ea typeface="Helvetica Neue" charset="0"/>
                <a:cs typeface="Helvetica Neue" charset="0"/>
              </a:rPr>
              <a:t>(ºC) </a:t>
            </a:r>
            <a:endParaRPr lang="en-US" sz="1000" b="1" dirty="0">
              <a:solidFill>
                <a:srgbClr val="EB4FF7"/>
              </a:solidFill>
              <a:latin typeface="Helvetica Neue" charset="0"/>
              <a:ea typeface="Helvetica Neue" charset="0"/>
              <a:cs typeface="Helvetica Neue" charset="0"/>
            </a:endParaRPr>
          </a:p>
        </p:txBody>
      </p:sp>
      <p:sp>
        <p:nvSpPr>
          <p:cNvPr id="4" name="Title 1"/>
          <p:cNvSpPr>
            <a:spLocks noGrp="1"/>
          </p:cNvSpPr>
          <p:nvPr>
            <p:ph type="title"/>
          </p:nvPr>
        </p:nvSpPr>
        <p:spPr>
          <a:xfrm>
            <a:off x="863600" y="11023"/>
            <a:ext cx="10456333" cy="1053703"/>
          </a:xfrm>
        </p:spPr>
        <p:txBody>
          <a:bodyPr/>
          <a:lstStyle/>
          <a:p>
            <a:r>
              <a:rPr lang="en-US" sz="2800" b="1" dirty="0" smtClean="0">
                <a:solidFill>
                  <a:schemeClr val="tx1">
                    <a:lumMod val="85000"/>
                  </a:schemeClr>
                </a:solidFill>
                <a:latin typeface="Helvetica Neue" charset="0"/>
                <a:ea typeface="Helvetica Neue" charset="0"/>
                <a:cs typeface="Helvetica Neue" charset="0"/>
              </a:rPr>
              <a:t>Distribution of Southern Hemisphere </a:t>
            </a:r>
            <a:r>
              <a:rPr lang="en-US" sz="2800" b="1" dirty="0" smtClean="0">
                <a:solidFill>
                  <a:schemeClr val="tx1">
                    <a:lumMod val="85000"/>
                  </a:schemeClr>
                </a:solidFill>
                <a:latin typeface="Helvetica Neue" charset="0"/>
                <a:ea typeface="Helvetica Neue" charset="0"/>
                <a:cs typeface="Helvetica Neue" charset="0"/>
              </a:rPr>
              <a:t>ETC observations</a:t>
            </a:r>
            <a:br>
              <a:rPr lang="en-US" sz="2800" b="1" dirty="0" smtClean="0">
                <a:solidFill>
                  <a:schemeClr val="tx1">
                    <a:lumMod val="85000"/>
                  </a:schemeClr>
                </a:solidFill>
                <a:latin typeface="Helvetica Neue" charset="0"/>
                <a:ea typeface="Helvetica Neue" charset="0"/>
                <a:cs typeface="Helvetica Neue" charset="0"/>
              </a:rPr>
            </a:br>
            <a:r>
              <a:rPr lang="en-US" sz="2800" b="1" u="sng" dirty="0">
                <a:solidFill>
                  <a:schemeClr val="tx1">
                    <a:lumMod val="85000"/>
                  </a:schemeClr>
                </a:solidFill>
                <a:latin typeface="Helvetica Neue" charset="0"/>
                <a:ea typeface="Helvetica Neue" charset="0"/>
                <a:cs typeface="Helvetica Neue" charset="0"/>
              </a:rPr>
              <a:t>Relative frequency of PFs associated with ETCs</a:t>
            </a:r>
            <a:endParaRPr lang="en-US" sz="2800" b="1" dirty="0">
              <a:solidFill>
                <a:schemeClr val="tx1">
                  <a:lumMod val="85000"/>
                </a:schemeClr>
              </a:solidFill>
              <a:latin typeface="Helvetica Neue" charset="0"/>
              <a:ea typeface="Helvetica Neue" charset="0"/>
              <a:cs typeface="Helvetica Neue" charset="0"/>
            </a:endParaRPr>
          </a:p>
        </p:txBody>
      </p:sp>
      <p:sp>
        <p:nvSpPr>
          <p:cNvPr id="23" name="TextBox 22"/>
          <p:cNvSpPr txBox="1"/>
          <p:nvPr/>
        </p:nvSpPr>
        <p:spPr>
          <a:xfrm>
            <a:off x="3887322" y="6401461"/>
            <a:ext cx="4493538" cy="369332"/>
          </a:xfrm>
          <a:prstGeom prst="rect">
            <a:avLst/>
          </a:prstGeom>
          <a:noFill/>
        </p:spPr>
        <p:txBody>
          <a:bodyPr wrap="none" rtlCol="0">
            <a:spAutoFit/>
          </a:bodyPr>
          <a:lstStyle/>
          <a:p>
            <a:r>
              <a:rPr lang="en-US" b="1" dirty="0" smtClean="0">
                <a:solidFill>
                  <a:srgbClr val="FF0000"/>
                </a:solidFill>
              </a:rPr>
              <a:t>500 </a:t>
            </a:r>
            <a:r>
              <a:rPr lang="en-US" b="1" dirty="0" err="1" smtClean="0">
                <a:solidFill>
                  <a:srgbClr val="FF0000"/>
                </a:solidFill>
              </a:rPr>
              <a:t>hPa</a:t>
            </a:r>
            <a:r>
              <a:rPr lang="en-US" b="1" dirty="0" smtClean="0">
                <a:solidFill>
                  <a:srgbClr val="FF0000"/>
                </a:solidFill>
              </a:rPr>
              <a:t> geopotential height thresholds</a:t>
            </a:r>
            <a:endParaRPr lang="en-US" b="1" dirty="0">
              <a:solidFill>
                <a:srgbClr val="FF0000"/>
              </a:solidFill>
            </a:endParaRPr>
          </a:p>
        </p:txBody>
      </p:sp>
    </p:spTree>
    <p:extLst>
      <p:ext uri="{BB962C8B-B14F-4D97-AF65-F5344CB8AC3E}">
        <p14:creationId xmlns:p14="http://schemas.microsoft.com/office/powerpoint/2010/main" val="948142534"/>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287857" y="1270714"/>
            <a:ext cx="11692469" cy="5079286"/>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dirty="0">
              <a:ln>
                <a:noFill/>
              </a:ln>
              <a:solidFill>
                <a:srgbClr val="FFFFFF"/>
              </a:solidFill>
              <a:effectLst/>
              <a:latin typeface="Gill Sans" charset="0"/>
              <a:ea typeface="ヒラギノ角ゴ ProN W3" charset="0"/>
              <a:cs typeface="ヒラギノ角ゴ ProN W3" charset="0"/>
              <a:sym typeface="Gill Sans" charset="0"/>
            </a:endParaRPr>
          </a:p>
        </p:txBody>
      </p:sp>
      <p:pic>
        <p:nvPicPr>
          <p:cNvPr id="16" name="Picture 15"/>
          <p:cNvPicPr>
            <a:picLocks noChangeAspect="1"/>
          </p:cNvPicPr>
          <p:nvPr/>
        </p:nvPicPr>
        <p:blipFill rotWithShape="1">
          <a:blip r:embed="rId2">
            <a:extLst>
              <a:ext uri="{28A0092B-C50C-407E-A947-70E740481C1C}">
                <a14:useLocalDpi xmlns:a14="http://schemas.microsoft.com/office/drawing/2010/main"/>
              </a:ext>
            </a:extLst>
          </a:blip>
          <a:srcRect l="88778" r="8205"/>
          <a:stretch/>
        </p:blipFill>
        <p:spPr>
          <a:xfrm>
            <a:off x="11258665" y="2381790"/>
            <a:ext cx="721663" cy="255231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a:ext>
            </a:extLst>
          </a:blip>
          <a:srcRect l="10365" r="11667"/>
          <a:stretch/>
        </p:blipFill>
        <p:spPr>
          <a:xfrm>
            <a:off x="296325" y="2992911"/>
            <a:ext cx="10953872" cy="1499248"/>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a:ext>
            </a:extLst>
          </a:blip>
          <a:srcRect l="10365" r="11562"/>
          <a:stretch/>
        </p:blipFill>
        <p:spPr>
          <a:xfrm>
            <a:off x="296325" y="4508384"/>
            <a:ext cx="10953872" cy="1497248"/>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a:ext>
            </a:extLst>
          </a:blip>
          <a:srcRect l="10469" r="11667"/>
          <a:stretch/>
        </p:blipFill>
        <p:spPr>
          <a:xfrm>
            <a:off x="296325" y="1360294"/>
            <a:ext cx="10953872" cy="1501254"/>
          </a:xfrm>
          <a:prstGeom prst="rect">
            <a:avLst/>
          </a:prstGeom>
        </p:spPr>
      </p:pic>
      <p:sp>
        <p:nvSpPr>
          <p:cNvPr id="14" name="Rectangle 13"/>
          <p:cNvSpPr/>
          <p:nvPr/>
        </p:nvSpPr>
        <p:spPr bwMode="auto">
          <a:xfrm>
            <a:off x="4660900" y="1339850"/>
            <a:ext cx="2501900" cy="133350"/>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8" name="Rectangle 17"/>
          <p:cNvSpPr/>
          <p:nvPr/>
        </p:nvSpPr>
        <p:spPr bwMode="auto">
          <a:xfrm>
            <a:off x="4578350" y="2763202"/>
            <a:ext cx="2654300" cy="337143"/>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9" name="Rectangle 18"/>
          <p:cNvSpPr/>
          <p:nvPr/>
        </p:nvSpPr>
        <p:spPr bwMode="auto">
          <a:xfrm>
            <a:off x="4514850" y="4390346"/>
            <a:ext cx="2654300" cy="225927"/>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5" name="TextBox 14"/>
          <p:cNvSpPr txBox="1"/>
          <p:nvPr/>
        </p:nvSpPr>
        <p:spPr>
          <a:xfrm>
            <a:off x="579852" y="1270714"/>
            <a:ext cx="4931948" cy="246221"/>
          </a:xfrm>
          <a:prstGeom prst="rect">
            <a:avLst/>
          </a:prstGeom>
          <a:noFill/>
        </p:spPr>
        <p:txBody>
          <a:bodyPr wrap="square" rtlCol="0">
            <a:spAutoFit/>
          </a:bodyPr>
          <a:lstStyle/>
          <a:p>
            <a:r>
              <a:rPr lang="en-US" sz="1000" b="1" dirty="0" smtClean="0">
                <a:solidFill>
                  <a:schemeClr val="bg1"/>
                </a:solidFill>
                <a:latin typeface="Helvetica Neue" charset="0"/>
                <a:ea typeface="Helvetica Neue" charset="0"/>
                <a:cs typeface="Helvetica Neue" charset="0"/>
              </a:rPr>
              <a:t>(a) ETC frequency with </a:t>
            </a:r>
            <a:r>
              <a:rPr lang="en-US" sz="1000" b="1" dirty="0" smtClean="0">
                <a:solidFill>
                  <a:srgbClr val="00B0F0"/>
                </a:solidFill>
                <a:latin typeface="Helvetica Neue" charset="0"/>
                <a:ea typeface="Helvetica Neue" charset="0"/>
                <a:cs typeface="Helvetica Neue" charset="0"/>
              </a:rPr>
              <a:t>&lt; 1500 </a:t>
            </a:r>
            <a:r>
              <a:rPr lang="en-US" sz="1000" b="1" dirty="0" smtClean="0">
                <a:solidFill>
                  <a:schemeClr val="bg1"/>
                </a:solidFill>
                <a:latin typeface="Helvetica Neue" charset="0"/>
                <a:ea typeface="Helvetica Neue" charset="0"/>
                <a:cs typeface="Helvetica Neue" charset="0"/>
              </a:rPr>
              <a:t>m 850-hPa geopotential heights</a:t>
            </a:r>
            <a:endParaRPr lang="en-US" sz="1000" b="1" dirty="0">
              <a:solidFill>
                <a:schemeClr val="bg1"/>
              </a:solidFill>
              <a:latin typeface="Helvetica Neue" charset="0"/>
              <a:ea typeface="Helvetica Neue" charset="0"/>
              <a:cs typeface="Helvetica Neue" charset="0"/>
            </a:endParaRPr>
          </a:p>
        </p:txBody>
      </p:sp>
      <p:sp>
        <p:nvSpPr>
          <p:cNvPr id="21" name="TextBox 20"/>
          <p:cNvSpPr txBox="1"/>
          <p:nvPr/>
        </p:nvSpPr>
        <p:spPr>
          <a:xfrm>
            <a:off x="579852" y="2855542"/>
            <a:ext cx="4931948" cy="246221"/>
          </a:xfrm>
          <a:prstGeom prst="rect">
            <a:avLst/>
          </a:prstGeom>
          <a:noFill/>
        </p:spPr>
        <p:txBody>
          <a:bodyPr wrap="square" rtlCol="0">
            <a:spAutoFit/>
          </a:bodyPr>
          <a:lstStyle/>
          <a:p>
            <a:r>
              <a:rPr lang="en-US" sz="1000" b="1" dirty="0" smtClean="0">
                <a:solidFill>
                  <a:schemeClr val="bg1"/>
                </a:solidFill>
                <a:latin typeface="Helvetica Neue" charset="0"/>
                <a:ea typeface="Helvetica Neue" charset="0"/>
                <a:cs typeface="Helvetica Neue" charset="0"/>
              </a:rPr>
              <a:t>(b) ETC frequency with </a:t>
            </a:r>
            <a:r>
              <a:rPr lang="en-US" sz="1000" b="1" dirty="0" smtClean="0">
                <a:solidFill>
                  <a:srgbClr val="00B0F0"/>
                </a:solidFill>
                <a:latin typeface="Helvetica Neue" charset="0"/>
                <a:ea typeface="Helvetica Neue" charset="0"/>
                <a:cs typeface="Helvetica Neue" charset="0"/>
              </a:rPr>
              <a:t>&lt; 1300 </a:t>
            </a:r>
            <a:r>
              <a:rPr lang="en-US" sz="1000" b="1" dirty="0" smtClean="0">
                <a:solidFill>
                  <a:schemeClr val="bg1"/>
                </a:solidFill>
                <a:latin typeface="Helvetica Neue" charset="0"/>
                <a:ea typeface="Helvetica Neue" charset="0"/>
                <a:cs typeface="Helvetica Neue" charset="0"/>
              </a:rPr>
              <a:t>m 850-hPa geopotential heights</a:t>
            </a:r>
            <a:endParaRPr lang="en-US" sz="1000" b="1" dirty="0">
              <a:solidFill>
                <a:schemeClr val="bg1"/>
              </a:solidFill>
              <a:latin typeface="Helvetica Neue" charset="0"/>
              <a:ea typeface="Helvetica Neue" charset="0"/>
              <a:cs typeface="Helvetica Neue" charset="0"/>
            </a:endParaRPr>
          </a:p>
        </p:txBody>
      </p:sp>
      <p:sp>
        <p:nvSpPr>
          <p:cNvPr id="22" name="TextBox 21"/>
          <p:cNvSpPr txBox="1"/>
          <p:nvPr/>
        </p:nvSpPr>
        <p:spPr>
          <a:xfrm>
            <a:off x="579852" y="4405524"/>
            <a:ext cx="4931948" cy="246221"/>
          </a:xfrm>
          <a:prstGeom prst="rect">
            <a:avLst/>
          </a:prstGeom>
          <a:noFill/>
        </p:spPr>
        <p:txBody>
          <a:bodyPr wrap="square" rtlCol="0">
            <a:spAutoFit/>
          </a:bodyPr>
          <a:lstStyle/>
          <a:p>
            <a:r>
              <a:rPr lang="en-US" sz="1000" b="1" dirty="0" smtClean="0">
                <a:solidFill>
                  <a:schemeClr val="bg1"/>
                </a:solidFill>
                <a:latin typeface="Helvetica Neue" charset="0"/>
                <a:ea typeface="Helvetica Neue" charset="0"/>
                <a:cs typeface="Helvetica Neue" charset="0"/>
              </a:rPr>
              <a:t>(c) ETC frequency with </a:t>
            </a:r>
            <a:r>
              <a:rPr lang="en-US" sz="1000" b="1" dirty="0" smtClean="0">
                <a:solidFill>
                  <a:srgbClr val="00B0F0"/>
                </a:solidFill>
                <a:latin typeface="Helvetica Neue" charset="0"/>
                <a:ea typeface="Helvetica Neue" charset="0"/>
                <a:cs typeface="Helvetica Neue" charset="0"/>
              </a:rPr>
              <a:t>&lt; 1100 </a:t>
            </a:r>
            <a:r>
              <a:rPr lang="en-US" sz="1000" b="1" dirty="0" smtClean="0">
                <a:solidFill>
                  <a:schemeClr val="bg1"/>
                </a:solidFill>
                <a:latin typeface="Helvetica Neue" charset="0"/>
                <a:ea typeface="Helvetica Neue" charset="0"/>
                <a:cs typeface="Helvetica Neue" charset="0"/>
              </a:rPr>
              <a:t>m 850-hPa geopotential heights</a:t>
            </a:r>
            <a:endParaRPr lang="en-US" sz="1000" b="1" dirty="0">
              <a:solidFill>
                <a:schemeClr val="bg1"/>
              </a:solidFill>
              <a:latin typeface="Helvetica Neue" charset="0"/>
              <a:ea typeface="Helvetica Neue" charset="0"/>
              <a:cs typeface="Helvetica Neue"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896100" y="6087584"/>
            <a:ext cx="336550" cy="106279"/>
          </a:xfrm>
          <a:prstGeom prst="rect">
            <a:avLst/>
          </a:prstGeom>
        </p:spPr>
      </p:pic>
      <p:sp>
        <p:nvSpPr>
          <p:cNvPr id="20" name="TextBox 19"/>
          <p:cNvSpPr txBox="1"/>
          <p:nvPr/>
        </p:nvSpPr>
        <p:spPr>
          <a:xfrm>
            <a:off x="7232650" y="6015703"/>
            <a:ext cx="2956259" cy="246221"/>
          </a:xfrm>
          <a:prstGeom prst="rect">
            <a:avLst/>
          </a:prstGeom>
          <a:noFill/>
        </p:spPr>
        <p:txBody>
          <a:bodyPr wrap="none" rtlCol="0">
            <a:spAutoFit/>
          </a:bodyPr>
          <a:lstStyle/>
          <a:p>
            <a:r>
              <a:rPr lang="en-US" sz="1000" b="1" dirty="0" smtClean="0">
                <a:solidFill>
                  <a:srgbClr val="EB4FF7"/>
                </a:solidFill>
                <a:latin typeface="Helvetica Neue" charset="0"/>
                <a:ea typeface="Helvetica Neue" charset="0"/>
                <a:cs typeface="Helvetica Neue" charset="0"/>
              </a:rPr>
              <a:t>Climatological sea surface temperatures </a:t>
            </a:r>
            <a:r>
              <a:rPr lang="de-DE" sz="1000" b="1" dirty="0" smtClean="0">
                <a:solidFill>
                  <a:srgbClr val="EB4FF7"/>
                </a:solidFill>
                <a:latin typeface="Helvetica Neue" charset="0"/>
                <a:ea typeface="Helvetica Neue" charset="0"/>
                <a:cs typeface="Helvetica Neue" charset="0"/>
              </a:rPr>
              <a:t>(ºC) </a:t>
            </a:r>
            <a:endParaRPr lang="en-US" sz="1000" b="1" dirty="0">
              <a:solidFill>
                <a:srgbClr val="EB4FF7"/>
              </a:solidFill>
              <a:latin typeface="Helvetica Neue" charset="0"/>
              <a:ea typeface="Helvetica Neue" charset="0"/>
              <a:cs typeface="Helvetica Neue" charset="0"/>
            </a:endParaRPr>
          </a:p>
        </p:txBody>
      </p:sp>
      <p:sp>
        <p:nvSpPr>
          <p:cNvPr id="4" name="Title 1"/>
          <p:cNvSpPr>
            <a:spLocks noGrp="1"/>
          </p:cNvSpPr>
          <p:nvPr>
            <p:ph type="title"/>
          </p:nvPr>
        </p:nvSpPr>
        <p:spPr>
          <a:xfrm>
            <a:off x="863600" y="133945"/>
            <a:ext cx="10456333" cy="1053703"/>
          </a:xfrm>
        </p:spPr>
        <p:txBody>
          <a:bodyPr/>
          <a:lstStyle/>
          <a:p>
            <a:r>
              <a:rPr lang="en-US" sz="3700" b="1" dirty="0" smtClean="0">
                <a:solidFill>
                  <a:schemeClr val="tx1">
                    <a:lumMod val="85000"/>
                  </a:schemeClr>
                </a:solidFill>
                <a:latin typeface="Helvetica Neue" charset="0"/>
                <a:ea typeface="Helvetica Neue" charset="0"/>
                <a:cs typeface="Helvetica Neue" charset="0"/>
              </a:rPr>
              <a:t>Results at 850 </a:t>
            </a:r>
            <a:r>
              <a:rPr lang="en-US" sz="3700" b="1" dirty="0" err="1" smtClean="0">
                <a:solidFill>
                  <a:schemeClr val="tx1">
                    <a:lumMod val="85000"/>
                  </a:schemeClr>
                </a:solidFill>
                <a:latin typeface="Helvetica Neue" charset="0"/>
                <a:ea typeface="Helvetica Neue" charset="0"/>
                <a:cs typeface="Helvetica Neue" charset="0"/>
              </a:rPr>
              <a:t>mb</a:t>
            </a:r>
            <a:endParaRPr lang="en-US" sz="3700" b="1" dirty="0">
              <a:solidFill>
                <a:schemeClr val="tx1">
                  <a:lumMod val="85000"/>
                </a:schemeClr>
              </a:solidFill>
              <a:latin typeface="Helvetica Neue" charset="0"/>
              <a:ea typeface="Helvetica Neue" charset="0"/>
              <a:cs typeface="Helvetica Neue" charset="0"/>
            </a:endParaRPr>
          </a:p>
        </p:txBody>
      </p:sp>
      <p:sp>
        <p:nvSpPr>
          <p:cNvPr id="23" name="TextBox 22"/>
          <p:cNvSpPr txBox="1"/>
          <p:nvPr/>
        </p:nvSpPr>
        <p:spPr>
          <a:xfrm>
            <a:off x="3887322" y="6407494"/>
            <a:ext cx="4493538" cy="369332"/>
          </a:xfrm>
          <a:prstGeom prst="rect">
            <a:avLst/>
          </a:prstGeom>
          <a:noFill/>
        </p:spPr>
        <p:txBody>
          <a:bodyPr wrap="none" rtlCol="0">
            <a:spAutoFit/>
          </a:bodyPr>
          <a:lstStyle/>
          <a:p>
            <a:r>
              <a:rPr lang="en-US" b="1" smtClean="0">
                <a:solidFill>
                  <a:srgbClr val="FFFF00"/>
                </a:solidFill>
              </a:rPr>
              <a:t>850 </a:t>
            </a:r>
            <a:r>
              <a:rPr lang="en-US" b="1" dirty="0" err="1" smtClean="0">
                <a:solidFill>
                  <a:srgbClr val="FFFF00"/>
                </a:solidFill>
              </a:rPr>
              <a:t>hPa</a:t>
            </a:r>
            <a:r>
              <a:rPr lang="en-US" b="1" dirty="0" smtClean="0">
                <a:solidFill>
                  <a:srgbClr val="FFFF00"/>
                </a:solidFill>
              </a:rPr>
              <a:t> geopotential height thresholds</a:t>
            </a:r>
            <a:endParaRPr lang="en-US" b="1" dirty="0">
              <a:solidFill>
                <a:srgbClr val="FFFF00"/>
              </a:solidFill>
            </a:endParaRPr>
          </a:p>
        </p:txBody>
      </p:sp>
    </p:spTree>
    <p:extLst>
      <p:ext uri="{BB962C8B-B14F-4D97-AF65-F5344CB8AC3E}">
        <p14:creationId xmlns:p14="http://schemas.microsoft.com/office/powerpoint/2010/main" val="5591461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63600" y="133945"/>
            <a:ext cx="10456333" cy="1053703"/>
          </a:xfrm>
        </p:spPr>
        <p:txBody>
          <a:bodyPr/>
          <a:lstStyle/>
          <a:p>
            <a:r>
              <a:rPr lang="en-US" sz="3700" b="1" dirty="0" smtClean="0">
                <a:solidFill>
                  <a:schemeClr val="tx1">
                    <a:lumMod val="85000"/>
                  </a:schemeClr>
                </a:solidFill>
                <a:latin typeface="Helvetica Neue" charset="0"/>
                <a:ea typeface="Helvetica Neue" charset="0"/>
                <a:cs typeface="Helvetica Neue" charset="0"/>
              </a:rPr>
              <a:t>ETC peak months in N. and S. Hemispheres</a:t>
            </a:r>
            <a:endParaRPr lang="en-US" sz="3700" b="1" dirty="0">
              <a:solidFill>
                <a:schemeClr val="tx1">
                  <a:lumMod val="85000"/>
                </a:schemeClr>
              </a:solidFill>
              <a:latin typeface="Helvetica Neue" charset="0"/>
              <a:ea typeface="Helvetica Neue" charset="0"/>
              <a:cs typeface="Helvetica Neue" charset="0"/>
            </a:endParaRPr>
          </a:p>
        </p:txBody>
      </p:sp>
      <p:grpSp>
        <p:nvGrpSpPr>
          <p:cNvPr id="5" name="Group 4"/>
          <p:cNvGrpSpPr/>
          <p:nvPr/>
        </p:nvGrpSpPr>
        <p:grpSpPr>
          <a:xfrm>
            <a:off x="287856" y="1994614"/>
            <a:ext cx="11692469" cy="3429525"/>
            <a:chOff x="287857" y="1270714"/>
            <a:chExt cx="11692469" cy="3429525"/>
          </a:xfrm>
        </p:grpSpPr>
        <p:sp>
          <p:nvSpPr>
            <p:cNvPr id="12" name="Rectangle 11"/>
            <p:cNvSpPr/>
            <p:nvPr/>
          </p:nvSpPr>
          <p:spPr bwMode="auto">
            <a:xfrm>
              <a:off x="287857" y="1270714"/>
              <a:ext cx="11692469" cy="3429525"/>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dirty="0">
                <a:ln>
                  <a:noFill/>
                </a:ln>
                <a:solidFill>
                  <a:srgbClr val="FFFFFF"/>
                </a:solidFill>
                <a:effectLst/>
                <a:latin typeface="Gill Sans" charset="0"/>
                <a:ea typeface="ヒラギノ角ゴ ProN W3" charset="0"/>
                <a:cs typeface="ヒラギノ角ゴ ProN W3" charset="0"/>
                <a:sym typeface="Gill Sans"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l="10677" r="11614"/>
            <a:stretch/>
          </p:blipFill>
          <p:spPr>
            <a:xfrm>
              <a:off x="296325" y="1365766"/>
              <a:ext cx="10953872" cy="1504272"/>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l="10469" r="11614"/>
            <a:stretch/>
          </p:blipFill>
          <p:spPr>
            <a:xfrm>
              <a:off x="296325" y="2993813"/>
              <a:ext cx="10953872" cy="1500250"/>
            </a:xfrm>
            <a:prstGeom prst="rect">
              <a:avLst/>
            </a:prstGeom>
          </p:spPr>
        </p:pic>
        <p:sp>
          <p:nvSpPr>
            <p:cNvPr id="14" name="Rectangle 13"/>
            <p:cNvSpPr/>
            <p:nvPr/>
          </p:nvSpPr>
          <p:spPr bwMode="auto">
            <a:xfrm>
              <a:off x="4660900" y="1339850"/>
              <a:ext cx="2501900" cy="133350"/>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8" name="Rectangle 17"/>
            <p:cNvSpPr/>
            <p:nvPr/>
          </p:nvSpPr>
          <p:spPr bwMode="auto">
            <a:xfrm>
              <a:off x="4578350" y="2763202"/>
              <a:ext cx="2654300" cy="337143"/>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9" name="Rectangle 18"/>
            <p:cNvSpPr/>
            <p:nvPr/>
          </p:nvSpPr>
          <p:spPr bwMode="auto">
            <a:xfrm>
              <a:off x="4514850" y="4390346"/>
              <a:ext cx="2654300" cy="225927"/>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5" name="TextBox 14"/>
            <p:cNvSpPr txBox="1"/>
            <p:nvPr/>
          </p:nvSpPr>
          <p:spPr>
            <a:xfrm>
              <a:off x="579852" y="1270714"/>
              <a:ext cx="4931948" cy="246221"/>
            </a:xfrm>
            <a:prstGeom prst="rect">
              <a:avLst/>
            </a:prstGeom>
            <a:noFill/>
          </p:spPr>
          <p:txBody>
            <a:bodyPr wrap="square" rtlCol="0">
              <a:spAutoFit/>
            </a:bodyPr>
            <a:lstStyle/>
            <a:p>
              <a:r>
                <a:rPr lang="en-US" sz="1000" b="1" dirty="0" smtClean="0">
                  <a:solidFill>
                    <a:schemeClr val="bg1"/>
                  </a:solidFill>
                  <a:latin typeface="Helvetica Neue" charset="0"/>
                  <a:ea typeface="Helvetica Neue" charset="0"/>
                  <a:cs typeface="Helvetica Neue" charset="0"/>
                </a:rPr>
                <a:t>(a) ETC frequency with </a:t>
              </a:r>
              <a:r>
                <a:rPr lang="en-US" sz="1000" b="1" dirty="0" smtClean="0">
                  <a:solidFill>
                    <a:srgbClr val="00B0F0"/>
                  </a:solidFill>
                  <a:latin typeface="Helvetica Neue" charset="0"/>
                  <a:ea typeface="Helvetica Neue" charset="0"/>
                  <a:cs typeface="Helvetica Neue" charset="0"/>
                </a:rPr>
                <a:t>&lt; 5900 </a:t>
              </a:r>
              <a:r>
                <a:rPr lang="en-US" sz="1000" b="1" dirty="0" smtClean="0">
                  <a:solidFill>
                    <a:schemeClr val="bg1"/>
                  </a:solidFill>
                  <a:latin typeface="Helvetica Neue" charset="0"/>
                  <a:ea typeface="Helvetica Neue" charset="0"/>
                  <a:cs typeface="Helvetica Neue" charset="0"/>
                </a:rPr>
                <a:t>m 500-hPa geopotential heights - DECEMBER</a:t>
              </a:r>
              <a:endParaRPr lang="en-US" sz="1000" b="1" dirty="0">
                <a:solidFill>
                  <a:schemeClr val="bg1"/>
                </a:solidFill>
                <a:latin typeface="Helvetica Neue" charset="0"/>
                <a:ea typeface="Helvetica Neue" charset="0"/>
                <a:cs typeface="Helvetica Neue" charset="0"/>
              </a:endParaRPr>
            </a:p>
          </p:txBody>
        </p:sp>
        <p:sp>
          <p:nvSpPr>
            <p:cNvPr id="21" name="TextBox 20"/>
            <p:cNvSpPr txBox="1"/>
            <p:nvPr/>
          </p:nvSpPr>
          <p:spPr>
            <a:xfrm>
              <a:off x="579852" y="2855542"/>
              <a:ext cx="4931948" cy="246221"/>
            </a:xfrm>
            <a:prstGeom prst="rect">
              <a:avLst/>
            </a:prstGeom>
            <a:noFill/>
          </p:spPr>
          <p:txBody>
            <a:bodyPr wrap="square" rtlCol="0">
              <a:spAutoFit/>
            </a:bodyPr>
            <a:lstStyle/>
            <a:p>
              <a:r>
                <a:rPr lang="en-US" sz="1000" b="1" dirty="0" smtClean="0">
                  <a:solidFill>
                    <a:schemeClr val="bg1"/>
                  </a:solidFill>
                  <a:latin typeface="Helvetica Neue" charset="0"/>
                  <a:ea typeface="Helvetica Neue" charset="0"/>
                  <a:cs typeface="Helvetica Neue" charset="0"/>
                </a:rPr>
                <a:t>(b) ETC frequency with </a:t>
              </a:r>
              <a:r>
                <a:rPr lang="en-US" sz="1000" b="1" dirty="0" smtClean="0">
                  <a:solidFill>
                    <a:srgbClr val="00B0F0"/>
                  </a:solidFill>
                  <a:latin typeface="Helvetica Neue" charset="0"/>
                  <a:ea typeface="Helvetica Neue" charset="0"/>
                  <a:cs typeface="Helvetica Neue" charset="0"/>
                </a:rPr>
                <a:t>&lt; 5900 </a:t>
              </a:r>
              <a:r>
                <a:rPr lang="en-US" sz="1000" b="1" dirty="0" smtClean="0">
                  <a:solidFill>
                    <a:schemeClr val="bg1"/>
                  </a:solidFill>
                  <a:latin typeface="Helvetica Neue" charset="0"/>
                  <a:ea typeface="Helvetica Neue" charset="0"/>
                  <a:cs typeface="Helvetica Neue" charset="0"/>
                </a:rPr>
                <a:t>m 500-hPa geopotential heights - JULY</a:t>
              </a:r>
              <a:endParaRPr lang="en-US" sz="1000" b="1" dirty="0">
                <a:solidFill>
                  <a:schemeClr val="bg1"/>
                </a:solidFill>
                <a:latin typeface="Helvetica Neue" charset="0"/>
                <a:ea typeface="Helvetica Neue" charset="0"/>
                <a:cs typeface="Helvetica Neue"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53250" y="4525899"/>
              <a:ext cx="336550" cy="106279"/>
            </a:xfrm>
            <a:prstGeom prst="rect">
              <a:avLst/>
            </a:prstGeom>
          </p:spPr>
        </p:pic>
        <p:sp>
          <p:nvSpPr>
            <p:cNvPr id="20" name="TextBox 19"/>
            <p:cNvSpPr txBox="1"/>
            <p:nvPr/>
          </p:nvSpPr>
          <p:spPr>
            <a:xfrm>
              <a:off x="7289800" y="4454018"/>
              <a:ext cx="2956259" cy="246221"/>
            </a:xfrm>
            <a:prstGeom prst="rect">
              <a:avLst/>
            </a:prstGeom>
            <a:noFill/>
          </p:spPr>
          <p:txBody>
            <a:bodyPr wrap="none" rtlCol="0">
              <a:spAutoFit/>
            </a:bodyPr>
            <a:lstStyle/>
            <a:p>
              <a:r>
                <a:rPr lang="en-US" sz="1000" b="1" dirty="0" smtClean="0">
                  <a:solidFill>
                    <a:srgbClr val="EB4FF7"/>
                  </a:solidFill>
                  <a:latin typeface="Helvetica Neue" charset="0"/>
                  <a:ea typeface="Helvetica Neue" charset="0"/>
                  <a:cs typeface="Helvetica Neue" charset="0"/>
                </a:rPr>
                <a:t>Climatological sea surface temperatures </a:t>
              </a:r>
              <a:r>
                <a:rPr lang="de-DE" sz="1000" b="1" dirty="0" smtClean="0">
                  <a:solidFill>
                    <a:srgbClr val="EB4FF7"/>
                  </a:solidFill>
                  <a:latin typeface="Helvetica Neue" charset="0"/>
                  <a:ea typeface="Helvetica Neue" charset="0"/>
                  <a:cs typeface="Helvetica Neue" charset="0"/>
                </a:rPr>
                <a:t>(ºC) </a:t>
              </a:r>
              <a:endParaRPr lang="en-US" sz="1000" b="1" dirty="0">
                <a:solidFill>
                  <a:srgbClr val="EB4FF7"/>
                </a:solidFill>
                <a:latin typeface="Helvetica Neue" charset="0"/>
                <a:ea typeface="Helvetica Neue" charset="0"/>
                <a:cs typeface="Helvetica Neue" charset="0"/>
              </a:endParaRPr>
            </a:p>
          </p:txBody>
        </p:sp>
        <p:pic>
          <p:nvPicPr>
            <p:cNvPr id="25" name="Picture 24"/>
            <p:cNvPicPr>
              <a:picLocks noChangeAspect="1"/>
            </p:cNvPicPr>
            <p:nvPr/>
          </p:nvPicPr>
          <p:blipFill rotWithShape="1">
            <a:blip r:embed="rId3">
              <a:extLst>
                <a:ext uri="{28A0092B-C50C-407E-A947-70E740481C1C}">
                  <a14:useLocalDpi xmlns:a14="http://schemas.microsoft.com/office/drawing/2010/main"/>
                </a:ext>
              </a:extLst>
            </a:blip>
            <a:srcRect l="88535" r="8664"/>
            <a:stretch/>
          </p:blipFill>
          <p:spPr>
            <a:xfrm>
              <a:off x="11258665" y="1825412"/>
              <a:ext cx="577735" cy="2201547"/>
            </a:xfrm>
            <a:prstGeom prst="rect">
              <a:avLst/>
            </a:prstGeom>
          </p:spPr>
        </p:pic>
      </p:grpSp>
      <p:sp>
        <p:nvSpPr>
          <p:cNvPr id="26" name="Content Placeholder 4"/>
          <p:cNvSpPr>
            <a:spLocks noGrp="1"/>
          </p:cNvSpPr>
          <p:nvPr>
            <p:ph idx="1"/>
          </p:nvPr>
        </p:nvSpPr>
        <p:spPr>
          <a:xfrm>
            <a:off x="757239" y="948669"/>
            <a:ext cx="10753702" cy="1079110"/>
          </a:xfrm>
        </p:spPr>
        <p:txBody>
          <a:bodyPr/>
          <a:lstStyle/>
          <a:p>
            <a:pPr marL="187332" indent="0" algn="ctr">
              <a:buNone/>
            </a:pPr>
            <a:r>
              <a:rPr lang="en-US" sz="2200" dirty="0">
                <a:latin typeface="Helvetica Neue" charset="0"/>
                <a:ea typeface="Helvetica Neue" charset="0"/>
                <a:cs typeface="Helvetica Neue" charset="0"/>
              </a:rPr>
              <a:t>500 </a:t>
            </a:r>
            <a:r>
              <a:rPr lang="en-US" sz="2200" dirty="0" err="1">
                <a:latin typeface="Helvetica Neue" charset="0"/>
                <a:ea typeface="Helvetica Neue" charset="0"/>
                <a:cs typeface="Helvetica Neue" charset="0"/>
              </a:rPr>
              <a:t>hPa</a:t>
            </a:r>
            <a:r>
              <a:rPr lang="en-US" sz="2200" dirty="0">
                <a:latin typeface="Helvetica Neue" charset="0"/>
                <a:ea typeface="Helvetica Neue" charset="0"/>
                <a:cs typeface="Helvetica Neue" charset="0"/>
              </a:rPr>
              <a:t> geopotential heights </a:t>
            </a:r>
            <a:r>
              <a:rPr lang="en-US" sz="2200" dirty="0" smtClean="0">
                <a:latin typeface="Helvetica Neue" charset="0"/>
                <a:ea typeface="Helvetica Neue" charset="0"/>
                <a:cs typeface="Helvetica Neue" charset="0"/>
              </a:rPr>
              <a:t>&lt; </a:t>
            </a:r>
            <a:r>
              <a:rPr lang="en-US" sz="2200" b="1" dirty="0" smtClean="0">
                <a:latin typeface="Helvetica Neue" charset="0"/>
                <a:ea typeface="Helvetica Neue" charset="0"/>
                <a:cs typeface="Helvetica Neue" charset="0"/>
              </a:rPr>
              <a:t>5900 m threshold</a:t>
            </a:r>
            <a:endParaRPr lang="en-US" sz="2200" b="1" dirty="0">
              <a:solidFill>
                <a:schemeClr val="tx1">
                  <a:lumMod val="9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338954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63600" y="133945"/>
            <a:ext cx="10456333" cy="1053703"/>
          </a:xfrm>
        </p:spPr>
        <p:txBody>
          <a:bodyPr/>
          <a:lstStyle/>
          <a:p>
            <a:r>
              <a:rPr lang="en-US" sz="3700" b="1" dirty="0" smtClean="0">
                <a:solidFill>
                  <a:srgbClr val="FF0000"/>
                </a:solidFill>
                <a:latin typeface="Helvetica Neue" charset="0"/>
                <a:ea typeface="Helvetica Neue" charset="0"/>
                <a:cs typeface="Helvetica Neue" charset="0"/>
              </a:rPr>
              <a:t>ETC peak months in N. and S. Hemispheres</a:t>
            </a:r>
            <a:endParaRPr lang="en-US" sz="3700" b="1" dirty="0">
              <a:solidFill>
                <a:srgbClr val="FF0000"/>
              </a:solidFill>
              <a:latin typeface="Helvetica Neue" charset="0"/>
              <a:ea typeface="Helvetica Neue" charset="0"/>
              <a:cs typeface="Helvetica Neue" charset="0"/>
            </a:endParaRPr>
          </a:p>
        </p:txBody>
      </p:sp>
      <p:sp>
        <p:nvSpPr>
          <p:cNvPr id="12" name="Rectangle 11"/>
          <p:cNvSpPr/>
          <p:nvPr/>
        </p:nvSpPr>
        <p:spPr bwMode="auto">
          <a:xfrm>
            <a:off x="287856" y="1994614"/>
            <a:ext cx="11692469" cy="3429525"/>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dirty="0">
              <a:ln>
                <a:noFill/>
              </a:ln>
              <a:solidFill>
                <a:srgbClr val="FFFFFF"/>
              </a:solidFill>
              <a:effectLst/>
              <a:latin typeface="Gill Sans" charset="0"/>
              <a:ea typeface="ヒラギノ角ゴ ProN W3" charset="0"/>
              <a:cs typeface="ヒラギノ角ゴ ProN W3" charset="0"/>
              <a:sym typeface="Gill Sans"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a:ext>
            </a:extLst>
          </a:blip>
          <a:srcRect l="10485" r="11529"/>
          <a:stretch/>
        </p:blipFill>
        <p:spPr>
          <a:xfrm>
            <a:off x="287856" y="2082772"/>
            <a:ext cx="10970808" cy="1501244"/>
          </a:xfrm>
          <a:prstGeom prst="rect">
            <a:avLst/>
          </a:prstGeom>
        </p:spPr>
      </p:pic>
      <p:sp>
        <p:nvSpPr>
          <p:cNvPr id="14" name="Rectangle 13"/>
          <p:cNvSpPr/>
          <p:nvPr/>
        </p:nvSpPr>
        <p:spPr bwMode="auto">
          <a:xfrm>
            <a:off x="4660899" y="2063750"/>
            <a:ext cx="2501900" cy="133350"/>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l="10469" r="11614"/>
          <a:stretch/>
        </p:blipFill>
        <p:spPr>
          <a:xfrm>
            <a:off x="287856" y="3712672"/>
            <a:ext cx="10970808" cy="1502570"/>
          </a:xfrm>
          <a:prstGeom prst="rect">
            <a:avLst/>
          </a:prstGeom>
        </p:spPr>
      </p:pic>
      <p:sp>
        <p:nvSpPr>
          <p:cNvPr id="18" name="Rectangle 17"/>
          <p:cNvSpPr/>
          <p:nvPr/>
        </p:nvSpPr>
        <p:spPr bwMode="auto">
          <a:xfrm>
            <a:off x="4578349" y="3487102"/>
            <a:ext cx="2654300" cy="337143"/>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9" name="Rectangle 18"/>
          <p:cNvSpPr/>
          <p:nvPr/>
        </p:nvSpPr>
        <p:spPr bwMode="auto">
          <a:xfrm>
            <a:off x="4514849" y="5114246"/>
            <a:ext cx="2654300" cy="225927"/>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5" name="TextBox 14"/>
          <p:cNvSpPr txBox="1"/>
          <p:nvPr/>
        </p:nvSpPr>
        <p:spPr>
          <a:xfrm>
            <a:off x="579851" y="1994614"/>
            <a:ext cx="4931948" cy="246221"/>
          </a:xfrm>
          <a:prstGeom prst="rect">
            <a:avLst/>
          </a:prstGeom>
          <a:noFill/>
        </p:spPr>
        <p:txBody>
          <a:bodyPr wrap="square" rtlCol="0">
            <a:spAutoFit/>
          </a:bodyPr>
          <a:lstStyle/>
          <a:p>
            <a:r>
              <a:rPr lang="en-US" sz="1000" b="1" dirty="0" smtClean="0">
                <a:solidFill>
                  <a:schemeClr val="bg1"/>
                </a:solidFill>
                <a:latin typeface="Helvetica Neue" charset="0"/>
                <a:ea typeface="Helvetica Neue" charset="0"/>
                <a:cs typeface="Helvetica Neue" charset="0"/>
              </a:rPr>
              <a:t>(a) ETC frequency with </a:t>
            </a:r>
            <a:r>
              <a:rPr lang="en-US" sz="1000" b="1" dirty="0" smtClean="0">
                <a:solidFill>
                  <a:srgbClr val="00B0F0"/>
                </a:solidFill>
                <a:latin typeface="Helvetica Neue" charset="0"/>
                <a:ea typeface="Helvetica Neue" charset="0"/>
                <a:cs typeface="Helvetica Neue" charset="0"/>
              </a:rPr>
              <a:t>&lt; 5100 </a:t>
            </a:r>
            <a:r>
              <a:rPr lang="en-US" sz="1000" b="1" dirty="0" smtClean="0">
                <a:solidFill>
                  <a:schemeClr val="bg1"/>
                </a:solidFill>
                <a:latin typeface="Helvetica Neue" charset="0"/>
                <a:ea typeface="Helvetica Neue" charset="0"/>
                <a:cs typeface="Helvetica Neue" charset="0"/>
              </a:rPr>
              <a:t>m 500-hPa geopotential heights - DECEMBER</a:t>
            </a:r>
            <a:endParaRPr lang="en-US" sz="1000" b="1" dirty="0">
              <a:solidFill>
                <a:schemeClr val="bg1"/>
              </a:solidFill>
              <a:latin typeface="Helvetica Neue" charset="0"/>
              <a:ea typeface="Helvetica Neue" charset="0"/>
              <a:cs typeface="Helvetica Neue" charset="0"/>
            </a:endParaRPr>
          </a:p>
        </p:txBody>
      </p:sp>
      <p:sp>
        <p:nvSpPr>
          <p:cNvPr id="21" name="TextBox 20"/>
          <p:cNvSpPr txBox="1"/>
          <p:nvPr/>
        </p:nvSpPr>
        <p:spPr>
          <a:xfrm>
            <a:off x="579851" y="3579442"/>
            <a:ext cx="4931948" cy="246221"/>
          </a:xfrm>
          <a:prstGeom prst="rect">
            <a:avLst/>
          </a:prstGeom>
          <a:noFill/>
        </p:spPr>
        <p:txBody>
          <a:bodyPr wrap="square" rtlCol="0">
            <a:spAutoFit/>
          </a:bodyPr>
          <a:lstStyle/>
          <a:p>
            <a:r>
              <a:rPr lang="en-US" sz="1000" b="1" dirty="0" smtClean="0">
                <a:solidFill>
                  <a:schemeClr val="bg1"/>
                </a:solidFill>
                <a:latin typeface="Helvetica Neue" charset="0"/>
                <a:ea typeface="Helvetica Neue" charset="0"/>
                <a:cs typeface="Helvetica Neue" charset="0"/>
              </a:rPr>
              <a:t>(b) ETC frequency with </a:t>
            </a:r>
            <a:r>
              <a:rPr lang="en-US" sz="1000" b="1" dirty="0" smtClean="0">
                <a:solidFill>
                  <a:srgbClr val="00B0F0"/>
                </a:solidFill>
                <a:latin typeface="Helvetica Neue" charset="0"/>
                <a:ea typeface="Helvetica Neue" charset="0"/>
                <a:cs typeface="Helvetica Neue" charset="0"/>
              </a:rPr>
              <a:t>&lt; 5100 </a:t>
            </a:r>
            <a:r>
              <a:rPr lang="en-US" sz="1000" b="1" dirty="0" smtClean="0">
                <a:solidFill>
                  <a:schemeClr val="bg1"/>
                </a:solidFill>
                <a:latin typeface="Helvetica Neue" charset="0"/>
                <a:ea typeface="Helvetica Neue" charset="0"/>
                <a:cs typeface="Helvetica Neue" charset="0"/>
              </a:rPr>
              <a:t>m 500-hPa geopotential heights - JULY</a:t>
            </a:r>
            <a:endParaRPr lang="en-US" sz="1000" b="1" dirty="0">
              <a:solidFill>
                <a:schemeClr val="bg1"/>
              </a:solidFill>
              <a:latin typeface="Helvetica Neue" charset="0"/>
              <a:ea typeface="Helvetica Neue" charset="0"/>
              <a:cs typeface="Helvetica Neue" charset="0"/>
            </a:endParaRPr>
          </a:p>
        </p:txBody>
      </p:sp>
      <p:sp>
        <p:nvSpPr>
          <p:cNvPr id="26" name="Content Placeholder 4"/>
          <p:cNvSpPr>
            <a:spLocks noGrp="1"/>
          </p:cNvSpPr>
          <p:nvPr>
            <p:ph idx="1"/>
          </p:nvPr>
        </p:nvSpPr>
        <p:spPr>
          <a:xfrm>
            <a:off x="757239" y="948669"/>
            <a:ext cx="10753702" cy="1079110"/>
          </a:xfrm>
        </p:spPr>
        <p:txBody>
          <a:bodyPr/>
          <a:lstStyle/>
          <a:p>
            <a:pPr marL="187332" indent="0" algn="ctr">
              <a:buNone/>
            </a:pPr>
            <a:r>
              <a:rPr lang="en-US" sz="2200" b="1" dirty="0">
                <a:latin typeface="Helvetica Neue" charset="0"/>
                <a:ea typeface="Helvetica Neue" charset="0"/>
                <a:cs typeface="Helvetica Neue" charset="0"/>
              </a:rPr>
              <a:t>500 </a:t>
            </a:r>
            <a:r>
              <a:rPr lang="en-US" sz="2200" b="1" dirty="0" err="1">
                <a:latin typeface="Helvetica Neue" charset="0"/>
                <a:ea typeface="Helvetica Neue" charset="0"/>
                <a:cs typeface="Helvetica Neue" charset="0"/>
              </a:rPr>
              <a:t>hPa</a:t>
            </a:r>
            <a:r>
              <a:rPr lang="en-US" sz="2200" b="1" dirty="0">
                <a:latin typeface="Helvetica Neue" charset="0"/>
                <a:ea typeface="Helvetica Neue" charset="0"/>
                <a:cs typeface="Helvetica Neue" charset="0"/>
              </a:rPr>
              <a:t> geopotential heights </a:t>
            </a:r>
            <a:r>
              <a:rPr lang="en-US" sz="2200" b="1" dirty="0" smtClean="0">
                <a:latin typeface="Helvetica Neue" charset="0"/>
                <a:ea typeface="Helvetica Neue" charset="0"/>
                <a:cs typeface="Helvetica Neue" charset="0"/>
              </a:rPr>
              <a:t>&lt; 5100 m threshold (deep troughs)</a:t>
            </a:r>
            <a:endParaRPr lang="en-US" sz="2200" b="1" dirty="0">
              <a:solidFill>
                <a:schemeClr val="tx1">
                  <a:lumMod val="95000"/>
                </a:schemeClr>
              </a:solidFill>
              <a:latin typeface="Helvetica Neue" charset="0"/>
              <a:ea typeface="Helvetica Neue" charset="0"/>
              <a:cs typeface="Helvetica Neue"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53249" y="5249799"/>
            <a:ext cx="336550" cy="106279"/>
          </a:xfrm>
          <a:prstGeom prst="rect">
            <a:avLst/>
          </a:prstGeom>
        </p:spPr>
      </p:pic>
      <p:sp>
        <p:nvSpPr>
          <p:cNvPr id="20" name="TextBox 19"/>
          <p:cNvSpPr txBox="1"/>
          <p:nvPr/>
        </p:nvSpPr>
        <p:spPr>
          <a:xfrm>
            <a:off x="7289799" y="5177918"/>
            <a:ext cx="2956259" cy="246221"/>
          </a:xfrm>
          <a:prstGeom prst="rect">
            <a:avLst/>
          </a:prstGeom>
          <a:noFill/>
        </p:spPr>
        <p:txBody>
          <a:bodyPr wrap="none" rtlCol="0">
            <a:spAutoFit/>
          </a:bodyPr>
          <a:lstStyle/>
          <a:p>
            <a:r>
              <a:rPr lang="en-US" sz="1000" b="1" dirty="0" smtClean="0">
                <a:solidFill>
                  <a:srgbClr val="EB4FF7"/>
                </a:solidFill>
                <a:latin typeface="Helvetica Neue" charset="0"/>
                <a:ea typeface="Helvetica Neue" charset="0"/>
                <a:cs typeface="Helvetica Neue" charset="0"/>
              </a:rPr>
              <a:t>Climatological sea surface temperatures </a:t>
            </a:r>
            <a:r>
              <a:rPr lang="de-DE" sz="1000" b="1" dirty="0" smtClean="0">
                <a:solidFill>
                  <a:srgbClr val="EB4FF7"/>
                </a:solidFill>
                <a:latin typeface="Helvetica Neue" charset="0"/>
                <a:ea typeface="Helvetica Neue" charset="0"/>
                <a:cs typeface="Helvetica Neue" charset="0"/>
              </a:rPr>
              <a:t>(ºC) </a:t>
            </a:r>
            <a:endParaRPr lang="en-US" sz="1000" b="1" dirty="0">
              <a:solidFill>
                <a:srgbClr val="EB4FF7"/>
              </a:solidFill>
              <a:latin typeface="Helvetica Neue" charset="0"/>
              <a:ea typeface="Helvetica Neue" charset="0"/>
              <a:cs typeface="Helvetica Neue" charset="0"/>
            </a:endParaRPr>
          </a:p>
        </p:txBody>
      </p:sp>
      <p:pic>
        <p:nvPicPr>
          <p:cNvPr id="25" name="Picture 24"/>
          <p:cNvPicPr>
            <a:picLocks noChangeAspect="1"/>
          </p:cNvPicPr>
          <p:nvPr/>
        </p:nvPicPr>
        <p:blipFill rotWithShape="1">
          <a:blip r:embed="rId5">
            <a:extLst>
              <a:ext uri="{28A0092B-C50C-407E-A947-70E740481C1C}">
                <a14:useLocalDpi xmlns:a14="http://schemas.microsoft.com/office/drawing/2010/main"/>
              </a:ext>
            </a:extLst>
          </a:blip>
          <a:srcRect l="88535" r="8664"/>
          <a:stretch/>
        </p:blipFill>
        <p:spPr>
          <a:xfrm>
            <a:off x="11258664" y="2549312"/>
            <a:ext cx="577735" cy="2201547"/>
          </a:xfrm>
          <a:prstGeom prst="rect">
            <a:avLst/>
          </a:prstGeom>
        </p:spPr>
      </p:pic>
    </p:spTree>
    <p:extLst>
      <p:ext uri="{BB962C8B-B14F-4D97-AF65-F5344CB8AC3E}">
        <p14:creationId xmlns:p14="http://schemas.microsoft.com/office/powerpoint/2010/main" val="8273096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3600" y="2031356"/>
            <a:ext cx="10456333" cy="3065577"/>
          </a:xfrm>
        </p:spPr>
        <p:txBody>
          <a:bodyPr/>
          <a:lstStyle/>
          <a:p>
            <a:endParaRPr lang="en-US" sz="2200" dirty="0" smtClean="0">
              <a:latin typeface="Helvetica Neue" charset="0"/>
              <a:ea typeface="Helvetica Neue" charset="0"/>
              <a:cs typeface="Helvetica Neue" charset="0"/>
            </a:endParaRPr>
          </a:p>
          <a:p>
            <a:pPr marL="644532" indent="-457200">
              <a:buFont typeface="+mj-lt"/>
              <a:buAutoNum type="arabicPeriod"/>
            </a:pPr>
            <a:endParaRPr lang="en-US" sz="1800" dirty="0" smtClean="0">
              <a:latin typeface="Helvetica Neue" charset="0"/>
              <a:ea typeface="Helvetica Neue" charset="0"/>
              <a:cs typeface="Helvetica Neue" charset="0"/>
            </a:endParaRPr>
          </a:p>
          <a:p>
            <a:endParaRPr lang="en-US" sz="2200" dirty="0">
              <a:latin typeface="Helvetica Neue" charset="0"/>
              <a:ea typeface="Helvetica Neue" charset="0"/>
              <a:cs typeface="Helvetica Neue" charset="0"/>
            </a:endParaRPr>
          </a:p>
        </p:txBody>
      </p:sp>
      <p:sp>
        <p:nvSpPr>
          <p:cNvPr id="6" name="Title 1"/>
          <p:cNvSpPr>
            <a:spLocks noGrp="1"/>
          </p:cNvSpPr>
          <p:nvPr>
            <p:ph type="title"/>
          </p:nvPr>
        </p:nvSpPr>
        <p:spPr>
          <a:xfrm>
            <a:off x="863600" y="133945"/>
            <a:ext cx="10456333" cy="1053703"/>
          </a:xfrm>
        </p:spPr>
        <p:txBody>
          <a:bodyPr/>
          <a:lstStyle/>
          <a:p>
            <a:r>
              <a:rPr lang="en-US" sz="3700" b="1" dirty="0" smtClean="0">
                <a:solidFill>
                  <a:schemeClr val="tx1">
                    <a:lumMod val="85000"/>
                  </a:schemeClr>
                </a:solidFill>
                <a:latin typeface="Helvetica Neue" charset="0"/>
                <a:ea typeface="Helvetica Neue" charset="0"/>
                <a:cs typeface="Helvetica Neue" charset="0"/>
              </a:rPr>
              <a:t>North Atlantic GPM Overpass: CASE 1</a:t>
            </a:r>
            <a:endParaRPr lang="en-US" sz="3700" b="1" dirty="0">
              <a:solidFill>
                <a:schemeClr val="tx1">
                  <a:lumMod val="85000"/>
                </a:schemeClr>
              </a:solidFill>
              <a:latin typeface="Helvetica Neue" charset="0"/>
              <a:ea typeface="Helvetica Neue" charset="0"/>
              <a:cs typeface="Helvetica Neue" charset="0"/>
            </a:endParaRPr>
          </a:p>
        </p:txBody>
      </p:sp>
      <p:sp>
        <p:nvSpPr>
          <p:cNvPr id="8" name="Content Placeholder 2"/>
          <p:cNvSpPr txBox="1">
            <a:spLocks/>
          </p:cNvSpPr>
          <p:nvPr/>
        </p:nvSpPr>
        <p:spPr bwMode="auto">
          <a:xfrm>
            <a:off x="809355" y="1013637"/>
            <a:ext cx="10456333" cy="3690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44" tIns="50744" rIns="50744" bIns="50744" numCol="1" anchor="ctr" anchorCtr="0" compatLnSpc="1">
            <a:prstTxWarp prst="textNoShape">
              <a:avLst/>
            </a:prstTxWarp>
          </a:bodyPr>
          <a:lstStyle>
            <a:lvl1pPr marL="588738"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1pPr>
            <a:lvl2pPr marL="900946"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2pPr>
            <a:lvl3pPr marL="1213154"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3pPr>
            <a:lvl4pPr marL="1525362"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4pPr>
            <a:lvl5pPr marL="1837570"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5pPr>
            <a:lvl6pPr marL="2158693"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6pPr>
            <a:lvl7pPr marL="2479825"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7pPr>
            <a:lvl8pPr marL="2800949"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8pPr>
            <a:lvl9pPr marL="3122080"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9pPr>
          </a:lstStyle>
          <a:p>
            <a:pPr marL="187332" indent="0" algn="ctr">
              <a:buNone/>
            </a:pPr>
            <a:endParaRPr lang="en-US" sz="2400" kern="0" dirty="0" smtClean="0">
              <a:solidFill>
                <a:schemeClr val="tx1">
                  <a:lumMod val="95000"/>
                </a:schemeClr>
              </a:solidFill>
              <a:latin typeface="Helvetica Neue" charset="0"/>
              <a:ea typeface="Helvetica Neue" charset="0"/>
              <a:cs typeface="Helvetica Neue" charset="0"/>
            </a:endParaRPr>
          </a:p>
        </p:txBody>
      </p:sp>
      <p:sp>
        <p:nvSpPr>
          <p:cNvPr id="7" name="Content Placeholder 4"/>
          <p:cNvSpPr txBox="1">
            <a:spLocks/>
          </p:cNvSpPr>
          <p:nvPr/>
        </p:nvSpPr>
        <p:spPr bwMode="auto">
          <a:xfrm>
            <a:off x="5835116" y="1557225"/>
            <a:ext cx="5556138" cy="4805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44" tIns="50744" rIns="50744" bIns="50744" numCol="1" anchor="ctr" anchorCtr="0" compatLnSpc="1">
            <a:prstTxWarp prst="textNoShape">
              <a:avLst/>
            </a:prstTxWarp>
          </a:bodyPr>
          <a:lstStyle>
            <a:lvl1pPr marL="588738"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1pPr>
            <a:lvl2pPr marL="900946"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2pPr>
            <a:lvl3pPr marL="1213154"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3pPr>
            <a:lvl4pPr marL="1525362"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4pPr>
            <a:lvl5pPr marL="1837570"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5pPr>
            <a:lvl6pPr marL="2158693"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6pPr>
            <a:lvl7pPr marL="2479825"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7pPr>
            <a:lvl8pPr marL="2800949"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8pPr>
            <a:lvl9pPr marL="3122080"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9pPr>
          </a:lstStyle>
          <a:p>
            <a:r>
              <a:rPr lang="en-US" sz="2000" kern="0" dirty="0">
                <a:solidFill>
                  <a:schemeClr val="tx1">
                    <a:lumMod val="95000"/>
                  </a:schemeClr>
                </a:solidFill>
                <a:latin typeface="Helvetica Neue" charset="0"/>
                <a:ea typeface="Helvetica Neue" charset="0"/>
                <a:cs typeface="Helvetica Neue" charset="0"/>
              </a:rPr>
              <a:t>Example GPM ETC overpasses were selected based on the highest volumetric rainfall (Ku band</a:t>
            </a:r>
            <a:r>
              <a:rPr lang="en-US" sz="2000" kern="0" dirty="0" smtClean="0">
                <a:solidFill>
                  <a:schemeClr val="tx1">
                    <a:lumMod val="95000"/>
                  </a:schemeClr>
                </a:solidFill>
                <a:latin typeface="Helvetica Neue" charset="0"/>
                <a:ea typeface="Helvetica Neue" charset="0"/>
                <a:cs typeface="Helvetica Neue" charset="0"/>
              </a:rPr>
              <a:t>)</a:t>
            </a:r>
          </a:p>
          <a:p>
            <a:r>
              <a:rPr lang="en-US" sz="2000" kern="0" dirty="0" smtClean="0">
                <a:solidFill>
                  <a:schemeClr val="tx1">
                    <a:lumMod val="95000"/>
                  </a:schemeClr>
                </a:solidFill>
                <a:latin typeface="Helvetica Neue" charset="0"/>
                <a:ea typeface="Helvetica Neue" charset="0"/>
                <a:cs typeface="Helvetica Neue" charset="0"/>
              </a:rPr>
              <a:t>Volumetric rain: 1,327,900 kg s</a:t>
            </a:r>
            <a:r>
              <a:rPr lang="en-US" sz="2000" kern="0" baseline="30000" dirty="0" smtClean="0">
                <a:solidFill>
                  <a:schemeClr val="tx1">
                    <a:lumMod val="95000"/>
                  </a:schemeClr>
                </a:solidFill>
                <a:latin typeface="Helvetica Neue" charset="0"/>
                <a:ea typeface="Helvetica Neue" charset="0"/>
                <a:cs typeface="Helvetica Neue" charset="0"/>
              </a:rPr>
              <a:t>-1</a:t>
            </a:r>
          </a:p>
          <a:p>
            <a:r>
              <a:rPr lang="en-US" sz="2000" kern="0" dirty="0" smtClean="0">
                <a:solidFill>
                  <a:schemeClr val="tx1">
                    <a:lumMod val="95000"/>
                  </a:schemeClr>
                </a:solidFill>
                <a:latin typeface="Helvetica Neue" charset="0"/>
                <a:ea typeface="Helvetica Neue" charset="0"/>
                <a:cs typeface="Helvetica Neue" charset="0"/>
              </a:rPr>
              <a:t>500-hPa geopotential height:</a:t>
            </a:r>
          </a:p>
          <a:p>
            <a:r>
              <a:rPr lang="en-US" sz="2000" kern="0" dirty="0" smtClean="0">
                <a:solidFill>
                  <a:schemeClr val="tx1">
                    <a:lumMod val="95000"/>
                  </a:schemeClr>
                </a:solidFill>
                <a:latin typeface="Helvetica Neue" charset="0"/>
                <a:ea typeface="Helvetica Neue" charset="0"/>
                <a:cs typeface="Helvetica Neue" charset="0"/>
              </a:rPr>
              <a:t>850-hPa geopotential height:</a:t>
            </a:r>
            <a:endParaRPr lang="en-US" sz="2000" kern="0" dirty="0">
              <a:solidFill>
                <a:schemeClr val="tx1">
                  <a:lumMod val="95000"/>
                </a:schemeClr>
              </a:solidFill>
              <a:latin typeface="Helvetica Neue" charset="0"/>
              <a:ea typeface="Helvetica Neue" charset="0"/>
              <a:cs typeface="Helvetica Neue"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37521" y="1557224"/>
            <a:ext cx="5815892" cy="3884894"/>
          </a:xfrm>
          <a:prstGeom prst="rect">
            <a:avLst/>
          </a:prstGeom>
        </p:spPr>
      </p:pic>
      <p:sp>
        <p:nvSpPr>
          <p:cNvPr id="9" name="TextBox 8"/>
          <p:cNvSpPr txBox="1"/>
          <p:nvPr/>
        </p:nvSpPr>
        <p:spPr>
          <a:xfrm>
            <a:off x="9939106" y="5442118"/>
            <a:ext cx="1914307" cy="276999"/>
          </a:xfrm>
          <a:prstGeom prst="rect">
            <a:avLst/>
          </a:prstGeom>
          <a:noFill/>
        </p:spPr>
        <p:txBody>
          <a:bodyPr wrap="none" rtlCol="0">
            <a:spAutoFit/>
          </a:bodyPr>
          <a:lstStyle/>
          <a:p>
            <a:r>
              <a:rPr lang="en-US" sz="1200" smtClean="0">
                <a:latin typeface="Helvetica Neue" charset="0"/>
                <a:ea typeface="Helvetica Neue" charset="0"/>
                <a:cs typeface="Helvetica Neue" charset="0"/>
              </a:rPr>
              <a:t>Courtesy: NOAA NESDIS</a:t>
            </a:r>
            <a:endParaRPr lang="en-US" sz="1200">
              <a:latin typeface="Helvetica Neue" charset="0"/>
              <a:ea typeface="Helvetica Neue" charset="0"/>
              <a:cs typeface="Helvetica Neue" charset="0"/>
            </a:endParaRPr>
          </a:p>
        </p:txBody>
      </p:sp>
      <p:sp>
        <p:nvSpPr>
          <p:cNvPr id="10" name="Oval 9"/>
          <p:cNvSpPr/>
          <p:nvPr/>
        </p:nvSpPr>
        <p:spPr bwMode="auto">
          <a:xfrm>
            <a:off x="10844938" y="2332119"/>
            <a:ext cx="1092631" cy="1084881"/>
          </a:xfrm>
          <a:prstGeom prst="ellipse">
            <a:avLst/>
          </a:prstGeom>
          <a:noFill/>
          <a:ln w="28575">
            <a:solidFill>
              <a:srgbClr val="FF0000"/>
            </a:solidFill>
            <a:prstDash val="dash"/>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grpSp>
        <p:nvGrpSpPr>
          <p:cNvPr id="11" name="Group 10"/>
          <p:cNvGrpSpPr/>
          <p:nvPr/>
        </p:nvGrpSpPr>
        <p:grpSpPr>
          <a:xfrm>
            <a:off x="472701" y="1557224"/>
            <a:ext cx="5362415" cy="4331752"/>
            <a:chOff x="472701" y="1557224"/>
            <a:chExt cx="5362415" cy="4331752"/>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l="7813" t="8184" r="4421" b="7861"/>
            <a:stretch/>
          </p:blipFill>
          <p:spPr>
            <a:xfrm rot="16200000">
              <a:off x="988033" y="1041892"/>
              <a:ext cx="4331752" cy="5362415"/>
            </a:xfrm>
            <a:prstGeom prst="rect">
              <a:avLst/>
            </a:prstGeom>
          </p:spPr>
        </p:pic>
        <p:sp>
          <p:nvSpPr>
            <p:cNvPr id="4" name="Rectangle 3"/>
            <p:cNvSpPr/>
            <p:nvPr/>
          </p:nvSpPr>
          <p:spPr bwMode="auto">
            <a:xfrm>
              <a:off x="4671060" y="1557224"/>
              <a:ext cx="259080" cy="286816"/>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grpSp>
    </p:spTree>
    <p:extLst>
      <p:ext uri="{BB962C8B-B14F-4D97-AF65-F5344CB8AC3E}">
        <p14:creationId xmlns:p14="http://schemas.microsoft.com/office/powerpoint/2010/main" val="1279450091"/>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3600" y="2031356"/>
            <a:ext cx="10456333" cy="3065577"/>
          </a:xfrm>
        </p:spPr>
        <p:txBody>
          <a:bodyPr/>
          <a:lstStyle/>
          <a:p>
            <a:endParaRPr lang="en-US" sz="2200" dirty="0" smtClean="0">
              <a:latin typeface="Helvetica Neue" charset="0"/>
              <a:ea typeface="Helvetica Neue" charset="0"/>
              <a:cs typeface="Helvetica Neue" charset="0"/>
            </a:endParaRPr>
          </a:p>
          <a:p>
            <a:pPr marL="644532" indent="-457200">
              <a:buFont typeface="+mj-lt"/>
              <a:buAutoNum type="arabicPeriod"/>
            </a:pPr>
            <a:endParaRPr lang="en-US" sz="1800" dirty="0" smtClean="0">
              <a:latin typeface="Helvetica Neue" charset="0"/>
              <a:ea typeface="Helvetica Neue" charset="0"/>
              <a:cs typeface="Helvetica Neue" charset="0"/>
            </a:endParaRPr>
          </a:p>
          <a:p>
            <a:endParaRPr lang="en-US" sz="2200" dirty="0">
              <a:latin typeface="Helvetica Neue" charset="0"/>
              <a:ea typeface="Helvetica Neue" charset="0"/>
              <a:cs typeface="Helvetica Neue" charset="0"/>
            </a:endParaRPr>
          </a:p>
        </p:txBody>
      </p:sp>
      <p:sp>
        <p:nvSpPr>
          <p:cNvPr id="6" name="Title 1"/>
          <p:cNvSpPr>
            <a:spLocks noGrp="1"/>
          </p:cNvSpPr>
          <p:nvPr>
            <p:ph type="title"/>
          </p:nvPr>
        </p:nvSpPr>
        <p:spPr>
          <a:xfrm>
            <a:off x="863600" y="133945"/>
            <a:ext cx="10456333" cy="1053703"/>
          </a:xfrm>
        </p:spPr>
        <p:txBody>
          <a:bodyPr/>
          <a:lstStyle/>
          <a:p>
            <a:r>
              <a:rPr lang="en-US" sz="3700" b="1" dirty="0" smtClean="0">
                <a:solidFill>
                  <a:schemeClr val="tx1">
                    <a:lumMod val="85000"/>
                  </a:schemeClr>
                </a:solidFill>
                <a:latin typeface="Helvetica Neue" charset="0"/>
                <a:ea typeface="Helvetica Neue" charset="0"/>
                <a:cs typeface="Helvetica Neue" charset="0"/>
              </a:rPr>
              <a:t>North Atlantic GPM Overpass: CASE 1</a:t>
            </a:r>
            <a:endParaRPr lang="en-US" sz="3700" b="1" dirty="0">
              <a:solidFill>
                <a:schemeClr val="tx1">
                  <a:lumMod val="85000"/>
                </a:schemeClr>
              </a:solidFill>
              <a:latin typeface="Helvetica Neue" charset="0"/>
              <a:ea typeface="Helvetica Neue" charset="0"/>
              <a:cs typeface="Helvetica Neue" charset="0"/>
            </a:endParaRPr>
          </a:p>
        </p:txBody>
      </p:sp>
      <p:sp>
        <p:nvSpPr>
          <p:cNvPr id="8" name="Content Placeholder 2"/>
          <p:cNvSpPr txBox="1">
            <a:spLocks/>
          </p:cNvSpPr>
          <p:nvPr/>
        </p:nvSpPr>
        <p:spPr bwMode="auto">
          <a:xfrm>
            <a:off x="809355" y="1013637"/>
            <a:ext cx="10456333" cy="3690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44" tIns="50744" rIns="50744" bIns="50744" numCol="1" anchor="ctr" anchorCtr="0" compatLnSpc="1">
            <a:prstTxWarp prst="textNoShape">
              <a:avLst/>
            </a:prstTxWarp>
          </a:bodyPr>
          <a:lstStyle>
            <a:lvl1pPr marL="588738"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1pPr>
            <a:lvl2pPr marL="900946"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2pPr>
            <a:lvl3pPr marL="1213154"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3pPr>
            <a:lvl4pPr marL="1525362"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4pPr>
            <a:lvl5pPr marL="1837570"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5pPr>
            <a:lvl6pPr marL="2158693"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6pPr>
            <a:lvl7pPr marL="2479825"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7pPr>
            <a:lvl8pPr marL="2800949"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8pPr>
            <a:lvl9pPr marL="3122080"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9pPr>
          </a:lstStyle>
          <a:p>
            <a:pPr marL="187332" indent="0" algn="ctr">
              <a:buNone/>
            </a:pPr>
            <a:endParaRPr lang="en-US" sz="2400" kern="0" dirty="0" smtClean="0">
              <a:solidFill>
                <a:schemeClr val="tx1">
                  <a:lumMod val="95000"/>
                </a:schemeClr>
              </a:solidFill>
              <a:latin typeface="Helvetica Neue" charset="0"/>
              <a:ea typeface="Helvetica Neue" charset="0"/>
              <a:cs typeface="Helvetica Neue" charset="0"/>
            </a:endParaRPr>
          </a:p>
        </p:txBody>
      </p:sp>
      <p:sp>
        <p:nvSpPr>
          <p:cNvPr id="7" name="Content Placeholder 4"/>
          <p:cNvSpPr txBox="1">
            <a:spLocks/>
          </p:cNvSpPr>
          <p:nvPr/>
        </p:nvSpPr>
        <p:spPr bwMode="auto">
          <a:xfrm>
            <a:off x="5835116" y="1557225"/>
            <a:ext cx="5556138" cy="4805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44" tIns="50744" rIns="50744" bIns="50744" numCol="1" anchor="ctr" anchorCtr="0" compatLnSpc="1">
            <a:prstTxWarp prst="textNoShape">
              <a:avLst/>
            </a:prstTxWarp>
          </a:bodyPr>
          <a:lstStyle>
            <a:lvl1pPr marL="588738"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1pPr>
            <a:lvl2pPr marL="900946"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2pPr>
            <a:lvl3pPr marL="1213154"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3pPr>
            <a:lvl4pPr marL="1525362"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4pPr>
            <a:lvl5pPr marL="1837570"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5pPr>
            <a:lvl6pPr marL="2158693"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6pPr>
            <a:lvl7pPr marL="2479825"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7pPr>
            <a:lvl8pPr marL="2800949"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8pPr>
            <a:lvl9pPr marL="3122080"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9pPr>
          </a:lstStyle>
          <a:p>
            <a:r>
              <a:rPr lang="en-US" sz="2000" kern="0" dirty="0">
                <a:solidFill>
                  <a:schemeClr val="tx1">
                    <a:lumMod val="95000"/>
                  </a:schemeClr>
                </a:solidFill>
                <a:latin typeface="Helvetica Neue" charset="0"/>
                <a:ea typeface="Helvetica Neue" charset="0"/>
                <a:cs typeface="Helvetica Neue" charset="0"/>
              </a:rPr>
              <a:t>Example GPM ETC overpasses were selected based on the highest volumetric rainfall (Ku band</a:t>
            </a:r>
            <a:r>
              <a:rPr lang="en-US" sz="2000" kern="0" dirty="0" smtClean="0">
                <a:solidFill>
                  <a:schemeClr val="tx1">
                    <a:lumMod val="95000"/>
                  </a:schemeClr>
                </a:solidFill>
                <a:latin typeface="Helvetica Neue" charset="0"/>
                <a:ea typeface="Helvetica Neue" charset="0"/>
                <a:cs typeface="Helvetica Neue" charset="0"/>
              </a:rPr>
              <a:t>)</a:t>
            </a:r>
          </a:p>
          <a:p>
            <a:r>
              <a:rPr lang="en-US" sz="2000" kern="0" dirty="0" smtClean="0">
                <a:solidFill>
                  <a:schemeClr val="tx1">
                    <a:lumMod val="95000"/>
                  </a:schemeClr>
                </a:solidFill>
                <a:latin typeface="Helvetica Neue" charset="0"/>
                <a:ea typeface="Helvetica Neue" charset="0"/>
                <a:cs typeface="Helvetica Neue" charset="0"/>
              </a:rPr>
              <a:t>20171213 0203 UTC</a:t>
            </a:r>
          </a:p>
          <a:p>
            <a:r>
              <a:rPr lang="en-US" sz="2000" kern="0" dirty="0" smtClean="0">
                <a:solidFill>
                  <a:schemeClr val="tx1">
                    <a:lumMod val="95000"/>
                  </a:schemeClr>
                </a:solidFill>
                <a:latin typeface="Helvetica Neue" charset="0"/>
                <a:ea typeface="Helvetica Neue" charset="0"/>
                <a:cs typeface="Helvetica Neue" charset="0"/>
              </a:rPr>
              <a:t>Warm frontal ETC precipitation</a:t>
            </a:r>
          </a:p>
          <a:p>
            <a:r>
              <a:rPr lang="en-US" sz="2000" kern="0" dirty="0" smtClean="0">
                <a:solidFill>
                  <a:schemeClr val="tx1">
                    <a:lumMod val="95000"/>
                  </a:schemeClr>
                </a:solidFill>
                <a:latin typeface="Helvetica Neue" charset="0"/>
                <a:ea typeface="Helvetica Neue" charset="0"/>
                <a:cs typeface="Helvetica Neue" charset="0"/>
              </a:rPr>
              <a:t>Volumetric rain: 1,327,900 kg s</a:t>
            </a:r>
            <a:r>
              <a:rPr lang="en-US" sz="2000" kern="0" baseline="30000" dirty="0" smtClean="0">
                <a:solidFill>
                  <a:schemeClr val="tx1">
                    <a:lumMod val="95000"/>
                  </a:schemeClr>
                </a:solidFill>
                <a:latin typeface="Helvetica Neue" charset="0"/>
                <a:ea typeface="Helvetica Neue" charset="0"/>
                <a:cs typeface="Helvetica Neue" charset="0"/>
              </a:rPr>
              <a:t>-1</a:t>
            </a:r>
          </a:p>
          <a:p>
            <a:r>
              <a:rPr lang="en-US" sz="2000" kern="0" dirty="0" smtClean="0">
                <a:solidFill>
                  <a:schemeClr val="tx1">
                    <a:lumMod val="95000"/>
                  </a:schemeClr>
                </a:solidFill>
                <a:latin typeface="Helvetica Neue" charset="0"/>
                <a:ea typeface="Helvetica Neue" charset="0"/>
                <a:cs typeface="Helvetica Neue" charset="0"/>
              </a:rPr>
              <a:t>500-hPa geopotential height: 5465 m</a:t>
            </a:r>
          </a:p>
          <a:p>
            <a:r>
              <a:rPr lang="en-US" sz="2000" kern="0" dirty="0" smtClean="0">
                <a:solidFill>
                  <a:schemeClr val="tx1">
                    <a:lumMod val="95000"/>
                  </a:schemeClr>
                </a:solidFill>
                <a:latin typeface="Helvetica Neue" charset="0"/>
                <a:ea typeface="Helvetica Neue" charset="0"/>
                <a:cs typeface="Helvetica Neue" charset="0"/>
              </a:rPr>
              <a:t>850-hPa geopotential height: 1312 m</a:t>
            </a:r>
            <a:endParaRPr lang="en-US" sz="2000" kern="0" dirty="0">
              <a:solidFill>
                <a:schemeClr val="tx1">
                  <a:lumMod val="95000"/>
                </a:schemeClr>
              </a:solidFill>
              <a:latin typeface="Helvetica Neue" charset="0"/>
              <a:ea typeface="Helvetica Neue" charset="0"/>
              <a:cs typeface="Helvetica Neue" charset="0"/>
            </a:endParaRPr>
          </a:p>
        </p:txBody>
      </p:sp>
      <p:grpSp>
        <p:nvGrpSpPr>
          <p:cNvPr id="9" name="Group 8"/>
          <p:cNvGrpSpPr/>
          <p:nvPr/>
        </p:nvGrpSpPr>
        <p:grpSpPr>
          <a:xfrm>
            <a:off x="472701" y="1557224"/>
            <a:ext cx="5362415" cy="4331752"/>
            <a:chOff x="472701" y="1557224"/>
            <a:chExt cx="5362415" cy="4331752"/>
          </a:xfrm>
        </p:grpSpPr>
        <p:pic>
          <p:nvPicPr>
            <p:cNvPr id="10" name="Picture 9"/>
            <p:cNvPicPr>
              <a:picLocks noChangeAspect="1"/>
            </p:cNvPicPr>
            <p:nvPr/>
          </p:nvPicPr>
          <p:blipFill rotWithShape="1">
            <a:blip r:embed="rId2">
              <a:extLst>
                <a:ext uri="{28A0092B-C50C-407E-A947-70E740481C1C}">
                  <a14:useLocalDpi xmlns:a14="http://schemas.microsoft.com/office/drawing/2010/main"/>
                </a:ext>
              </a:extLst>
            </a:blip>
            <a:srcRect l="7813" t="8184" r="4421" b="7861"/>
            <a:stretch/>
          </p:blipFill>
          <p:spPr>
            <a:xfrm rot="16200000">
              <a:off x="988033" y="1041892"/>
              <a:ext cx="4331752" cy="5362415"/>
            </a:xfrm>
            <a:prstGeom prst="rect">
              <a:avLst/>
            </a:prstGeom>
          </p:spPr>
        </p:pic>
        <p:sp>
          <p:nvSpPr>
            <p:cNvPr id="11" name="Rectangle 10"/>
            <p:cNvSpPr/>
            <p:nvPr/>
          </p:nvSpPr>
          <p:spPr bwMode="auto">
            <a:xfrm>
              <a:off x="4671060" y="1557224"/>
              <a:ext cx="259080" cy="286816"/>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gr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l="7959" t="8637" r="11386" b="8087"/>
          <a:stretch/>
        </p:blipFill>
        <p:spPr>
          <a:xfrm rot="16200000">
            <a:off x="875462" y="829081"/>
            <a:ext cx="4331753" cy="5788036"/>
          </a:xfrm>
          <a:prstGeom prst="rect">
            <a:avLst/>
          </a:prstGeom>
        </p:spPr>
      </p:pic>
    </p:spTree>
    <p:extLst>
      <p:ext uri="{BB962C8B-B14F-4D97-AF65-F5344CB8AC3E}">
        <p14:creationId xmlns:p14="http://schemas.microsoft.com/office/powerpoint/2010/main" val="1757383059"/>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3600" y="2031356"/>
            <a:ext cx="10456333" cy="3065577"/>
          </a:xfrm>
        </p:spPr>
        <p:txBody>
          <a:bodyPr/>
          <a:lstStyle/>
          <a:p>
            <a:endParaRPr lang="en-US" sz="2200" dirty="0" smtClean="0">
              <a:latin typeface="Helvetica Neue" charset="0"/>
              <a:ea typeface="Helvetica Neue" charset="0"/>
              <a:cs typeface="Helvetica Neue" charset="0"/>
            </a:endParaRPr>
          </a:p>
          <a:p>
            <a:pPr marL="644532" indent="-457200">
              <a:buFont typeface="+mj-lt"/>
              <a:buAutoNum type="arabicPeriod"/>
            </a:pPr>
            <a:endParaRPr lang="en-US" sz="1800" dirty="0" smtClean="0">
              <a:latin typeface="Helvetica Neue" charset="0"/>
              <a:ea typeface="Helvetica Neue" charset="0"/>
              <a:cs typeface="Helvetica Neue" charset="0"/>
            </a:endParaRPr>
          </a:p>
          <a:p>
            <a:endParaRPr lang="en-US" sz="2200" dirty="0">
              <a:latin typeface="Helvetica Neue" charset="0"/>
              <a:ea typeface="Helvetica Neue" charset="0"/>
              <a:cs typeface="Helvetica Neue" charset="0"/>
            </a:endParaRPr>
          </a:p>
        </p:txBody>
      </p:sp>
      <p:sp>
        <p:nvSpPr>
          <p:cNvPr id="6" name="Title 1"/>
          <p:cNvSpPr>
            <a:spLocks noGrp="1"/>
          </p:cNvSpPr>
          <p:nvPr>
            <p:ph type="title"/>
          </p:nvPr>
        </p:nvSpPr>
        <p:spPr>
          <a:xfrm>
            <a:off x="863600" y="133945"/>
            <a:ext cx="10456333" cy="1053703"/>
          </a:xfrm>
        </p:spPr>
        <p:txBody>
          <a:bodyPr/>
          <a:lstStyle/>
          <a:p>
            <a:r>
              <a:rPr lang="en-US" sz="3700" b="1" dirty="0" smtClean="0">
                <a:solidFill>
                  <a:schemeClr val="tx1">
                    <a:lumMod val="85000"/>
                  </a:schemeClr>
                </a:solidFill>
                <a:latin typeface="Helvetica Neue" charset="0"/>
                <a:ea typeface="Helvetica Neue" charset="0"/>
                <a:cs typeface="Helvetica Neue" charset="0"/>
              </a:rPr>
              <a:t>North Pacific GPM Overpass: CASE 2</a:t>
            </a:r>
            <a:endParaRPr lang="en-US" sz="3700" b="1" dirty="0">
              <a:solidFill>
                <a:schemeClr val="tx1">
                  <a:lumMod val="85000"/>
                </a:schemeClr>
              </a:solidFill>
              <a:latin typeface="Helvetica Neue" charset="0"/>
              <a:ea typeface="Helvetica Neue" charset="0"/>
              <a:cs typeface="Helvetica Neue" charset="0"/>
            </a:endParaRPr>
          </a:p>
        </p:txBody>
      </p:sp>
      <p:sp>
        <p:nvSpPr>
          <p:cNvPr id="8" name="Content Placeholder 2"/>
          <p:cNvSpPr txBox="1">
            <a:spLocks/>
          </p:cNvSpPr>
          <p:nvPr/>
        </p:nvSpPr>
        <p:spPr bwMode="auto">
          <a:xfrm>
            <a:off x="809355" y="1013637"/>
            <a:ext cx="10456333" cy="3690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44" tIns="50744" rIns="50744" bIns="50744" numCol="1" anchor="ctr" anchorCtr="0" compatLnSpc="1">
            <a:prstTxWarp prst="textNoShape">
              <a:avLst/>
            </a:prstTxWarp>
          </a:bodyPr>
          <a:lstStyle>
            <a:lvl1pPr marL="588738"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1pPr>
            <a:lvl2pPr marL="900946"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2pPr>
            <a:lvl3pPr marL="1213154"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3pPr>
            <a:lvl4pPr marL="1525362"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4pPr>
            <a:lvl5pPr marL="1837570"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5pPr>
            <a:lvl6pPr marL="2158693"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6pPr>
            <a:lvl7pPr marL="2479825"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7pPr>
            <a:lvl8pPr marL="2800949"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8pPr>
            <a:lvl9pPr marL="3122080"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9pPr>
          </a:lstStyle>
          <a:p>
            <a:pPr marL="187332" indent="0" algn="ctr">
              <a:buNone/>
            </a:pPr>
            <a:endParaRPr lang="en-US" sz="2400" kern="0" dirty="0" smtClean="0">
              <a:solidFill>
                <a:schemeClr val="tx1">
                  <a:lumMod val="95000"/>
                </a:schemeClr>
              </a:solidFill>
              <a:latin typeface="Helvetica Neue" charset="0"/>
              <a:ea typeface="Helvetica Neue" charset="0"/>
              <a:cs typeface="Helvetica Neue" charset="0"/>
            </a:endParaRPr>
          </a:p>
        </p:txBody>
      </p:sp>
      <p:sp>
        <p:nvSpPr>
          <p:cNvPr id="7" name="Content Placeholder 4"/>
          <p:cNvSpPr txBox="1">
            <a:spLocks/>
          </p:cNvSpPr>
          <p:nvPr/>
        </p:nvSpPr>
        <p:spPr bwMode="auto">
          <a:xfrm>
            <a:off x="5835116" y="1557225"/>
            <a:ext cx="5556138" cy="4805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44" tIns="50744" rIns="50744" bIns="50744" numCol="1" anchor="ctr" anchorCtr="0" compatLnSpc="1">
            <a:prstTxWarp prst="textNoShape">
              <a:avLst/>
            </a:prstTxWarp>
          </a:bodyPr>
          <a:lstStyle>
            <a:lvl1pPr marL="588738"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1pPr>
            <a:lvl2pPr marL="900946"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2pPr>
            <a:lvl3pPr marL="1213154"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3pPr>
            <a:lvl4pPr marL="1525362"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4pPr>
            <a:lvl5pPr marL="1837570"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5pPr>
            <a:lvl6pPr marL="2158693"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6pPr>
            <a:lvl7pPr marL="2479825"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7pPr>
            <a:lvl8pPr marL="2800949"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8pPr>
            <a:lvl9pPr marL="3122080"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9pPr>
          </a:lstStyle>
          <a:p>
            <a:r>
              <a:rPr lang="en-US" sz="2000" kern="0" dirty="0">
                <a:solidFill>
                  <a:schemeClr val="tx1">
                    <a:lumMod val="95000"/>
                  </a:schemeClr>
                </a:solidFill>
                <a:latin typeface="Helvetica Neue" charset="0"/>
                <a:ea typeface="Helvetica Neue" charset="0"/>
                <a:cs typeface="Helvetica Neue" charset="0"/>
              </a:rPr>
              <a:t>Example GPM ETC overpasses were selected based on the highest volumetric rainfall (Ku band</a:t>
            </a:r>
            <a:r>
              <a:rPr lang="en-US" sz="2000" kern="0" dirty="0" smtClean="0">
                <a:solidFill>
                  <a:schemeClr val="tx1">
                    <a:lumMod val="95000"/>
                  </a:schemeClr>
                </a:solidFill>
                <a:latin typeface="Helvetica Neue" charset="0"/>
                <a:ea typeface="Helvetica Neue" charset="0"/>
                <a:cs typeface="Helvetica Neue" charset="0"/>
              </a:rPr>
              <a:t>)</a:t>
            </a:r>
          </a:p>
          <a:p>
            <a:r>
              <a:rPr lang="en-US" sz="2000" kern="0" dirty="0" smtClean="0">
                <a:solidFill>
                  <a:schemeClr val="tx1">
                    <a:lumMod val="95000"/>
                  </a:schemeClr>
                </a:solidFill>
                <a:latin typeface="Helvetica Neue" charset="0"/>
                <a:ea typeface="Helvetica Neue" charset="0"/>
                <a:cs typeface="Helvetica Neue" charset="0"/>
              </a:rPr>
              <a:t>Volumetric rain: 1,327,900 kg s</a:t>
            </a:r>
            <a:r>
              <a:rPr lang="en-US" sz="2000" kern="0" baseline="30000" dirty="0" smtClean="0">
                <a:solidFill>
                  <a:schemeClr val="tx1">
                    <a:lumMod val="95000"/>
                  </a:schemeClr>
                </a:solidFill>
                <a:latin typeface="Helvetica Neue" charset="0"/>
                <a:ea typeface="Helvetica Neue" charset="0"/>
                <a:cs typeface="Helvetica Neue" charset="0"/>
              </a:rPr>
              <a:t>-1</a:t>
            </a:r>
          </a:p>
          <a:p>
            <a:r>
              <a:rPr lang="en-US" sz="2000" kern="0" dirty="0" smtClean="0">
                <a:solidFill>
                  <a:schemeClr val="tx1">
                    <a:lumMod val="95000"/>
                  </a:schemeClr>
                </a:solidFill>
                <a:latin typeface="Helvetica Neue" charset="0"/>
                <a:ea typeface="Helvetica Neue" charset="0"/>
                <a:cs typeface="Helvetica Neue" charset="0"/>
              </a:rPr>
              <a:t>500-hPa geopotential height:</a:t>
            </a:r>
          </a:p>
          <a:p>
            <a:r>
              <a:rPr lang="en-US" sz="2000" kern="0" dirty="0" smtClean="0">
                <a:solidFill>
                  <a:schemeClr val="tx1">
                    <a:lumMod val="95000"/>
                  </a:schemeClr>
                </a:solidFill>
                <a:latin typeface="Helvetica Neue" charset="0"/>
                <a:ea typeface="Helvetica Neue" charset="0"/>
                <a:cs typeface="Helvetica Neue" charset="0"/>
              </a:rPr>
              <a:t>850-hPa geopotential height:</a:t>
            </a:r>
            <a:endParaRPr lang="en-US" sz="2000" kern="0" dirty="0">
              <a:solidFill>
                <a:schemeClr val="tx1">
                  <a:lumMod val="95000"/>
                </a:schemeClr>
              </a:solidFill>
              <a:latin typeface="Helvetica Neue" charset="0"/>
              <a:ea typeface="Helvetica Neue" charset="0"/>
              <a:cs typeface="Helvetica Neue" charset="0"/>
            </a:endParaRPr>
          </a:p>
        </p:txBody>
      </p:sp>
      <p:sp>
        <p:nvSpPr>
          <p:cNvPr id="9" name="TextBox 8"/>
          <p:cNvSpPr txBox="1"/>
          <p:nvPr/>
        </p:nvSpPr>
        <p:spPr>
          <a:xfrm>
            <a:off x="9939106" y="5442118"/>
            <a:ext cx="1914307" cy="276999"/>
          </a:xfrm>
          <a:prstGeom prst="rect">
            <a:avLst/>
          </a:prstGeom>
          <a:noFill/>
        </p:spPr>
        <p:txBody>
          <a:bodyPr wrap="none" rtlCol="0">
            <a:spAutoFit/>
          </a:bodyPr>
          <a:lstStyle/>
          <a:p>
            <a:r>
              <a:rPr lang="en-US" sz="1200" smtClean="0">
                <a:latin typeface="Helvetica Neue" charset="0"/>
                <a:ea typeface="Helvetica Neue" charset="0"/>
                <a:cs typeface="Helvetica Neue" charset="0"/>
              </a:rPr>
              <a:t>Courtesy: NOAA NESDIS</a:t>
            </a:r>
            <a:endParaRPr lang="en-US" sz="1200">
              <a:latin typeface="Helvetica Neue" charset="0"/>
              <a:ea typeface="Helvetica Neue" charset="0"/>
              <a:cs typeface="Helvetica Neue"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908746" y="1557223"/>
            <a:ext cx="5986074" cy="3899663"/>
          </a:xfrm>
          <a:prstGeom prst="rect">
            <a:avLst/>
          </a:prstGeom>
        </p:spPr>
      </p:pic>
      <p:sp>
        <p:nvSpPr>
          <p:cNvPr id="10" name="Oval 9"/>
          <p:cNvSpPr/>
          <p:nvPr/>
        </p:nvSpPr>
        <p:spPr bwMode="auto">
          <a:xfrm>
            <a:off x="9540241" y="2262377"/>
            <a:ext cx="1341120" cy="1387222"/>
          </a:xfrm>
          <a:prstGeom prst="ellipse">
            <a:avLst/>
          </a:prstGeom>
          <a:noFill/>
          <a:ln w="28575">
            <a:solidFill>
              <a:srgbClr val="FF0000"/>
            </a:solidFill>
            <a:prstDash val="dash"/>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1" name="TextBox 10"/>
          <p:cNvSpPr txBox="1"/>
          <p:nvPr/>
        </p:nvSpPr>
        <p:spPr>
          <a:xfrm rot="18716834">
            <a:off x="8555350" y="3326583"/>
            <a:ext cx="631904" cy="276999"/>
          </a:xfrm>
          <a:prstGeom prst="rect">
            <a:avLst/>
          </a:prstGeom>
          <a:noFill/>
        </p:spPr>
        <p:txBody>
          <a:bodyPr wrap="none" rtlCol="0">
            <a:spAutoFit/>
          </a:bodyPr>
          <a:lstStyle/>
          <a:p>
            <a:r>
              <a:rPr lang="en-US" sz="1200" b="1" smtClean="0">
                <a:solidFill>
                  <a:schemeClr val="bg1"/>
                </a:solidFill>
                <a:effectLst>
                  <a:glow rad="63500">
                    <a:schemeClr val="accent1">
                      <a:satMod val="175000"/>
                      <a:alpha val="40000"/>
                    </a:schemeClr>
                  </a:glow>
                </a:effectLst>
                <a:latin typeface="Helvetica Neue" charset="0"/>
                <a:ea typeface="Helvetica Neue" charset="0"/>
                <a:cs typeface="Helvetica Neue" charset="0"/>
              </a:rPr>
              <a:t>Japan</a:t>
            </a:r>
            <a:endParaRPr lang="en-US" sz="1200" b="1">
              <a:solidFill>
                <a:schemeClr val="bg1"/>
              </a:solidFill>
              <a:effectLst>
                <a:glow rad="63500">
                  <a:schemeClr val="accent1">
                    <a:satMod val="175000"/>
                    <a:alpha val="40000"/>
                  </a:schemeClr>
                </a:glow>
              </a:effectLst>
              <a:latin typeface="Helvetica Neue" charset="0"/>
              <a:ea typeface="Helvetica Neue" charset="0"/>
              <a:cs typeface="Helvetica Neue" charset="0"/>
            </a:endParaRPr>
          </a:p>
        </p:txBody>
      </p:sp>
      <p:grpSp>
        <p:nvGrpSpPr>
          <p:cNvPr id="14" name="Group 13"/>
          <p:cNvGrpSpPr/>
          <p:nvPr/>
        </p:nvGrpSpPr>
        <p:grpSpPr>
          <a:xfrm>
            <a:off x="441961" y="1557222"/>
            <a:ext cx="5393156" cy="4597287"/>
            <a:chOff x="441961" y="1557222"/>
            <a:chExt cx="5393156" cy="4597287"/>
          </a:xfrm>
        </p:grpSpPr>
        <p:pic>
          <p:nvPicPr>
            <p:cNvPr id="12" name="Picture 11"/>
            <p:cNvPicPr>
              <a:picLocks noChangeAspect="1"/>
            </p:cNvPicPr>
            <p:nvPr/>
          </p:nvPicPr>
          <p:blipFill rotWithShape="1">
            <a:blip r:embed="rId3">
              <a:extLst>
                <a:ext uri="{28A0092B-C50C-407E-A947-70E740481C1C}">
                  <a14:useLocalDpi xmlns:a14="http://schemas.microsoft.com/office/drawing/2010/main"/>
                </a:ext>
              </a:extLst>
            </a:blip>
            <a:srcRect l="8159" t="10178" r="4506" b="10652"/>
            <a:stretch/>
          </p:blipFill>
          <p:spPr>
            <a:xfrm rot="16200000">
              <a:off x="839895" y="1159288"/>
              <a:ext cx="4597287" cy="5393156"/>
            </a:xfrm>
            <a:prstGeom prst="rect">
              <a:avLst/>
            </a:prstGeom>
          </p:spPr>
        </p:pic>
        <p:sp>
          <p:nvSpPr>
            <p:cNvPr id="13" name="Rectangle 12"/>
            <p:cNvSpPr/>
            <p:nvPr/>
          </p:nvSpPr>
          <p:spPr bwMode="auto">
            <a:xfrm>
              <a:off x="5052060" y="1557222"/>
              <a:ext cx="259080" cy="286818"/>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grpSp>
    </p:spTree>
    <p:extLst>
      <p:ext uri="{BB962C8B-B14F-4D97-AF65-F5344CB8AC3E}">
        <p14:creationId xmlns:p14="http://schemas.microsoft.com/office/powerpoint/2010/main" val="1383217648"/>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5133" y="245884"/>
            <a:ext cx="10456334" cy="1053703"/>
          </a:xfrm>
        </p:spPr>
        <p:txBody>
          <a:bodyPr/>
          <a:lstStyle/>
          <a:p>
            <a:r>
              <a:rPr lang="en-US" sz="4000" b="1" dirty="0" smtClean="0">
                <a:solidFill>
                  <a:schemeClr val="tx1">
                    <a:lumMod val="85000"/>
                  </a:schemeClr>
                </a:solidFill>
                <a:latin typeface="Helvetica Neue"/>
                <a:cs typeface="Helvetica Neue"/>
              </a:rPr>
              <a:t>GPM IMERG Precipitation Climatology</a:t>
            </a:r>
            <a:endParaRPr lang="en-US" sz="4000" b="1" dirty="0">
              <a:solidFill>
                <a:schemeClr val="tx1">
                  <a:lumMod val="85000"/>
                </a:schemeClr>
              </a:solidFill>
              <a:latin typeface="Helvetica Neue"/>
              <a:cs typeface="Helvetica Neue"/>
            </a:endParaRPr>
          </a:p>
        </p:txBody>
      </p:sp>
      <p:sp>
        <p:nvSpPr>
          <p:cNvPr id="6" name="Rectangle 11"/>
          <p:cNvSpPr>
            <a:spLocks/>
          </p:cNvSpPr>
          <p:nvPr/>
        </p:nvSpPr>
        <p:spPr bwMode="auto">
          <a:xfrm>
            <a:off x="5189625" y="6491977"/>
            <a:ext cx="1787349" cy="21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fontAlgn="base">
              <a:spcBef>
                <a:spcPct val="0"/>
              </a:spcBef>
              <a:spcAft>
                <a:spcPct val="0"/>
              </a:spcAft>
            </a:pPr>
            <a:r>
              <a:rPr lang="en-US" sz="1406" smtClean="0">
                <a:solidFill>
                  <a:srgbClr val="FFFFFF"/>
                </a:solidFill>
                <a:latin typeface="Helvetica Neue"/>
                <a:ea typeface="ＭＳ Ｐゴシック" charset="0"/>
                <a:cs typeface="Helvetica Neue"/>
                <a:sym typeface="Helvetica Neue" charset="0"/>
              </a:rPr>
              <a:t>Courtesy: NASA PMM</a:t>
            </a:r>
            <a:endParaRPr lang="en-US" sz="1406" dirty="0">
              <a:solidFill>
                <a:srgbClr val="FFFFFF"/>
              </a:solidFill>
              <a:latin typeface="Helvetica Neue"/>
              <a:ea typeface="ＭＳ Ｐゴシック" charset="0"/>
              <a:cs typeface="Helvetica Neue"/>
              <a:sym typeface="Helvetica Neue"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6625" y="1211250"/>
            <a:ext cx="10293350" cy="5086363"/>
          </a:xfrm>
          <a:prstGeom prst="rect">
            <a:avLst/>
          </a:prstGeom>
        </p:spPr>
      </p:pic>
      <p:sp>
        <p:nvSpPr>
          <p:cNvPr id="4" name="Rectangle 3"/>
          <p:cNvSpPr/>
          <p:nvPr/>
        </p:nvSpPr>
        <p:spPr bwMode="auto">
          <a:xfrm>
            <a:off x="936625" y="1211250"/>
            <a:ext cx="10293350" cy="1455750"/>
          </a:xfrm>
          <a:prstGeom prst="rect">
            <a:avLst/>
          </a:prstGeom>
          <a:solidFill>
            <a:schemeClr val="bg1">
              <a:alpha val="66000"/>
            </a:schemeClr>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7" name="Rectangle 6"/>
          <p:cNvSpPr/>
          <p:nvPr/>
        </p:nvSpPr>
        <p:spPr bwMode="auto">
          <a:xfrm>
            <a:off x="855133" y="4763386"/>
            <a:ext cx="10456334" cy="1534227"/>
          </a:xfrm>
          <a:prstGeom prst="rect">
            <a:avLst/>
          </a:prstGeom>
          <a:solidFill>
            <a:schemeClr val="bg1">
              <a:alpha val="66000"/>
            </a:schemeClr>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8" name="TextBox 7"/>
          <p:cNvSpPr txBox="1"/>
          <p:nvPr/>
        </p:nvSpPr>
        <p:spPr>
          <a:xfrm>
            <a:off x="59462" y="3530527"/>
            <a:ext cx="877163" cy="369332"/>
          </a:xfrm>
          <a:prstGeom prst="rect">
            <a:avLst/>
          </a:prstGeom>
          <a:noFill/>
        </p:spPr>
        <p:txBody>
          <a:bodyPr wrap="none" rtlCol="0">
            <a:spAutoFit/>
          </a:bodyPr>
          <a:lstStyle/>
          <a:p>
            <a:r>
              <a:rPr lang="en-US" b="1" smtClean="0"/>
              <a:t>TRMM</a:t>
            </a:r>
            <a:endParaRPr lang="en-US" b="1"/>
          </a:p>
        </p:txBody>
      </p:sp>
      <p:sp>
        <p:nvSpPr>
          <p:cNvPr id="9" name="TextBox 8"/>
          <p:cNvSpPr txBox="1"/>
          <p:nvPr/>
        </p:nvSpPr>
        <p:spPr>
          <a:xfrm>
            <a:off x="142817" y="3530527"/>
            <a:ext cx="710451" cy="369332"/>
          </a:xfrm>
          <a:prstGeom prst="rect">
            <a:avLst/>
          </a:prstGeom>
          <a:noFill/>
        </p:spPr>
        <p:txBody>
          <a:bodyPr wrap="none" rtlCol="0">
            <a:spAutoFit/>
          </a:bodyPr>
          <a:lstStyle/>
          <a:p>
            <a:r>
              <a:rPr lang="en-US" b="1" smtClean="0"/>
              <a:t>GPM</a:t>
            </a:r>
            <a:endParaRPr lang="en-US" b="1" dirty="0"/>
          </a:p>
        </p:txBody>
      </p:sp>
    </p:spTree>
    <p:extLst>
      <p:ext uri="{BB962C8B-B14F-4D97-AF65-F5344CB8AC3E}">
        <p14:creationId xmlns:p14="http://schemas.microsoft.com/office/powerpoint/2010/main" val="2022329269"/>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mp:transition xmlns:mp="http://schemas.microsoft.com/office/mac/powerpoint/2008/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xit" presetSubtype="0" fill="hold" grpId="0" nodeType="withEffect">
                                  <p:stCondLst>
                                    <p:cond delay="0"/>
                                  </p:stCondLst>
                                  <p:childTnLst>
                                    <p:animEffect transition="out" filter="dissolv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3600" y="2031356"/>
            <a:ext cx="10456333" cy="3065577"/>
          </a:xfrm>
        </p:spPr>
        <p:txBody>
          <a:bodyPr/>
          <a:lstStyle/>
          <a:p>
            <a:endParaRPr lang="en-US" sz="2200" dirty="0" smtClean="0">
              <a:latin typeface="Helvetica Neue" charset="0"/>
              <a:ea typeface="Helvetica Neue" charset="0"/>
              <a:cs typeface="Helvetica Neue" charset="0"/>
            </a:endParaRPr>
          </a:p>
          <a:p>
            <a:pPr marL="644532" indent="-457200">
              <a:buFont typeface="+mj-lt"/>
              <a:buAutoNum type="arabicPeriod"/>
            </a:pPr>
            <a:endParaRPr lang="en-US" sz="1800" dirty="0" smtClean="0">
              <a:latin typeface="Helvetica Neue" charset="0"/>
              <a:ea typeface="Helvetica Neue" charset="0"/>
              <a:cs typeface="Helvetica Neue" charset="0"/>
            </a:endParaRPr>
          </a:p>
          <a:p>
            <a:endParaRPr lang="en-US" sz="2200" dirty="0">
              <a:latin typeface="Helvetica Neue" charset="0"/>
              <a:ea typeface="Helvetica Neue" charset="0"/>
              <a:cs typeface="Helvetica Neue" charset="0"/>
            </a:endParaRPr>
          </a:p>
        </p:txBody>
      </p:sp>
      <p:sp>
        <p:nvSpPr>
          <p:cNvPr id="6" name="Title 1"/>
          <p:cNvSpPr>
            <a:spLocks noGrp="1"/>
          </p:cNvSpPr>
          <p:nvPr>
            <p:ph type="title"/>
          </p:nvPr>
        </p:nvSpPr>
        <p:spPr>
          <a:xfrm>
            <a:off x="863600" y="133945"/>
            <a:ext cx="10456333" cy="1053703"/>
          </a:xfrm>
        </p:spPr>
        <p:txBody>
          <a:bodyPr/>
          <a:lstStyle/>
          <a:p>
            <a:r>
              <a:rPr lang="en-US" sz="3700" b="1" dirty="0" smtClean="0">
                <a:solidFill>
                  <a:schemeClr val="tx1">
                    <a:lumMod val="85000"/>
                  </a:schemeClr>
                </a:solidFill>
                <a:latin typeface="Helvetica Neue" charset="0"/>
                <a:ea typeface="Helvetica Neue" charset="0"/>
                <a:cs typeface="Helvetica Neue" charset="0"/>
              </a:rPr>
              <a:t>North Pacific GPM Overpass: CASE 2</a:t>
            </a:r>
            <a:endParaRPr lang="en-US" sz="3700" b="1" dirty="0">
              <a:solidFill>
                <a:schemeClr val="tx1">
                  <a:lumMod val="85000"/>
                </a:schemeClr>
              </a:solidFill>
              <a:latin typeface="Helvetica Neue" charset="0"/>
              <a:ea typeface="Helvetica Neue" charset="0"/>
              <a:cs typeface="Helvetica Neue" charset="0"/>
            </a:endParaRPr>
          </a:p>
        </p:txBody>
      </p:sp>
      <p:sp>
        <p:nvSpPr>
          <p:cNvPr id="8" name="Content Placeholder 2"/>
          <p:cNvSpPr txBox="1">
            <a:spLocks/>
          </p:cNvSpPr>
          <p:nvPr/>
        </p:nvSpPr>
        <p:spPr bwMode="auto">
          <a:xfrm>
            <a:off x="809355" y="1013637"/>
            <a:ext cx="10456333" cy="3690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44" tIns="50744" rIns="50744" bIns="50744" numCol="1" anchor="ctr" anchorCtr="0" compatLnSpc="1">
            <a:prstTxWarp prst="textNoShape">
              <a:avLst/>
            </a:prstTxWarp>
          </a:bodyPr>
          <a:lstStyle>
            <a:lvl1pPr marL="588738"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1pPr>
            <a:lvl2pPr marL="900946"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2pPr>
            <a:lvl3pPr marL="1213154"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3pPr>
            <a:lvl4pPr marL="1525362"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4pPr>
            <a:lvl5pPr marL="1837570"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5pPr>
            <a:lvl6pPr marL="2158693"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6pPr>
            <a:lvl7pPr marL="2479825"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7pPr>
            <a:lvl8pPr marL="2800949"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8pPr>
            <a:lvl9pPr marL="3122080"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9pPr>
          </a:lstStyle>
          <a:p>
            <a:pPr marL="187332" indent="0" algn="ctr">
              <a:buNone/>
            </a:pPr>
            <a:endParaRPr lang="en-US" sz="2400" kern="0" dirty="0" smtClean="0">
              <a:solidFill>
                <a:schemeClr val="tx1">
                  <a:lumMod val="95000"/>
                </a:schemeClr>
              </a:solidFill>
              <a:latin typeface="Helvetica Neue" charset="0"/>
              <a:ea typeface="Helvetica Neue" charset="0"/>
              <a:cs typeface="Helvetica Neue" charset="0"/>
            </a:endParaRPr>
          </a:p>
        </p:txBody>
      </p:sp>
      <p:sp>
        <p:nvSpPr>
          <p:cNvPr id="7" name="Content Placeholder 4"/>
          <p:cNvSpPr txBox="1">
            <a:spLocks/>
          </p:cNvSpPr>
          <p:nvPr/>
        </p:nvSpPr>
        <p:spPr bwMode="auto">
          <a:xfrm>
            <a:off x="5835116" y="1557225"/>
            <a:ext cx="5556138" cy="4805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44" tIns="50744" rIns="50744" bIns="50744" numCol="1" anchor="ctr" anchorCtr="0" compatLnSpc="1">
            <a:prstTxWarp prst="textNoShape">
              <a:avLst/>
            </a:prstTxWarp>
          </a:bodyPr>
          <a:lstStyle>
            <a:lvl1pPr marL="588738"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1pPr>
            <a:lvl2pPr marL="900946"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2pPr>
            <a:lvl3pPr marL="1213154"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3pPr>
            <a:lvl4pPr marL="1525362"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4pPr>
            <a:lvl5pPr marL="1837570"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5pPr>
            <a:lvl6pPr marL="2158693"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6pPr>
            <a:lvl7pPr marL="2479825"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7pPr>
            <a:lvl8pPr marL="2800949"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8pPr>
            <a:lvl9pPr marL="3122080"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9pPr>
          </a:lstStyle>
          <a:p>
            <a:r>
              <a:rPr lang="en-US" sz="2000" kern="0" dirty="0">
                <a:solidFill>
                  <a:schemeClr val="tx1">
                    <a:lumMod val="95000"/>
                  </a:schemeClr>
                </a:solidFill>
                <a:latin typeface="Helvetica Neue" charset="0"/>
                <a:ea typeface="Helvetica Neue" charset="0"/>
                <a:cs typeface="Helvetica Neue" charset="0"/>
              </a:rPr>
              <a:t>Example GPM ETC overpasses were selected based on the highest volumetric rainfall (Ku band</a:t>
            </a:r>
            <a:r>
              <a:rPr lang="en-US" sz="2000" kern="0" dirty="0" smtClean="0">
                <a:solidFill>
                  <a:schemeClr val="tx1">
                    <a:lumMod val="95000"/>
                  </a:schemeClr>
                </a:solidFill>
                <a:latin typeface="Helvetica Neue" charset="0"/>
                <a:ea typeface="Helvetica Neue" charset="0"/>
                <a:cs typeface="Helvetica Neue" charset="0"/>
              </a:rPr>
              <a:t>)</a:t>
            </a:r>
          </a:p>
          <a:p>
            <a:r>
              <a:rPr lang="en-US" sz="2000" kern="0" dirty="0" smtClean="0">
                <a:solidFill>
                  <a:schemeClr val="tx1">
                    <a:lumMod val="95000"/>
                  </a:schemeClr>
                </a:solidFill>
                <a:latin typeface="Helvetica Neue" charset="0"/>
                <a:ea typeface="Helvetica Neue" charset="0"/>
                <a:cs typeface="Helvetica Neue" charset="0"/>
              </a:rPr>
              <a:t>20171118 1926 UTC</a:t>
            </a:r>
          </a:p>
          <a:p>
            <a:r>
              <a:rPr lang="en-US" sz="2000" kern="0" dirty="0" smtClean="0">
                <a:solidFill>
                  <a:schemeClr val="tx1">
                    <a:lumMod val="95000"/>
                  </a:schemeClr>
                </a:solidFill>
                <a:latin typeface="Helvetica Neue" charset="0"/>
                <a:ea typeface="Helvetica Neue" charset="0"/>
                <a:cs typeface="Helvetica Neue" charset="0"/>
              </a:rPr>
              <a:t>Cold frontal ETC precipitation</a:t>
            </a:r>
          </a:p>
          <a:p>
            <a:r>
              <a:rPr lang="en-US" sz="2000" kern="0" dirty="0" smtClean="0">
                <a:solidFill>
                  <a:schemeClr val="tx1">
                    <a:lumMod val="95000"/>
                  </a:schemeClr>
                </a:solidFill>
                <a:latin typeface="Helvetica Neue" charset="0"/>
                <a:ea typeface="Helvetica Neue" charset="0"/>
                <a:cs typeface="Helvetica Neue" charset="0"/>
              </a:rPr>
              <a:t>Volumetric rain: 983,740 kg s</a:t>
            </a:r>
            <a:r>
              <a:rPr lang="en-US" sz="2000" kern="0" baseline="30000" dirty="0" smtClean="0">
                <a:solidFill>
                  <a:schemeClr val="tx1">
                    <a:lumMod val="95000"/>
                  </a:schemeClr>
                </a:solidFill>
                <a:latin typeface="Helvetica Neue" charset="0"/>
                <a:ea typeface="Helvetica Neue" charset="0"/>
                <a:cs typeface="Helvetica Neue" charset="0"/>
              </a:rPr>
              <a:t>-1</a:t>
            </a:r>
          </a:p>
          <a:p>
            <a:r>
              <a:rPr lang="en-US" sz="2000" kern="0" dirty="0" smtClean="0">
                <a:solidFill>
                  <a:schemeClr val="tx1">
                    <a:lumMod val="95000"/>
                  </a:schemeClr>
                </a:solidFill>
                <a:latin typeface="Helvetica Neue" charset="0"/>
                <a:ea typeface="Helvetica Neue" charset="0"/>
                <a:cs typeface="Helvetica Neue" charset="0"/>
              </a:rPr>
              <a:t>500-hPa geopotential height: 5461 m</a:t>
            </a:r>
          </a:p>
          <a:p>
            <a:r>
              <a:rPr lang="en-US" sz="2000" kern="0" dirty="0" smtClean="0">
                <a:solidFill>
                  <a:schemeClr val="tx1">
                    <a:lumMod val="95000"/>
                  </a:schemeClr>
                </a:solidFill>
                <a:latin typeface="Helvetica Neue" charset="0"/>
                <a:ea typeface="Helvetica Neue" charset="0"/>
                <a:cs typeface="Helvetica Neue" charset="0"/>
              </a:rPr>
              <a:t>850-hPa geopotential height: 1323 m</a:t>
            </a:r>
            <a:endParaRPr lang="en-US" sz="2000" kern="0" dirty="0">
              <a:solidFill>
                <a:schemeClr val="tx1">
                  <a:lumMod val="95000"/>
                </a:schemeClr>
              </a:solidFill>
              <a:latin typeface="Helvetica Neue" charset="0"/>
              <a:ea typeface="Helvetica Neue" charset="0"/>
              <a:cs typeface="Helvetica Neue" charset="0"/>
            </a:endParaRPr>
          </a:p>
        </p:txBody>
      </p:sp>
      <p:grpSp>
        <p:nvGrpSpPr>
          <p:cNvPr id="5" name="Group 4"/>
          <p:cNvGrpSpPr/>
          <p:nvPr/>
        </p:nvGrpSpPr>
        <p:grpSpPr>
          <a:xfrm>
            <a:off x="441961" y="1557222"/>
            <a:ext cx="5393156" cy="4597287"/>
            <a:chOff x="441961" y="1557222"/>
            <a:chExt cx="5393156" cy="4597287"/>
          </a:xfrm>
        </p:grpSpPr>
        <p:pic>
          <p:nvPicPr>
            <p:cNvPr id="9" name="Picture 8"/>
            <p:cNvPicPr>
              <a:picLocks noChangeAspect="1"/>
            </p:cNvPicPr>
            <p:nvPr/>
          </p:nvPicPr>
          <p:blipFill rotWithShape="1">
            <a:blip r:embed="rId2">
              <a:extLst>
                <a:ext uri="{28A0092B-C50C-407E-A947-70E740481C1C}">
                  <a14:useLocalDpi xmlns:a14="http://schemas.microsoft.com/office/drawing/2010/main"/>
                </a:ext>
              </a:extLst>
            </a:blip>
            <a:srcRect l="8159" t="10178" r="4506" b="10652"/>
            <a:stretch/>
          </p:blipFill>
          <p:spPr>
            <a:xfrm rot="16200000">
              <a:off x="839895" y="1159288"/>
              <a:ext cx="4597287" cy="5393156"/>
            </a:xfrm>
            <a:prstGeom prst="rect">
              <a:avLst/>
            </a:prstGeom>
          </p:spPr>
        </p:pic>
        <p:sp>
          <p:nvSpPr>
            <p:cNvPr id="10" name="Rectangle 9"/>
            <p:cNvSpPr/>
            <p:nvPr/>
          </p:nvSpPr>
          <p:spPr bwMode="auto">
            <a:xfrm>
              <a:off x="5052060" y="1557222"/>
              <a:ext cx="259080" cy="286818"/>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grpSp>
      <p:pic>
        <p:nvPicPr>
          <p:cNvPr id="11" name="Picture 10"/>
          <p:cNvPicPr>
            <a:picLocks noChangeAspect="1"/>
          </p:cNvPicPr>
          <p:nvPr/>
        </p:nvPicPr>
        <p:blipFill rotWithShape="1">
          <a:blip r:embed="rId3">
            <a:extLst>
              <a:ext uri="{28A0092B-C50C-407E-A947-70E740481C1C}">
                <a14:useLocalDpi xmlns:a14="http://schemas.microsoft.com/office/drawing/2010/main"/>
              </a:ext>
            </a:extLst>
          </a:blip>
          <a:srcRect l="21579" t="11111" r="25704" b="8889"/>
          <a:stretch/>
        </p:blipFill>
        <p:spPr>
          <a:xfrm>
            <a:off x="1430756" y="1273505"/>
            <a:ext cx="4404361" cy="5164722"/>
          </a:xfrm>
          <a:prstGeom prst="rect">
            <a:avLst/>
          </a:prstGeom>
        </p:spPr>
      </p:pic>
    </p:spTree>
    <p:extLst>
      <p:ext uri="{BB962C8B-B14F-4D97-AF65-F5344CB8AC3E}">
        <p14:creationId xmlns:p14="http://schemas.microsoft.com/office/powerpoint/2010/main" val="1580012027"/>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xit" presetSubtype="0" fill="hold" nodeType="withEffect">
                                  <p:stCondLst>
                                    <p:cond delay="0"/>
                                  </p:stCondLst>
                                  <p:childTnLst>
                                    <p:animEffect transition="out" filter="dissolv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3600" y="2031356"/>
            <a:ext cx="10456333" cy="3065577"/>
          </a:xfrm>
        </p:spPr>
        <p:txBody>
          <a:bodyPr/>
          <a:lstStyle/>
          <a:p>
            <a:endParaRPr lang="en-US" sz="2200" dirty="0" smtClean="0">
              <a:latin typeface="Helvetica Neue" charset="0"/>
              <a:ea typeface="Helvetica Neue" charset="0"/>
              <a:cs typeface="Helvetica Neue" charset="0"/>
            </a:endParaRPr>
          </a:p>
          <a:p>
            <a:pPr marL="644532" indent="-457200">
              <a:buFont typeface="+mj-lt"/>
              <a:buAutoNum type="arabicPeriod"/>
            </a:pPr>
            <a:endParaRPr lang="en-US" sz="1800" dirty="0" smtClean="0">
              <a:latin typeface="Helvetica Neue" charset="0"/>
              <a:ea typeface="Helvetica Neue" charset="0"/>
              <a:cs typeface="Helvetica Neue" charset="0"/>
            </a:endParaRPr>
          </a:p>
          <a:p>
            <a:endParaRPr lang="en-US" sz="2200" dirty="0">
              <a:latin typeface="Helvetica Neue" charset="0"/>
              <a:ea typeface="Helvetica Neue" charset="0"/>
              <a:cs typeface="Helvetica Neue" charset="0"/>
            </a:endParaRPr>
          </a:p>
        </p:txBody>
      </p:sp>
      <p:sp>
        <p:nvSpPr>
          <p:cNvPr id="6" name="Title 1"/>
          <p:cNvSpPr>
            <a:spLocks noGrp="1"/>
          </p:cNvSpPr>
          <p:nvPr>
            <p:ph type="title"/>
          </p:nvPr>
        </p:nvSpPr>
        <p:spPr>
          <a:xfrm>
            <a:off x="863600" y="133945"/>
            <a:ext cx="10456333" cy="1053703"/>
          </a:xfrm>
        </p:spPr>
        <p:txBody>
          <a:bodyPr/>
          <a:lstStyle/>
          <a:p>
            <a:r>
              <a:rPr lang="en-US" sz="3700" b="1" dirty="0" smtClean="0">
                <a:solidFill>
                  <a:schemeClr val="tx1">
                    <a:lumMod val="85000"/>
                  </a:schemeClr>
                </a:solidFill>
                <a:latin typeface="Helvetica Neue" charset="0"/>
                <a:ea typeface="Helvetica Neue" charset="0"/>
                <a:cs typeface="Helvetica Neue" charset="0"/>
              </a:rPr>
              <a:t>South Pacific GPM Overpass: CASE 3</a:t>
            </a:r>
            <a:endParaRPr lang="en-US" sz="3700" b="1" dirty="0">
              <a:solidFill>
                <a:schemeClr val="tx1">
                  <a:lumMod val="85000"/>
                </a:schemeClr>
              </a:solidFill>
              <a:latin typeface="Helvetica Neue" charset="0"/>
              <a:ea typeface="Helvetica Neue" charset="0"/>
              <a:cs typeface="Helvetica Neue" charset="0"/>
            </a:endParaRPr>
          </a:p>
        </p:txBody>
      </p:sp>
      <p:sp>
        <p:nvSpPr>
          <p:cNvPr id="8" name="Content Placeholder 2"/>
          <p:cNvSpPr txBox="1">
            <a:spLocks/>
          </p:cNvSpPr>
          <p:nvPr/>
        </p:nvSpPr>
        <p:spPr bwMode="auto">
          <a:xfrm>
            <a:off x="809355" y="1013637"/>
            <a:ext cx="10456333" cy="3690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44" tIns="50744" rIns="50744" bIns="50744" numCol="1" anchor="ctr" anchorCtr="0" compatLnSpc="1">
            <a:prstTxWarp prst="textNoShape">
              <a:avLst/>
            </a:prstTxWarp>
          </a:bodyPr>
          <a:lstStyle>
            <a:lvl1pPr marL="588738"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1pPr>
            <a:lvl2pPr marL="900946"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2pPr>
            <a:lvl3pPr marL="1213154"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3pPr>
            <a:lvl4pPr marL="1525362"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4pPr>
            <a:lvl5pPr marL="1837570"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5pPr>
            <a:lvl6pPr marL="2158693"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6pPr>
            <a:lvl7pPr marL="2479825"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7pPr>
            <a:lvl8pPr marL="2800949"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8pPr>
            <a:lvl9pPr marL="3122080"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9pPr>
          </a:lstStyle>
          <a:p>
            <a:pPr marL="187332" indent="0" algn="ctr">
              <a:buNone/>
            </a:pPr>
            <a:endParaRPr lang="en-US" sz="2400" kern="0" dirty="0" smtClean="0">
              <a:solidFill>
                <a:schemeClr val="tx1">
                  <a:lumMod val="95000"/>
                </a:schemeClr>
              </a:solidFill>
              <a:latin typeface="Helvetica Neue" charset="0"/>
              <a:ea typeface="Helvetica Neue" charset="0"/>
              <a:cs typeface="Helvetica Neue" charset="0"/>
            </a:endParaRPr>
          </a:p>
        </p:txBody>
      </p:sp>
      <p:sp>
        <p:nvSpPr>
          <p:cNvPr id="9" name="TextBox 8"/>
          <p:cNvSpPr txBox="1"/>
          <p:nvPr/>
        </p:nvSpPr>
        <p:spPr>
          <a:xfrm>
            <a:off x="9895921" y="5973593"/>
            <a:ext cx="1914307" cy="276999"/>
          </a:xfrm>
          <a:prstGeom prst="rect">
            <a:avLst/>
          </a:prstGeom>
          <a:noFill/>
        </p:spPr>
        <p:txBody>
          <a:bodyPr wrap="none" rtlCol="0">
            <a:spAutoFit/>
          </a:bodyPr>
          <a:lstStyle/>
          <a:p>
            <a:r>
              <a:rPr lang="en-US" sz="1200" smtClean="0">
                <a:latin typeface="Helvetica Neue" charset="0"/>
                <a:ea typeface="Helvetica Neue" charset="0"/>
                <a:cs typeface="Helvetica Neue" charset="0"/>
              </a:rPr>
              <a:t>Courtesy: NOAA NESDIS</a:t>
            </a:r>
            <a:endParaRPr lang="en-US" sz="1200">
              <a:latin typeface="Helvetica Neue" charset="0"/>
              <a:ea typeface="Helvetica Neue" charset="0"/>
              <a:cs typeface="Helvetica Neue"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903772" y="1557222"/>
            <a:ext cx="5837801" cy="4428902"/>
          </a:xfrm>
          <a:prstGeom prst="rect">
            <a:avLst/>
          </a:prstGeom>
        </p:spPr>
      </p:pic>
      <p:sp>
        <p:nvSpPr>
          <p:cNvPr id="10" name="Oval 9"/>
          <p:cNvSpPr/>
          <p:nvPr/>
        </p:nvSpPr>
        <p:spPr bwMode="auto">
          <a:xfrm>
            <a:off x="8363040" y="2583390"/>
            <a:ext cx="1609108" cy="1623669"/>
          </a:xfrm>
          <a:prstGeom prst="ellipse">
            <a:avLst/>
          </a:prstGeom>
          <a:noFill/>
          <a:ln w="28575">
            <a:solidFill>
              <a:srgbClr val="FF0000"/>
            </a:solidFill>
            <a:prstDash val="dash"/>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grpSp>
        <p:nvGrpSpPr>
          <p:cNvPr id="16" name="Group 15"/>
          <p:cNvGrpSpPr/>
          <p:nvPr/>
        </p:nvGrpSpPr>
        <p:grpSpPr>
          <a:xfrm>
            <a:off x="214813" y="1557220"/>
            <a:ext cx="5620304" cy="3539711"/>
            <a:chOff x="214813" y="1557220"/>
            <a:chExt cx="5620304" cy="3539711"/>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l="13901" t="3556" r="10752" b="4000"/>
            <a:stretch/>
          </p:blipFill>
          <p:spPr>
            <a:xfrm rot="16200000">
              <a:off x="1255110" y="516924"/>
              <a:ext cx="3539710" cy="5620304"/>
            </a:xfrm>
            <a:prstGeom prst="rect">
              <a:avLst/>
            </a:prstGeom>
          </p:spPr>
        </p:pic>
        <p:sp>
          <p:nvSpPr>
            <p:cNvPr id="15" name="Rectangle 14"/>
            <p:cNvSpPr/>
            <p:nvPr/>
          </p:nvSpPr>
          <p:spPr bwMode="auto">
            <a:xfrm>
              <a:off x="4533900" y="1557220"/>
              <a:ext cx="182880" cy="218240"/>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grpSp>
    </p:spTree>
    <p:extLst>
      <p:ext uri="{BB962C8B-B14F-4D97-AF65-F5344CB8AC3E}">
        <p14:creationId xmlns:p14="http://schemas.microsoft.com/office/powerpoint/2010/main" val="1107899912"/>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63600" y="2031356"/>
            <a:ext cx="10456333" cy="3065577"/>
          </a:xfrm>
        </p:spPr>
        <p:txBody>
          <a:bodyPr/>
          <a:lstStyle/>
          <a:p>
            <a:endParaRPr lang="en-US" sz="2200" dirty="0" smtClean="0">
              <a:latin typeface="Helvetica Neue" charset="0"/>
              <a:ea typeface="Helvetica Neue" charset="0"/>
              <a:cs typeface="Helvetica Neue" charset="0"/>
            </a:endParaRPr>
          </a:p>
          <a:p>
            <a:pPr marL="644532" indent="-457200">
              <a:buFont typeface="+mj-lt"/>
              <a:buAutoNum type="arabicPeriod"/>
            </a:pPr>
            <a:endParaRPr lang="en-US" sz="1800" dirty="0" smtClean="0">
              <a:latin typeface="Helvetica Neue" charset="0"/>
              <a:ea typeface="Helvetica Neue" charset="0"/>
              <a:cs typeface="Helvetica Neue" charset="0"/>
            </a:endParaRPr>
          </a:p>
          <a:p>
            <a:endParaRPr lang="en-US" sz="2200" dirty="0">
              <a:latin typeface="Helvetica Neue" charset="0"/>
              <a:ea typeface="Helvetica Neue" charset="0"/>
              <a:cs typeface="Helvetica Neue" charset="0"/>
            </a:endParaRPr>
          </a:p>
        </p:txBody>
      </p:sp>
      <p:sp>
        <p:nvSpPr>
          <p:cNvPr id="6" name="Title 1"/>
          <p:cNvSpPr>
            <a:spLocks noGrp="1"/>
          </p:cNvSpPr>
          <p:nvPr>
            <p:ph type="title"/>
          </p:nvPr>
        </p:nvSpPr>
        <p:spPr>
          <a:xfrm>
            <a:off x="863600" y="133945"/>
            <a:ext cx="10456333" cy="1053703"/>
          </a:xfrm>
        </p:spPr>
        <p:txBody>
          <a:bodyPr/>
          <a:lstStyle/>
          <a:p>
            <a:r>
              <a:rPr lang="en-US" sz="3700" b="1" dirty="0" smtClean="0">
                <a:solidFill>
                  <a:srgbClr val="FFFFFF"/>
                </a:solidFill>
                <a:latin typeface="Helvetica Neue" charset="0"/>
                <a:ea typeface="Helvetica Neue" charset="0"/>
                <a:cs typeface="Helvetica Neue" charset="0"/>
              </a:rPr>
              <a:t>South Pacific GPM Overpass: CASE 3</a:t>
            </a:r>
            <a:endParaRPr lang="en-US" sz="3700" b="1" dirty="0">
              <a:solidFill>
                <a:srgbClr val="FFFFFF"/>
              </a:solidFill>
              <a:latin typeface="Helvetica Neue" charset="0"/>
              <a:ea typeface="Helvetica Neue" charset="0"/>
              <a:cs typeface="Helvetica Neue" charset="0"/>
            </a:endParaRPr>
          </a:p>
        </p:txBody>
      </p:sp>
      <p:sp>
        <p:nvSpPr>
          <p:cNvPr id="8" name="Content Placeholder 2"/>
          <p:cNvSpPr txBox="1">
            <a:spLocks/>
          </p:cNvSpPr>
          <p:nvPr/>
        </p:nvSpPr>
        <p:spPr bwMode="auto">
          <a:xfrm>
            <a:off x="809355" y="1013637"/>
            <a:ext cx="10456333" cy="3690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44" tIns="50744" rIns="50744" bIns="50744" numCol="1" anchor="ctr" anchorCtr="0" compatLnSpc="1">
            <a:prstTxWarp prst="textNoShape">
              <a:avLst/>
            </a:prstTxWarp>
          </a:bodyPr>
          <a:lstStyle>
            <a:lvl1pPr marL="588738"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1pPr>
            <a:lvl2pPr marL="900946"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2pPr>
            <a:lvl3pPr marL="1213154"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3pPr>
            <a:lvl4pPr marL="1525362"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4pPr>
            <a:lvl5pPr marL="1837570"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5pPr>
            <a:lvl6pPr marL="2158693"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6pPr>
            <a:lvl7pPr marL="2479825"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7pPr>
            <a:lvl8pPr marL="2800949"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8pPr>
            <a:lvl9pPr marL="3122080"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9pPr>
          </a:lstStyle>
          <a:p>
            <a:pPr marL="187332" indent="0" algn="ctr">
              <a:buFont typeface="Palatino Linotype" charset="0"/>
              <a:buNone/>
            </a:pPr>
            <a:endParaRPr lang="en-US" sz="2400" kern="0" dirty="0" smtClean="0">
              <a:solidFill>
                <a:srgbClr val="FFFFFF">
                  <a:lumMod val="95000"/>
                </a:srgbClr>
              </a:solidFill>
              <a:latin typeface="Helvetica Neue" charset="0"/>
              <a:ea typeface="Helvetica Neue" charset="0"/>
              <a:cs typeface="Helvetica Neue" charset="0"/>
            </a:endParaRPr>
          </a:p>
        </p:txBody>
      </p:sp>
      <p:sp>
        <p:nvSpPr>
          <p:cNvPr id="7" name="Content Placeholder 4"/>
          <p:cNvSpPr txBox="1">
            <a:spLocks/>
          </p:cNvSpPr>
          <p:nvPr/>
        </p:nvSpPr>
        <p:spPr bwMode="auto">
          <a:xfrm>
            <a:off x="5835116" y="1557225"/>
            <a:ext cx="5556138" cy="4805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44" tIns="50744" rIns="50744" bIns="50744" numCol="1" anchor="ctr" anchorCtr="0" compatLnSpc="1">
            <a:prstTxWarp prst="textNoShape">
              <a:avLst/>
            </a:prstTxWarp>
          </a:bodyPr>
          <a:lstStyle>
            <a:lvl1pPr marL="588738"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1pPr>
            <a:lvl2pPr marL="900946"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2pPr>
            <a:lvl3pPr marL="1213154"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3pPr>
            <a:lvl4pPr marL="1525362"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4pPr>
            <a:lvl5pPr marL="1837570"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5pPr>
            <a:lvl6pPr marL="2158693"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6pPr>
            <a:lvl7pPr marL="2479825"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7pPr>
            <a:lvl8pPr marL="2800949"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8pPr>
            <a:lvl9pPr marL="3122080"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9pPr>
          </a:lstStyle>
          <a:p>
            <a:r>
              <a:rPr lang="en-US" sz="2000" kern="0" dirty="0">
                <a:solidFill>
                  <a:srgbClr val="FFFFFF">
                    <a:lumMod val="95000"/>
                  </a:srgbClr>
                </a:solidFill>
                <a:latin typeface="Helvetica Neue" charset="0"/>
                <a:ea typeface="Helvetica Neue" charset="0"/>
                <a:cs typeface="Helvetica Neue" charset="0"/>
              </a:rPr>
              <a:t>Example GPM ETC overpasses were selected based on the highest volumetric rainfall (Ku band</a:t>
            </a:r>
            <a:r>
              <a:rPr lang="en-US" sz="2000" kern="0" dirty="0" smtClean="0">
                <a:solidFill>
                  <a:srgbClr val="FFFFFF">
                    <a:lumMod val="95000"/>
                  </a:srgbClr>
                </a:solidFill>
                <a:latin typeface="Helvetica Neue" charset="0"/>
                <a:ea typeface="Helvetica Neue" charset="0"/>
                <a:cs typeface="Helvetica Neue" charset="0"/>
              </a:rPr>
              <a:t>)</a:t>
            </a:r>
          </a:p>
          <a:p>
            <a:r>
              <a:rPr lang="en-US" sz="2000" kern="0" dirty="0" smtClean="0">
                <a:solidFill>
                  <a:srgbClr val="FFFFFF">
                    <a:lumMod val="95000"/>
                  </a:srgbClr>
                </a:solidFill>
                <a:latin typeface="Helvetica Neue" charset="0"/>
                <a:ea typeface="Helvetica Neue" charset="0"/>
                <a:cs typeface="Helvetica Neue" charset="0"/>
              </a:rPr>
              <a:t>20160715 2234 UTC</a:t>
            </a:r>
          </a:p>
          <a:p>
            <a:r>
              <a:rPr lang="en-US" sz="2000" kern="0" dirty="0" smtClean="0">
                <a:solidFill>
                  <a:srgbClr val="FFFFFF">
                    <a:lumMod val="95000"/>
                  </a:srgbClr>
                </a:solidFill>
                <a:latin typeface="Helvetica Neue" charset="0"/>
                <a:ea typeface="Helvetica Neue" charset="0"/>
                <a:cs typeface="Helvetica Neue" charset="0"/>
              </a:rPr>
              <a:t>Cold frontal ETC precipitation (hint of a Narrow Cold Frontal </a:t>
            </a:r>
            <a:r>
              <a:rPr lang="en-US" sz="2000" kern="0" dirty="0" err="1" smtClean="0">
                <a:solidFill>
                  <a:srgbClr val="FFFFFF">
                    <a:lumMod val="95000"/>
                  </a:srgbClr>
                </a:solidFill>
                <a:latin typeface="Helvetica Neue" charset="0"/>
                <a:ea typeface="Helvetica Neue" charset="0"/>
                <a:cs typeface="Helvetica Neue" charset="0"/>
              </a:rPr>
              <a:t>Rainband</a:t>
            </a:r>
            <a:r>
              <a:rPr lang="en-US" sz="2000" kern="0" dirty="0" smtClean="0">
                <a:solidFill>
                  <a:srgbClr val="FFFFFF">
                    <a:lumMod val="95000"/>
                  </a:srgbClr>
                </a:solidFill>
                <a:latin typeface="Helvetica Neue" charset="0"/>
                <a:ea typeface="Helvetica Neue" charset="0"/>
                <a:cs typeface="Helvetica Neue" charset="0"/>
              </a:rPr>
              <a:t>; NCFR)</a:t>
            </a:r>
          </a:p>
          <a:p>
            <a:r>
              <a:rPr lang="en-US" sz="2000" kern="0" dirty="0" smtClean="0">
                <a:solidFill>
                  <a:srgbClr val="FFFFFF">
                    <a:lumMod val="95000"/>
                  </a:srgbClr>
                </a:solidFill>
                <a:latin typeface="Helvetica Neue" charset="0"/>
                <a:ea typeface="Helvetica Neue" charset="0"/>
                <a:cs typeface="Helvetica Neue" charset="0"/>
              </a:rPr>
              <a:t>Volumetric rain: 1,068,600 kg s</a:t>
            </a:r>
            <a:r>
              <a:rPr lang="en-US" sz="2000" kern="0" baseline="30000" dirty="0" smtClean="0">
                <a:solidFill>
                  <a:srgbClr val="FFFFFF">
                    <a:lumMod val="95000"/>
                  </a:srgbClr>
                </a:solidFill>
                <a:latin typeface="Helvetica Neue" charset="0"/>
                <a:ea typeface="Helvetica Neue" charset="0"/>
                <a:cs typeface="Helvetica Neue" charset="0"/>
              </a:rPr>
              <a:t>-1</a:t>
            </a:r>
          </a:p>
          <a:p>
            <a:r>
              <a:rPr lang="en-US" sz="2000" kern="0" dirty="0" smtClean="0">
                <a:solidFill>
                  <a:srgbClr val="FFFFFF">
                    <a:lumMod val="95000"/>
                  </a:srgbClr>
                </a:solidFill>
                <a:latin typeface="Helvetica Neue" charset="0"/>
                <a:ea typeface="Helvetica Neue" charset="0"/>
                <a:cs typeface="Helvetica Neue" charset="0"/>
              </a:rPr>
              <a:t>500-hPa geopotential height:</a:t>
            </a:r>
          </a:p>
          <a:p>
            <a:r>
              <a:rPr lang="en-US" sz="2000" kern="0" dirty="0" smtClean="0">
                <a:solidFill>
                  <a:srgbClr val="FFFFFF">
                    <a:lumMod val="95000"/>
                  </a:srgbClr>
                </a:solidFill>
                <a:latin typeface="Helvetica Neue" charset="0"/>
                <a:ea typeface="Helvetica Neue" charset="0"/>
                <a:cs typeface="Helvetica Neue" charset="0"/>
              </a:rPr>
              <a:t>850-hPa geopotential height:</a:t>
            </a:r>
            <a:endParaRPr lang="en-US" sz="2000" kern="0" dirty="0">
              <a:solidFill>
                <a:srgbClr val="FFFFFF">
                  <a:lumMod val="95000"/>
                </a:srgbClr>
              </a:solidFill>
              <a:latin typeface="Helvetica Neue" charset="0"/>
              <a:ea typeface="Helvetica Neue" charset="0"/>
              <a:cs typeface="Helvetica Neue"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a:ext>
            </a:extLst>
          </a:blip>
          <a:srcRect l="13901" t="3556" r="10752" b="4000"/>
          <a:stretch/>
        </p:blipFill>
        <p:spPr>
          <a:xfrm rot="16200000">
            <a:off x="1384392" y="629339"/>
            <a:ext cx="3539710" cy="5620304"/>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a:ext>
            </a:extLst>
          </a:blip>
          <a:srcRect l="8153" t="18910" r="11386" b="23495"/>
          <a:stretch/>
        </p:blipFill>
        <p:spPr>
          <a:xfrm rot="16200000">
            <a:off x="1061781" y="1739776"/>
            <a:ext cx="4955893" cy="4590779"/>
          </a:xfrm>
          <a:prstGeom prst="rect">
            <a:avLst/>
          </a:prstGeom>
        </p:spPr>
      </p:pic>
      <p:cxnSp>
        <p:nvCxnSpPr>
          <p:cNvPr id="4" name="Straight Connector 3"/>
          <p:cNvCxnSpPr/>
          <p:nvPr/>
        </p:nvCxnSpPr>
        <p:spPr bwMode="auto">
          <a:xfrm flipH="1" flipV="1">
            <a:off x="2676144" y="2346960"/>
            <a:ext cx="1993392" cy="2383536"/>
          </a:xfrm>
          <a:prstGeom prst="line">
            <a:avLst/>
          </a:prstGeom>
          <a:blipFill dpi="0" rotWithShape="0">
            <a:blip r:embed="rId4"/>
            <a:srcRect/>
            <a:tile tx="0" ty="0" sx="100000" sy="100000" flip="none" algn="tl"/>
          </a:blipFill>
          <a:ln w="12700">
            <a:solidFill>
              <a:srgbClr val="FF0000"/>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t="21250" b="15312"/>
          <a:stretch/>
        </p:blipFill>
        <p:spPr>
          <a:xfrm>
            <a:off x="6070311" y="1382685"/>
            <a:ext cx="6036736" cy="4955895"/>
          </a:xfrm>
          <a:prstGeom prst="rect">
            <a:avLst/>
          </a:prstGeom>
        </p:spPr>
      </p:pic>
    </p:spTree>
    <p:extLst>
      <p:ext uri="{BB962C8B-B14F-4D97-AF65-F5344CB8AC3E}">
        <p14:creationId xmlns:p14="http://schemas.microsoft.com/office/powerpoint/2010/main" val="1393404870"/>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3600" y="2031356"/>
            <a:ext cx="10456333" cy="3065577"/>
          </a:xfrm>
        </p:spPr>
        <p:txBody>
          <a:bodyPr/>
          <a:lstStyle/>
          <a:p>
            <a:endParaRPr lang="en-US" sz="2200" dirty="0" smtClean="0">
              <a:latin typeface="Helvetica Neue" charset="0"/>
              <a:ea typeface="Helvetica Neue" charset="0"/>
              <a:cs typeface="Helvetica Neue" charset="0"/>
            </a:endParaRPr>
          </a:p>
          <a:p>
            <a:pPr marL="644532" indent="-457200">
              <a:buFont typeface="+mj-lt"/>
              <a:buAutoNum type="arabicPeriod"/>
            </a:pPr>
            <a:endParaRPr lang="en-US" sz="1800" dirty="0" smtClean="0">
              <a:latin typeface="Helvetica Neue" charset="0"/>
              <a:ea typeface="Helvetica Neue" charset="0"/>
              <a:cs typeface="Helvetica Neue" charset="0"/>
            </a:endParaRPr>
          </a:p>
          <a:p>
            <a:endParaRPr lang="en-US" sz="2200" dirty="0">
              <a:latin typeface="Helvetica Neue" charset="0"/>
              <a:ea typeface="Helvetica Neue" charset="0"/>
              <a:cs typeface="Helvetica Neue" charset="0"/>
            </a:endParaRPr>
          </a:p>
        </p:txBody>
      </p:sp>
      <p:sp>
        <p:nvSpPr>
          <p:cNvPr id="6" name="Title 1"/>
          <p:cNvSpPr>
            <a:spLocks noGrp="1"/>
          </p:cNvSpPr>
          <p:nvPr>
            <p:ph type="title"/>
          </p:nvPr>
        </p:nvSpPr>
        <p:spPr>
          <a:xfrm>
            <a:off x="863600" y="133945"/>
            <a:ext cx="10456333" cy="1053703"/>
          </a:xfrm>
        </p:spPr>
        <p:txBody>
          <a:bodyPr/>
          <a:lstStyle/>
          <a:p>
            <a:r>
              <a:rPr lang="en-US" sz="3700" b="1" dirty="0" smtClean="0">
                <a:solidFill>
                  <a:schemeClr val="tx1">
                    <a:lumMod val="85000"/>
                  </a:schemeClr>
                </a:solidFill>
                <a:latin typeface="Helvetica Neue" charset="0"/>
                <a:ea typeface="Helvetica Neue" charset="0"/>
                <a:cs typeface="Helvetica Neue" charset="0"/>
              </a:rPr>
              <a:t>Conclusions</a:t>
            </a:r>
            <a:endParaRPr lang="en-US" sz="3700" b="1" dirty="0">
              <a:solidFill>
                <a:schemeClr val="tx1">
                  <a:lumMod val="85000"/>
                </a:schemeClr>
              </a:solidFill>
              <a:latin typeface="Helvetica Neue" charset="0"/>
              <a:ea typeface="Helvetica Neue" charset="0"/>
              <a:cs typeface="Helvetica Neue" charset="0"/>
            </a:endParaRPr>
          </a:p>
        </p:txBody>
      </p:sp>
      <p:sp>
        <p:nvSpPr>
          <p:cNvPr id="8" name="Content Placeholder 2"/>
          <p:cNvSpPr txBox="1">
            <a:spLocks/>
          </p:cNvSpPr>
          <p:nvPr/>
        </p:nvSpPr>
        <p:spPr bwMode="auto">
          <a:xfrm>
            <a:off x="863600" y="1745776"/>
            <a:ext cx="10456333" cy="30655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44" tIns="50744" rIns="50744" bIns="50744" numCol="1" anchor="ctr" anchorCtr="0" compatLnSpc="1">
            <a:prstTxWarp prst="textNoShape">
              <a:avLst/>
            </a:prstTxWarp>
          </a:bodyPr>
          <a:lstStyle>
            <a:lvl1pPr marL="588738"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1pPr>
            <a:lvl2pPr marL="900946"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2pPr>
            <a:lvl3pPr marL="1213154"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3pPr>
            <a:lvl4pPr marL="1525362"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4pPr>
            <a:lvl5pPr marL="1837570"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5pPr>
            <a:lvl6pPr marL="2158693"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6pPr>
            <a:lvl7pPr marL="2479825"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7pPr>
            <a:lvl8pPr marL="2800949"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8pPr>
            <a:lvl9pPr marL="3122080"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9pPr>
          </a:lstStyle>
          <a:p>
            <a:endParaRPr lang="en-US" sz="2800" kern="0" dirty="0" smtClean="0">
              <a:solidFill>
                <a:schemeClr val="tx1">
                  <a:lumMod val="95000"/>
                </a:schemeClr>
              </a:solidFill>
              <a:latin typeface="Helvetica Neue" charset="0"/>
              <a:ea typeface="Helvetica Neue" charset="0"/>
              <a:cs typeface="Helvetica Neue" charset="0"/>
            </a:endParaRPr>
          </a:p>
          <a:p>
            <a:r>
              <a:rPr lang="en-US" sz="2800" kern="0" dirty="0" smtClean="0">
                <a:solidFill>
                  <a:schemeClr val="tx1">
                    <a:lumMod val="95000"/>
                  </a:schemeClr>
                </a:solidFill>
                <a:latin typeface="Helvetica Neue" charset="0"/>
                <a:ea typeface="Helvetica Neue" charset="0"/>
                <a:cs typeface="Helvetica Neue" charset="0"/>
              </a:rPr>
              <a:t>The Southern Hemisphere has significantly more ETCs compared to the Northern Hemisphere, primarily due to the large land regions in the N. Hemisphere and broad Southern Ocean in the S. Hemisphere</a:t>
            </a:r>
          </a:p>
          <a:p>
            <a:r>
              <a:rPr lang="en-US" sz="2800" kern="0" dirty="0" smtClean="0">
                <a:solidFill>
                  <a:schemeClr val="tx1">
                    <a:lumMod val="95000"/>
                  </a:schemeClr>
                </a:solidFill>
                <a:latin typeface="Helvetica Neue" charset="0"/>
                <a:ea typeface="Helvetica Neue" charset="0"/>
                <a:cs typeface="Helvetica Neue" charset="0"/>
              </a:rPr>
              <a:t>The strongest troughs and associated GPM ETC observations are located over oceans in both hemispheres</a:t>
            </a:r>
          </a:p>
          <a:p>
            <a:r>
              <a:rPr lang="en-US" sz="2800" kern="0" dirty="0" smtClean="0">
                <a:solidFill>
                  <a:schemeClr val="tx1">
                    <a:lumMod val="95000"/>
                  </a:schemeClr>
                </a:solidFill>
                <a:latin typeface="Helvetica Neue" charset="0"/>
                <a:ea typeface="Helvetica Neue" charset="0"/>
                <a:cs typeface="Helvetica Neue" charset="0"/>
              </a:rPr>
              <a:t>GPM identifies a variety of precipitation features associated with ETCs, including NCFRs, cold fronts, and warm fronts</a:t>
            </a:r>
          </a:p>
          <a:p>
            <a:r>
              <a:rPr lang="en-US" sz="2800" kern="0" dirty="0">
                <a:solidFill>
                  <a:schemeClr val="tx1">
                    <a:lumMod val="95000"/>
                  </a:schemeClr>
                </a:solidFill>
                <a:latin typeface="Helvetica Neue" charset="0"/>
                <a:ea typeface="Helvetica Neue" charset="0"/>
                <a:cs typeface="Helvetica Neue" charset="0"/>
              </a:rPr>
              <a:t>ETC frequencies may be related to gradients in </a:t>
            </a:r>
            <a:r>
              <a:rPr lang="en-US" sz="2800" kern="0" dirty="0" smtClean="0">
                <a:solidFill>
                  <a:schemeClr val="tx1">
                    <a:lumMod val="95000"/>
                  </a:schemeClr>
                </a:solidFill>
                <a:latin typeface="Helvetica Neue" charset="0"/>
                <a:ea typeface="Helvetica Neue" charset="0"/>
                <a:cs typeface="Helvetica Neue" charset="0"/>
              </a:rPr>
              <a:t>SSTs?</a:t>
            </a:r>
            <a:endParaRPr lang="en-US" sz="2800" kern="0" dirty="0">
              <a:solidFill>
                <a:schemeClr val="tx1">
                  <a:lumMod val="95000"/>
                </a:schemeClr>
              </a:solidFill>
              <a:latin typeface="Helvetica Neue" charset="0"/>
              <a:ea typeface="Helvetica Neue" charset="0"/>
              <a:cs typeface="Helvetica Neue" charset="0"/>
            </a:endParaRPr>
          </a:p>
          <a:p>
            <a:endParaRPr lang="en-US" sz="2800" kern="0" dirty="0">
              <a:solidFill>
                <a:schemeClr val="tx1">
                  <a:lumMod val="9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383507645"/>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lumMod val="95000"/>
                  </a:schemeClr>
                </a:solidFill>
                <a:latin typeface="Helvetica Neue" charset="0"/>
                <a:ea typeface="Helvetica Neue" charset="0"/>
                <a:cs typeface="Helvetica Neue" charset="0"/>
              </a:rPr>
              <a:t>Comparison of Climatological SSTs</a:t>
            </a:r>
            <a:endParaRPr lang="en-US" b="1" dirty="0">
              <a:solidFill>
                <a:schemeClr val="tx1">
                  <a:lumMod val="95000"/>
                </a:schemeClr>
              </a:solidFill>
              <a:latin typeface="Helvetica Neue" charset="0"/>
              <a:ea typeface="Helvetica Neue" charset="0"/>
              <a:cs typeface="Helvetica Neue" charset="0"/>
            </a:endParaRPr>
          </a:p>
        </p:txBody>
      </p:sp>
      <p:grpSp>
        <p:nvGrpSpPr>
          <p:cNvPr id="7" name="Group 6"/>
          <p:cNvGrpSpPr/>
          <p:nvPr/>
        </p:nvGrpSpPr>
        <p:grpSpPr>
          <a:xfrm>
            <a:off x="164332" y="2914650"/>
            <a:ext cx="11887200" cy="3098800"/>
            <a:chOff x="196850" y="2279650"/>
            <a:chExt cx="11887200" cy="3098800"/>
          </a:xfrm>
        </p:grpSpPr>
        <p:sp>
          <p:nvSpPr>
            <p:cNvPr id="6" name="Rectangle 5"/>
            <p:cNvSpPr/>
            <p:nvPr/>
          </p:nvSpPr>
          <p:spPr bwMode="auto">
            <a:xfrm>
              <a:off x="196850" y="2279650"/>
              <a:ext cx="11817350" cy="3098800"/>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a:ext>
              </a:extLst>
            </a:blip>
            <a:srcRect r="3348"/>
            <a:stretch/>
          </p:blipFill>
          <p:spPr>
            <a:xfrm>
              <a:off x="247649" y="2335928"/>
              <a:ext cx="11182351" cy="151857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r="3348"/>
            <a:stretch/>
          </p:blipFill>
          <p:spPr>
            <a:xfrm>
              <a:off x="247649" y="3803650"/>
              <a:ext cx="11182351" cy="1515616"/>
            </a:xfrm>
            <a:prstGeom prst="rect">
              <a:avLst/>
            </a:prstGeom>
          </p:spPr>
        </p:pic>
        <p:sp>
          <p:nvSpPr>
            <p:cNvPr id="8" name="Rectangle 7"/>
            <p:cNvSpPr/>
            <p:nvPr/>
          </p:nvSpPr>
          <p:spPr bwMode="auto">
            <a:xfrm>
              <a:off x="3981450" y="3765550"/>
              <a:ext cx="3232150" cy="132528"/>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9" name="Rectangle 8"/>
            <p:cNvSpPr/>
            <p:nvPr/>
          </p:nvSpPr>
          <p:spPr bwMode="auto">
            <a:xfrm>
              <a:off x="4102100" y="2285999"/>
              <a:ext cx="3232150" cy="141397"/>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a:ext>
              </a:extLst>
            </a:blip>
            <a:srcRect l="96762" r="-494"/>
            <a:stretch/>
          </p:blipFill>
          <p:spPr>
            <a:xfrm>
              <a:off x="11430000" y="2747984"/>
              <a:ext cx="654050" cy="2300188"/>
            </a:xfrm>
            <a:prstGeom prst="rect">
              <a:avLst/>
            </a:prstGeom>
          </p:spPr>
        </p:pic>
      </p:grpSp>
      <p:sp>
        <p:nvSpPr>
          <p:cNvPr id="12" name="Content Placeholder 2"/>
          <p:cNvSpPr txBox="1">
            <a:spLocks/>
          </p:cNvSpPr>
          <p:nvPr/>
        </p:nvSpPr>
        <p:spPr bwMode="auto">
          <a:xfrm>
            <a:off x="844840" y="387243"/>
            <a:ext cx="10456333" cy="30655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44" tIns="50744" rIns="50744" bIns="50744" numCol="1" anchor="ctr" anchorCtr="0" compatLnSpc="1">
            <a:prstTxWarp prst="textNoShape">
              <a:avLst/>
            </a:prstTxWarp>
          </a:bodyPr>
          <a:lstStyle>
            <a:lvl1pPr marL="588738"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1pPr>
            <a:lvl2pPr marL="900946"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2pPr>
            <a:lvl3pPr marL="1213154"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3pPr>
            <a:lvl4pPr marL="1525362"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4pPr>
            <a:lvl5pPr marL="1837570" indent="-401406" algn="l" rtl="0" eaLnBrk="0" fontAlgn="base" hangingPunct="0">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5pPr>
            <a:lvl6pPr marL="2158693"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6pPr>
            <a:lvl7pPr marL="2479825"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7pPr>
            <a:lvl8pPr marL="2800949"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8pPr>
            <a:lvl9pPr marL="3122080" indent="-401406" algn="l" rtl="0" fontAlgn="base">
              <a:spcBef>
                <a:spcPts val="1828"/>
              </a:spcBef>
              <a:spcAft>
                <a:spcPct val="0"/>
              </a:spcAft>
              <a:buSzPct val="100000"/>
              <a:buFont typeface="Palatino Linotype" charset="0"/>
              <a:buChar char="•"/>
              <a:defRPr sz="2672">
                <a:solidFill>
                  <a:srgbClr val="E5E5E5"/>
                </a:solidFill>
                <a:latin typeface="+mn-lt"/>
                <a:ea typeface="+mn-ea"/>
                <a:cs typeface="+mn-cs"/>
                <a:sym typeface="Palatino Linotype" charset="0"/>
              </a:defRPr>
            </a:lvl9pPr>
          </a:lstStyle>
          <a:p>
            <a:endParaRPr lang="en-US" sz="2400" kern="0" dirty="0" smtClean="0">
              <a:solidFill>
                <a:schemeClr val="tx1">
                  <a:lumMod val="95000"/>
                </a:schemeClr>
              </a:solidFill>
              <a:latin typeface="Helvetica Neue" charset="0"/>
              <a:ea typeface="Helvetica Neue" charset="0"/>
              <a:cs typeface="Helvetica Neue" charset="0"/>
            </a:endParaRPr>
          </a:p>
          <a:p>
            <a:pPr marL="187332" indent="0">
              <a:buNone/>
            </a:pPr>
            <a:r>
              <a:rPr lang="en-US" sz="2400" kern="0" dirty="0" smtClean="0">
                <a:solidFill>
                  <a:schemeClr val="tx1">
                    <a:lumMod val="95000"/>
                  </a:schemeClr>
                </a:solidFill>
                <a:latin typeface="Helvetica Neue" charset="0"/>
                <a:ea typeface="Helvetica Neue" charset="0"/>
                <a:cs typeface="Helvetica Neue" charset="0"/>
              </a:rPr>
              <a:t>SST climatology differences to determine changes in the GPM era from the historical </a:t>
            </a:r>
            <a:r>
              <a:rPr lang="en-US" sz="2400" kern="0" dirty="0" err="1" smtClean="0">
                <a:solidFill>
                  <a:schemeClr val="tx1">
                    <a:lumMod val="95000"/>
                  </a:schemeClr>
                </a:solidFill>
                <a:latin typeface="Helvetica Neue" charset="0"/>
                <a:ea typeface="Helvetica Neue" charset="0"/>
                <a:cs typeface="Helvetica Neue" charset="0"/>
              </a:rPr>
              <a:t>longterm</a:t>
            </a:r>
            <a:r>
              <a:rPr lang="en-US" sz="2400" kern="0" dirty="0" smtClean="0">
                <a:solidFill>
                  <a:schemeClr val="tx1">
                    <a:lumMod val="95000"/>
                  </a:schemeClr>
                </a:solidFill>
                <a:latin typeface="Helvetica Neue" charset="0"/>
                <a:ea typeface="Helvetica Neue" charset="0"/>
                <a:cs typeface="Helvetica Neue" charset="0"/>
              </a:rPr>
              <a:t> mean</a:t>
            </a:r>
          </a:p>
          <a:p>
            <a:pPr>
              <a:spcBef>
                <a:spcPts val="600"/>
              </a:spcBef>
              <a:buFont typeface="Wingdings" charset="2"/>
              <a:buChar char="Ø"/>
            </a:pPr>
            <a:r>
              <a:rPr lang="en-US" sz="2000" kern="0" dirty="0" smtClean="0">
                <a:solidFill>
                  <a:schemeClr val="tx1">
                    <a:lumMod val="95000"/>
                  </a:schemeClr>
                </a:solidFill>
                <a:latin typeface="Helvetica Neue" charset="0"/>
                <a:ea typeface="Helvetica Neue" charset="0"/>
                <a:cs typeface="Helvetica Neue" charset="0"/>
                <a:sym typeface="Wingdings"/>
              </a:rPr>
              <a:t>GPM era mean monthly SST (2014-2019) </a:t>
            </a:r>
            <a:r>
              <a:rPr lang="mr-IN" sz="2000" kern="0" dirty="0" smtClean="0">
                <a:solidFill>
                  <a:schemeClr val="tx1">
                    <a:lumMod val="95000"/>
                  </a:schemeClr>
                </a:solidFill>
                <a:latin typeface="Helvetica Neue" charset="0"/>
                <a:ea typeface="Helvetica Neue" charset="0"/>
                <a:cs typeface="Helvetica Neue" charset="0"/>
                <a:sym typeface="Wingdings"/>
              </a:rPr>
              <a:t>–</a:t>
            </a:r>
            <a:r>
              <a:rPr lang="en-US" sz="2000" kern="0" dirty="0" smtClean="0">
                <a:solidFill>
                  <a:schemeClr val="tx1">
                    <a:lumMod val="95000"/>
                  </a:schemeClr>
                </a:solidFill>
                <a:latin typeface="Helvetica Neue" charset="0"/>
                <a:ea typeface="Helvetica Neue" charset="0"/>
                <a:cs typeface="Helvetica Neue" charset="0"/>
                <a:sym typeface="Wingdings"/>
              </a:rPr>
              <a:t> </a:t>
            </a:r>
            <a:r>
              <a:rPr lang="en-US" sz="2000" kern="0" dirty="0" err="1" smtClean="0">
                <a:solidFill>
                  <a:schemeClr val="tx1">
                    <a:lumMod val="95000"/>
                  </a:schemeClr>
                </a:solidFill>
                <a:latin typeface="Helvetica Neue" charset="0"/>
                <a:ea typeface="Helvetica Neue" charset="0"/>
                <a:cs typeface="Helvetica Neue" charset="0"/>
                <a:sym typeface="Wingdings"/>
              </a:rPr>
              <a:t>longterm</a:t>
            </a:r>
            <a:r>
              <a:rPr lang="en-US" sz="2000" kern="0" dirty="0" smtClean="0">
                <a:solidFill>
                  <a:schemeClr val="tx1">
                    <a:lumMod val="95000"/>
                  </a:schemeClr>
                </a:solidFill>
                <a:latin typeface="Helvetica Neue" charset="0"/>
                <a:ea typeface="Helvetica Neue" charset="0"/>
                <a:cs typeface="Helvetica Neue" charset="0"/>
                <a:sym typeface="Wingdings"/>
              </a:rPr>
              <a:t> mean (1971-2000)</a:t>
            </a:r>
          </a:p>
          <a:p>
            <a:pPr>
              <a:spcBef>
                <a:spcPts val="600"/>
              </a:spcBef>
              <a:buFont typeface="Wingdings" charset="2"/>
              <a:buChar char="Ø"/>
            </a:pPr>
            <a:r>
              <a:rPr lang="en-US" sz="2000" kern="0" dirty="0" smtClean="0">
                <a:solidFill>
                  <a:schemeClr val="tx1">
                    <a:lumMod val="95000"/>
                  </a:schemeClr>
                </a:solidFill>
                <a:latin typeface="Helvetica Neue" charset="0"/>
                <a:ea typeface="Helvetica Neue" charset="0"/>
                <a:cs typeface="Helvetica Neue" charset="0"/>
                <a:sym typeface="Wingdings"/>
              </a:rPr>
              <a:t>NH (September </a:t>
            </a:r>
            <a:r>
              <a:rPr lang="mr-IN" sz="2000" kern="0" dirty="0" smtClean="0">
                <a:solidFill>
                  <a:schemeClr val="tx1">
                    <a:lumMod val="95000"/>
                  </a:schemeClr>
                </a:solidFill>
                <a:latin typeface="Helvetica Neue" charset="0"/>
                <a:ea typeface="Helvetica Neue" charset="0"/>
                <a:cs typeface="Helvetica Neue" charset="0"/>
                <a:sym typeface="Wingdings"/>
              </a:rPr>
              <a:t>–</a:t>
            </a:r>
            <a:r>
              <a:rPr lang="en-US" sz="2000" kern="0" dirty="0" smtClean="0">
                <a:solidFill>
                  <a:schemeClr val="tx1">
                    <a:lumMod val="95000"/>
                  </a:schemeClr>
                </a:solidFill>
                <a:latin typeface="Helvetica Neue" charset="0"/>
                <a:ea typeface="Helvetica Neue" charset="0"/>
                <a:cs typeface="Helvetica Neue" charset="0"/>
                <a:sym typeface="Wingdings"/>
              </a:rPr>
              <a:t> April) &amp; SH (March </a:t>
            </a:r>
            <a:r>
              <a:rPr lang="mr-IN" sz="2000" kern="0" dirty="0" smtClean="0">
                <a:solidFill>
                  <a:schemeClr val="tx1">
                    <a:lumMod val="95000"/>
                  </a:schemeClr>
                </a:solidFill>
                <a:latin typeface="Helvetica Neue" charset="0"/>
                <a:ea typeface="Helvetica Neue" charset="0"/>
                <a:cs typeface="Helvetica Neue" charset="0"/>
                <a:sym typeface="Wingdings"/>
              </a:rPr>
              <a:t>–</a:t>
            </a:r>
            <a:r>
              <a:rPr lang="en-US" sz="2000" kern="0" dirty="0" smtClean="0">
                <a:solidFill>
                  <a:schemeClr val="tx1">
                    <a:lumMod val="95000"/>
                  </a:schemeClr>
                </a:solidFill>
                <a:latin typeface="Helvetica Neue" charset="0"/>
                <a:ea typeface="Helvetica Neue" charset="0"/>
                <a:cs typeface="Helvetica Neue" charset="0"/>
                <a:sym typeface="Wingdings"/>
              </a:rPr>
              <a:t> October)</a:t>
            </a:r>
            <a:endParaRPr lang="en-US" sz="2000" kern="0" dirty="0" smtClean="0">
              <a:solidFill>
                <a:schemeClr val="tx1">
                  <a:lumMod val="95000"/>
                </a:schemeClr>
              </a:solidFill>
              <a:latin typeface="Helvetica Neue" charset="0"/>
              <a:ea typeface="Helvetica Neue" charset="0"/>
              <a:cs typeface="Helvetica Neue" charset="0"/>
            </a:endParaRPr>
          </a:p>
          <a:p>
            <a:endParaRPr lang="en-US" sz="2400" kern="0" dirty="0">
              <a:solidFill>
                <a:schemeClr val="tx1">
                  <a:lumMod val="95000"/>
                </a:schemeClr>
              </a:solidFill>
              <a:latin typeface="Helvetica Neue" charset="0"/>
              <a:ea typeface="Helvetica Neue" charset="0"/>
              <a:cs typeface="Helvetica Neue" charset="0"/>
            </a:endParaRPr>
          </a:p>
        </p:txBody>
      </p:sp>
      <p:sp>
        <p:nvSpPr>
          <p:cNvPr id="4" name="Rectangle 3"/>
          <p:cNvSpPr/>
          <p:nvPr/>
        </p:nvSpPr>
        <p:spPr>
          <a:xfrm>
            <a:off x="3218097" y="6271732"/>
            <a:ext cx="5176417" cy="338554"/>
          </a:xfrm>
          <a:prstGeom prst="rect">
            <a:avLst/>
          </a:prstGeom>
        </p:spPr>
        <p:txBody>
          <a:bodyPr wrap="none">
            <a:spAutoFit/>
          </a:bodyPr>
          <a:lstStyle/>
          <a:p>
            <a:pPr lvl="1">
              <a:spcBef>
                <a:spcPts val="600"/>
              </a:spcBef>
            </a:pPr>
            <a:r>
              <a:rPr lang="en-US" sz="1600">
                <a:latin typeface="Helvetica Neue" charset="0"/>
                <a:ea typeface="Helvetica Neue" charset="0"/>
                <a:cs typeface="Helvetica Neue" charset="0"/>
              </a:rPr>
              <a:t>NOAA Optimum Interpolation (OI) SST V2 dataset</a:t>
            </a:r>
            <a:endParaRPr lang="en-US" sz="1600" dirty="0">
              <a:latin typeface="Helvetica Neue" charset="0"/>
              <a:ea typeface="Helvetica Neue" charset="0"/>
              <a:cs typeface="Helvetica Neue" charset="0"/>
            </a:endParaRPr>
          </a:p>
        </p:txBody>
      </p:sp>
    </p:spTree>
    <p:extLst>
      <p:ext uri="{BB962C8B-B14F-4D97-AF65-F5344CB8AC3E}">
        <p14:creationId xmlns:p14="http://schemas.microsoft.com/office/powerpoint/2010/main" val="1037860777"/>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r>
              <a:rPr lang="en-US" dirty="0" smtClean="0"/>
              <a:t>Examine horizontal and vertical structures of precipitating features for ETCs over the ocean, coast, and land regions</a:t>
            </a:r>
          </a:p>
          <a:p>
            <a:r>
              <a:rPr lang="en-US" dirty="0" smtClean="0"/>
              <a:t>Identify phases in ETC development (i.e., Norwegian cyclone model phases) in the database</a:t>
            </a:r>
          </a:p>
          <a:p>
            <a:r>
              <a:rPr lang="en-US" dirty="0" smtClean="0"/>
              <a:t>Examine the evolving latent heating profiles with ETC phase and work on improving these estimates for ETCs</a:t>
            </a:r>
          </a:p>
          <a:p>
            <a:r>
              <a:rPr lang="en-US" dirty="0" smtClean="0"/>
              <a:t>Examine the vertical and horizontal structures of polar lows in the ETC database (primarily over oceans, very limited prior observations of these types of systems) </a:t>
            </a:r>
          </a:p>
          <a:p>
            <a:endParaRPr lang="en-US" dirty="0"/>
          </a:p>
        </p:txBody>
      </p:sp>
    </p:spTree>
    <p:extLst>
      <p:ext uri="{BB962C8B-B14F-4D97-AF65-F5344CB8AC3E}">
        <p14:creationId xmlns:p14="http://schemas.microsoft.com/office/powerpoint/2010/main" val="1140399840"/>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ODIS_Map.jpg"/>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tangle 12"/>
          <p:cNvSpPr/>
          <p:nvPr/>
        </p:nvSpPr>
        <p:spPr bwMode="auto">
          <a:xfrm>
            <a:off x="0" y="0"/>
            <a:ext cx="12192000" cy="6858000"/>
          </a:xfrm>
          <a:prstGeom prst="rect">
            <a:avLst/>
          </a:prstGeom>
          <a:solidFill>
            <a:sysClr val="window" lastClr="FFFFFF">
              <a:lumMod val="95000"/>
              <a:alpha val="53000"/>
            </a:sysClr>
          </a:solidFill>
          <a:ln>
            <a:noFill/>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800" b="0" i="0" u="none" strike="noStrike" kern="0" cap="none" spc="0" normalizeH="0" baseline="0" noProof="0" dirty="0">
              <a:ln>
                <a:noFill/>
              </a:ln>
              <a:solidFill>
                <a:srgbClr val="FFFFFF"/>
              </a:solidFill>
              <a:effectLst/>
              <a:uLnTx/>
              <a:uFillTx/>
              <a:latin typeface="Gill Sans" charset="0"/>
              <a:ea typeface="ヒラギノ角ゴ ProN W3" charset="0"/>
              <a:cs typeface="ヒラギノ角ゴ ProN W3" charset="0"/>
              <a:sym typeface="Gill Sans" charset="0"/>
            </a:endParaRPr>
          </a:p>
        </p:txBody>
      </p:sp>
      <p:sp>
        <p:nvSpPr>
          <p:cNvPr id="5" name="Rectangle 4"/>
          <p:cNvSpPr txBox="1">
            <a:spLocks noChangeArrowheads="1"/>
          </p:cNvSpPr>
          <p:nvPr/>
        </p:nvSpPr>
        <p:spPr>
          <a:xfrm>
            <a:off x="1129506" y="1187648"/>
            <a:ext cx="9956800" cy="2133599"/>
          </a:xfrm>
          <a:prstGeom prst="rect">
            <a:avLst/>
          </a:prstGeom>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5500" b="1" smtClean="0">
                <a:solidFill>
                  <a:srgbClr val="070707"/>
                </a:solidFill>
                <a:effectLst>
                  <a:outerShdw blurRad="50800" dist="38100" dir="2700000" algn="tl" rotWithShape="0">
                    <a:prstClr val="black">
                      <a:alpha val="40000"/>
                    </a:prstClr>
                  </a:outerShdw>
                </a:effectLst>
                <a:latin typeface="Helvetica Neue Medium"/>
                <a:ea typeface="ヒラギノ角ゴ ProN W6" charset="0"/>
                <a:cs typeface="Helvetica Neue Medium"/>
                <a:sym typeface="Helvetica Neue" charset="0"/>
              </a:rPr>
              <a:t>Questions?</a:t>
            </a:r>
            <a:endParaRPr lang="en-US" sz="5500" b="1" dirty="0">
              <a:solidFill>
                <a:srgbClr val="070707"/>
              </a:solidFill>
              <a:effectLst>
                <a:outerShdw blurRad="50800" dist="38100" dir="2700000" algn="tl" rotWithShape="0">
                  <a:prstClr val="black">
                    <a:alpha val="40000"/>
                  </a:prstClr>
                </a:outerShdw>
              </a:effectLst>
              <a:latin typeface="Helvetica Neue Medium"/>
              <a:ea typeface="ヒラギノ角ゴ ProN W6" charset="0"/>
              <a:cs typeface="Helvetica Neue Medium"/>
              <a:sym typeface="Helvetica Neue"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7554" y="5941220"/>
            <a:ext cx="5183067" cy="838199"/>
          </a:xfrm>
          <a:prstGeom prst="rect">
            <a:avLst/>
          </a:prstGeom>
        </p:spPr>
      </p:pic>
      <p:sp>
        <p:nvSpPr>
          <p:cNvPr id="8" name="TextBox 7"/>
          <p:cNvSpPr txBox="1"/>
          <p:nvPr/>
        </p:nvSpPr>
        <p:spPr>
          <a:xfrm>
            <a:off x="4219525" y="4031068"/>
            <a:ext cx="3752950" cy="400110"/>
          </a:xfrm>
          <a:prstGeom prst="rect">
            <a:avLst/>
          </a:prstGeom>
          <a:noFill/>
        </p:spPr>
        <p:txBody>
          <a:bodyPr wrap="none" rtlCol="0">
            <a:spAutoFit/>
          </a:bodyPr>
          <a:lstStyle/>
          <a:p>
            <a:r>
              <a:rPr lang="en-US" sz="2000" b="1" dirty="0">
                <a:solidFill>
                  <a:srgbClr val="000000"/>
                </a:solidFill>
                <a:latin typeface="Helvetica Neue" charset="0"/>
                <a:ea typeface="Helvetica Neue" charset="0"/>
                <a:cs typeface="Helvetica Neue" charset="0"/>
              </a:rPr>
              <a:t>Funding support: </a:t>
            </a:r>
            <a:r>
              <a:rPr lang="en-US" sz="2000" b="1" dirty="0" smtClean="0">
                <a:solidFill>
                  <a:srgbClr val="000000"/>
                </a:solidFill>
                <a:latin typeface="Helvetica Neue" charset="0"/>
                <a:ea typeface="Helvetica Neue" charset="0"/>
                <a:cs typeface="Helvetica Neue" charset="0"/>
              </a:rPr>
              <a:t>NASA PMM</a:t>
            </a:r>
            <a:endParaRPr lang="en-US" sz="2000" b="1" dirty="0">
              <a:solidFill>
                <a:srgbClr val="000000"/>
              </a:solidFill>
              <a:latin typeface="Helvetica Neue" charset="0"/>
              <a:ea typeface="Helvetica Neue" charset="0"/>
              <a:cs typeface="Helvetica Neue" charset="0"/>
            </a:endParaRPr>
          </a:p>
        </p:txBody>
      </p:sp>
      <p:sp>
        <p:nvSpPr>
          <p:cNvPr id="3" name="Rectangle 2"/>
          <p:cNvSpPr/>
          <p:nvPr/>
        </p:nvSpPr>
        <p:spPr>
          <a:xfrm>
            <a:off x="5971607" y="3244334"/>
            <a:ext cx="248786" cy="369332"/>
          </a:xfrm>
          <a:prstGeom prst="rect">
            <a:avLst/>
          </a:prstGeom>
        </p:spPr>
        <p:txBody>
          <a:bodyPr wrap="none">
            <a:spAutoFit/>
          </a:bodyPr>
          <a:lstStyle/>
          <a:p>
            <a:r>
              <a:rPr lang="sk-SK" dirty="0">
                <a:solidFill>
                  <a:srgbClr val="FFFFFF"/>
                </a:solidFill>
              </a:rPr>
              <a:t> </a:t>
            </a:r>
            <a:endParaRPr lang="en-US" dirty="0">
              <a:solidFill>
                <a:srgbClr val="FFFFFF"/>
              </a:solidFill>
            </a:endParaRPr>
          </a:p>
        </p:txBody>
      </p:sp>
    </p:spTree>
    <p:extLst>
      <p:ext uri="{BB962C8B-B14F-4D97-AF65-F5344CB8AC3E}">
        <p14:creationId xmlns:p14="http://schemas.microsoft.com/office/powerpoint/2010/main" val="21141132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lumMod val="95000"/>
                  </a:schemeClr>
                </a:solidFill>
                <a:latin typeface="Helvetica Neue" charset="0"/>
                <a:ea typeface="Helvetica Neue" charset="0"/>
                <a:cs typeface="Helvetica Neue" charset="0"/>
              </a:rPr>
              <a:t>Ocean Currents</a:t>
            </a:r>
            <a:endParaRPr lang="en-US" b="1" dirty="0">
              <a:solidFill>
                <a:schemeClr val="tx1">
                  <a:lumMod val="95000"/>
                </a:schemeClr>
              </a:solidFill>
              <a:latin typeface="Helvetica Neue" charset="0"/>
              <a:ea typeface="Helvetica Neue" charset="0"/>
              <a:cs typeface="Helvetica Neue" charset="0"/>
            </a:endParaRPr>
          </a:p>
        </p:txBody>
      </p:sp>
      <p:pic>
        <p:nvPicPr>
          <p:cNvPr id="11266" name="Picture 2" descr="https://lh6.googleusercontent.com/DfF3ld5u9iD6Jr-4vS1HE3JLrk2grNrC4Qxy5n_PqUORVDFZTxN2qpKrin31YLzYcEq1jDXC8co2M4VO8qpnk1Nl4gEh34FNH6ulDnQe3eQE_hyJTGaQ_zNfVLFBbHtwdn8tNNcwxwU"/>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34332" y="1395996"/>
            <a:ext cx="9347200" cy="48792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421416" y="6419850"/>
            <a:ext cx="1360116" cy="276999"/>
          </a:xfrm>
          <a:prstGeom prst="rect">
            <a:avLst/>
          </a:prstGeom>
          <a:noFill/>
        </p:spPr>
        <p:txBody>
          <a:bodyPr wrap="none" rtlCol="0">
            <a:spAutoFit/>
          </a:bodyPr>
          <a:lstStyle/>
          <a:p>
            <a:r>
              <a:rPr lang="en-US" sz="1200" smtClean="0">
                <a:latin typeface="Helvetica Neue" charset="0"/>
                <a:ea typeface="Helvetica Neue" charset="0"/>
                <a:cs typeface="Helvetica Neue" charset="0"/>
              </a:rPr>
              <a:t>Credit: Wikipedia</a:t>
            </a:r>
            <a:endParaRPr lang="en-US" sz="1200">
              <a:latin typeface="Helvetica Neue" charset="0"/>
              <a:ea typeface="Helvetica Neue" charset="0"/>
              <a:cs typeface="Helvetica Neue" charset="0"/>
            </a:endParaRPr>
          </a:p>
        </p:txBody>
      </p:sp>
    </p:spTree>
    <p:extLst>
      <p:ext uri="{BB962C8B-B14F-4D97-AF65-F5344CB8AC3E}">
        <p14:creationId xmlns:p14="http://schemas.microsoft.com/office/powerpoint/2010/main" val="1176455838"/>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schemeClr>
                </a:solidFill>
              </a:rPr>
              <a:t>Extratropical Cyclones</a:t>
            </a:r>
            <a:endParaRPr lang="en-US" dirty="0">
              <a:solidFill>
                <a:schemeClr val="tx1">
                  <a:lumMod val="95000"/>
                </a:schemeClr>
              </a:solidFill>
            </a:endParaRPr>
          </a:p>
        </p:txBody>
      </p:sp>
      <p:sp>
        <p:nvSpPr>
          <p:cNvPr id="5" name="Content Placeholder 4"/>
          <p:cNvSpPr>
            <a:spLocks noGrp="1"/>
          </p:cNvSpPr>
          <p:nvPr>
            <p:ph idx="1"/>
          </p:nvPr>
        </p:nvSpPr>
        <p:spPr>
          <a:xfrm>
            <a:off x="755299" y="1874776"/>
            <a:ext cx="10440785" cy="4018359"/>
          </a:xfrm>
        </p:spPr>
        <p:txBody>
          <a:bodyPr/>
          <a:lstStyle/>
          <a:p>
            <a:r>
              <a:rPr lang="en-US" sz="2200" dirty="0" smtClean="0">
                <a:latin typeface="Helvetica Neue" charset="0"/>
                <a:ea typeface="Helvetica Neue" charset="0"/>
                <a:cs typeface="Helvetica Neue" charset="0"/>
              </a:rPr>
              <a:t>Extratropical cyclones (ETCs) are the dominant weather feature in the mid-latitudes and are driven by thermal contrasts between the equator and poles </a:t>
            </a:r>
            <a:r>
              <a:rPr lang="en-US" sz="2200" dirty="0" smtClean="0">
                <a:latin typeface="Helvetica Neue" charset="0"/>
                <a:ea typeface="Helvetica Neue" charset="0"/>
                <a:cs typeface="Helvetica Neue" charset="0"/>
                <a:sym typeface="Wingdings"/>
              </a:rPr>
              <a:t> primary mechanism for redistributing heat and energy on Earth</a:t>
            </a:r>
            <a:endParaRPr lang="en-US" sz="2200" dirty="0" smtClean="0">
              <a:latin typeface="Helvetica Neue" charset="0"/>
              <a:ea typeface="Helvetica Neue" charset="0"/>
              <a:cs typeface="Helvetica Neue" charset="0"/>
            </a:endParaRPr>
          </a:p>
          <a:p>
            <a:r>
              <a:rPr lang="en-US" sz="2200" dirty="0" smtClean="0">
                <a:latin typeface="Helvetica Neue" charset="0"/>
                <a:ea typeface="Helvetica Neue" charset="0"/>
                <a:cs typeface="Helvetica Neue" charset="0"/>
              </a:rPr>
              <a:t>The Norwegian Cyclone Model (</a:t>
            </a:r>
            <a:r>
              <a:rPr lang="en-US" sz="2200" dirty="0" err="1" smtClean="0">
                <a:latin typeface="Helvetica Neue" charset="0"/>
                <a:ea typeface="Helvetica Neue" charset="0"/>
                <a:cs typeface="Helvetica Neue" charset="0"/>
              </a:rPr>
              <a:t>Bjerknes</a:t>
            </a:r>
            <a:r>
              <a:rPr lang="en-US" sz="2200" dirty="0" smtClean="0">
                <a:latin typeface="Helvetica Neue" charset="0"/>
                <a:ea typeface="Helvetica Neue" charset="0"/>
                <a:cs typeface="Helvetica Neue" charset="0"/>
              </a:rPr>
              <a:t> and Solberg 1922) presented the earliest model of the evolution of an extratropical cyclone that is still relevant today</a:t>
            </a:r>
          </a:p>
          <a:p>
            <a:r>
              <a:rPr lang="en-US" sz="2200" dirty="0" smtClean="0">
                <a:latin typeface="Helvetica Neue" charset="0"/>
                <a:ea typeface="Helvetica Neue" charset="0"/>
                <a:cs typeface="Helvetica Neue" charset="0"/>
              </a:rPr>
              <a:t>Many studies on extratropical cyclones have been case studies (e.g., </a:t>
            </a:r>
            <a:r>
              <a:rPr lang="en-US" sz="2200" dirty="0" err="1" smtClean="0">
                <a:latin typeface="Helvetica Neue" charset="0"/>
                <a:ea typeface="Helvetica Neue" charset="0"/>
                <a:cs typeface="Helvetica Neue" charset="0"/>
              </a:rPr>
              <a:t>Houze</a:t>
            </a:r>
            <a:r>
              <a:rPr lang="en-US" sz="2200" dirty="0" smtClean="0">
                <a:latin typeface="Helvetica Neue" charset="0"/>
                <a:ea typeface="Helvetica Neue" charset="0"/>
                <a:cs typeface="Helvetica Neue" charset="0"/>
              </a:rPr>
              <a:t> et al. 1976; </a:t>
            </a:r>
            <a:r>
              <a:rPr lang="en-US" sz="2200" dirty="0" err="1" smtClean="0">
                <a:latin typeface="Helvetica Neue" charset="0"/>
                <a:ea typeface="Helvetica Neue" charset="0"/>
                <a:cs typeface="Helvetica Neue" charset="0"/>
              </a:rPr>
              <a:t>Matjeka</a:t>
            </a:r>
            <a:r>
              <a:rPr lang="en-US" sz="2200" dirty="0" smtClean="0">
                <a:latin typeface="Helvetica Neue" charset="0"/>
                <a:ea typeface="Helvetica Neue" charset="0"/>
                <a:cs typeface="Helvetica Neue" charset="0"/>
              </a:rPr>
              <a:t> et al. 1980; Rutledge and Hobbs, 1983, 1984; Browning and Roberts 1994; Shapiro and Keyser 1990; Browning 1999; </a:t>
            </a:r>
            <a:r>
              <a:rPr lang="en-US" sz="2200" dirty="0" err="1" smtClean="0">
                <a:latin typeface="Helvetica Neue" charset="0"/>
                <a:ea typeface="Helvetica Neue" charset="0"/>
                <a:cs typeface="Helvetica Neue" charset="0"/>
              </a:rPr>
              <a:t>Posselt</a:t>
            </a:r>
            <a:r>
              <a:rPr lang="en-US" sz="2200" dirty="0" smtClean="0">
                <a:latin typeface="Helvetica Neue" charset="0"/>
                <a:ea typeface="Helvetica Neue" charset="0"/>
                <a:cs typeface="Helvetica Neue" charset="0"/>
              </a:rPr>
              <a:t> et al. 2008)</a:t>
            </a:r>
          </a:p>
          <a:p>
            <a:r>
              <a:rPr lang="en-US" sz="2200" dirty="0" smtClean="0">
                <a:latin typeface="Helvetica Neue" charset="0"/>
                <a:ea typeface="Helvetica Neue" charset="0"/>
                <a:cs typeface="Helvetica Neue" charset="0"/>
              </a:rPr>
              <a:t>Extratropical cyclone tracking has been used in many studies (</a:t>
            </a:r>
            <a:r>
              <a:rPr lang="en-US" sz="2200" dirty="0" err="1" smtClean="0">
                <a:latin typeface="Helvetica Neue" charset="0"/>
                <a:ea typeface="Helvetica Neue" charset="0"/>
                <a:cs typeface="Helvetica Neue" charset="0"/>
              </a:rPr>
              <a:t>Ulbrich</a:t>
            </a:r>
            <a:r>
              <a:rPr lang="en-US" sz="2200" dirty="0" smtClean="0">
                <a:latin typeface="Helvetica Neue" charset="0"/>
                <a:ea typeface="Helvetica Neue" charset="0"/>
                <a:cs typeface="Helvetica Neue" charset="0"/>
              </a:rPr>
              <a:t> et al. 2009; </a:t>
            </a:r>
            <a:r>
              <a:rPr lang="en-US" sz="2200" dirty="0" err="1" smtClean="0">
                <a:latin typeface="Helvetica Neue" charset="0"/>
                <a:ea typeface="Helvetica Neue" charset="0"/>
                <a:cs typeface="Helvetica Neue" charset="0"/>
              </a:rPr>
              <a:t>Catto</a:t>
            </a:r>
            <a:r>
              <a:rPr lang="en-US" sz="2200" dirty="0" smtClean="0">
                <a:latin typeface="Helvetica Neue" charset="0"/>
                <a:ea typeface="Helvetica Neue" charset="0"/>
                <a:cs typeface="Helvetica Neue" charset="0"/>
              </a:rPr>
              <a:t> et al. 2010; </a:t>
            </a:r>
            <a:r>
              <a:rPr lang="en-US" sz="2200" dirty="0" err="1" smtClean="0">
                <a:latin typeface="Helvetica Neue" charset="0"/>
                <a:ea typeface="Helvetica Neue" charset="0"/>
                <a:cs typeface="Helvetica Neue" charset="0"/>
              </a:rPr>
              <a:t>Naud</a:t>
            </a:r>
            <a:r>
              <a:rPr lang="en-US" sz="2200" dirty="0" smtClean="0">
                <a:latin typeface="Helvetica Neue" charset="0"/>
                <a:ea typeface="Helvetica Neue" charset="0"/>
                <a:cs typeface="Helvetica Neue" charset="0"/>
              </a:rPr>
              <a:t> et al. 2013), allowing statistical sampling of ETCs. </a:t>
            </a:r>
          </a:p>
        </p:txBody>
      </p:sp>
      <p:sp>
        <p:nvSpPr>
          <p:cNvPr id="6" name="TextBox 5"/>
          <p:cNvSpPr txBox="1"/>
          <p:nvPr/>
        </p:nvSpPr>
        <p:spPr>
          <a:xfrm>
            <a:off x="2638479" y="7077514"/>
            <a:ext cx="7579896" cy="646331"/>
          </a:xfrm>
          <a:prstGeom prst="rect">
            <a:avLst/>
          </a:prstGeom>
          <a:solidFill>
            <a:srgbClr val="00B0F0"/>
          </a:solidFill>
        </p:spPr>
        <p:txBody>
          <a:bodyPr wrap="none" rtlCol="0">
            <a:spAutoFit/>
          </a:bodyPr>
          <a:lstStyle/>
          <a:p>
            <a:r>
              <a:rPr lang="en-US" dirty="0" smtClean="0"/>
              <a:t>Missing work by Browning, U. Washington, Derek </a:t>
            </a:r>
            <a:r>
              <a:rPr lang="en-US" dirty="0" err="1" smtClean="0"/>
              <a:t>Possalt</a:t>
            </a:r>
            <a:r>
              <a:rPr lang="en-US" dirty="0" smtClean="0"/>
              <a:t>, etc.</a:t>
            </a:r>
          </a:p>
          <a:p>
            <a:r>
              <a:rPr lang="en-US" dirty="0" smtClean="0"/>
              <a:t>- Kristen will update today, Steve do you have any updates to this slide? </a:t>
            </a:r>
            <a:endParaRPr lang="en-US" dirty="0"/>
          </a:p>
        </p:txBody>
      </p:sp>
      <p:sp>
        <p:nvSpPr>
          <p:cNvPr id="3" name="Rectangle 2"/>
          <p:cNvSpPr/>
          <p:nvPr/>
        </p:nvSpPr>
        <p:spPr>
          <a:xfrm>
            <a:off x="1202556" y="8232109"/>
            <a:ext cx="6096000" cy="1200329"/>
          </a:xfrm>
          <a:prstGeom prst="rect">
            <a:avLst/>
          </a:prstGeom>
        </p:spPr>
        <p:txBody>
          <a:bodyPr>
            <a:spAutoFit/>
          </a:bodyPr>
          <a:lstStyle/>
          <a:p>
            <a:r>
              <a:rPr lang="en-US">
                <a:solidFill>
                  <a:schemeClr val="bg1"/>
                </a:solidFill>
                <a:latin typeface="Helvetica Neue" charset="0"/>
                <a:ea typeface="Helvetica Neue" charset="0"/>
                <a:cs typeface="Helvetica Neue" charset="0"/>
              </a:rPr>
              <a:t>however </a:t>
            </a:r>
            <a:r>
              <a:rPr lang="en-US" i="1">
                <a:solidFill>
                  <a:schemeClr val="bg1"/>
                </a:solidFill>
                <a:latin typeface="Helvetica Neue" charset="0"/>
                <a:ea typeface="Helvetica Neue" charset="0"/>
                <a:cs typeface="Helvetica Neue" charset="0"/>
              </a:rPr>
              <a:t>detailed information about the nature of ETC precipitation in a large number of events over oceans and remote regions of the world was not available until the GPM era</a:t>
            </a:r>
            <a:endParaRPr lang="en-US" i="1" dirty="0">
              <a:solidFill>
                <a:schemeClr val="bg1"/>
              </a:solidFill>
              <a:latin typeface="Helvetica Neue" charset="0"/>
              <a:ea typeface="Helvetica Neue" charset="0"/>
              <a:cs typeface="Helvetica Neue" charset="0"/>
            </a:endParaRPr>
          </a:p>
        </p:txBody>
      </p:sp>
      <p:sp>
        <p:nvSpPr>
          <p:cNvPr id="7" name="Rectangle 6"/>
          <p:cNvSpPr/>
          <p:nvPr/>
        </p:nvSpPr>
        <p:spPr bwMode="auto">
          <a:xfrm>
            <a:off x="105840" y="1742712"/>
            <a:ext cx="12192000" cy="3624943"/>
          </a:xfrm>
          <a:prstGeom prst="rect">
            <a:avLst/>
          </a:prstGeom>
          <a:solidFill>
            <a:srgbClr val="0070C0"/>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dirty="0" smtClean="0">
              <a:ln>
                <a:noFill/>
              </a:ln>
              <a:solidFill>
                <a:srgbClr val="FFFFFF"/>
              </a:solidFill>
              <a:effectLst/>
              <a:latin typeface="Helvetica Neue" charset="0"/>
              <a:ea typeface="Helvetica Neue" charset="0"/>
              <a:cs typeface="Helvetica Neue" charset="0"/>
              <a:sym typeface="Gill Sans"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dirty="0" smtClean="0">
                <a:ln>
                  <a:noFill/>
                </a:ln>
                <a:solidFill>
                  <a:srgbClr val="FFFFFF"/>
                </a:solidFill>
                <a:effectLst/>
                <a:latin typeface="Helvetica Neue" charset="0"/>
                <a:ea typeface="Helvetica Neue" charset="0"/>
                <a:cs typeface="Helvetica Neue" charset="0"/>
                <a:sym typeface="Gill Sans" charset="0"/>
              </a:rPr>
              <a:t>However, detailed</a:t>
            </a:r>
            <a:r>
              <a:rPr kumimoji="0" lang="en-US" sz="3700" b="0" i="0" u="none" strike="noStrike" cap="none" normalizeH="0" dirty="0" smtClean="0">
                <a:ln>
                  <a:noFill/>
                </a:ln>
                <a:solidFill>
                  <a:srgbClr val="FFFFFF"/>
                </a:solidFill>
                <a:effectLst/>
                <a:latin typeface="Helvetica Neue" charset="0"/>
                <a:ea typeface="Helvetica Neue" charset="0"/>
                <a:cs typeface="Helvetica Neue" charset="0"/>
                <a:sym typeface="Gill Sans" charset="0"/>
              </a:rPr>
              <a:t> three-dimensional information </a:t>
            </a:r>
            <a:r>
              <a:rPr lang="en-US" sz="3700" dirty="0" smtClean="0">
                <a:solidFill>
                  <a:srgbClr val="FFFFFF"/>
                </a:solidFill>
                <a:latin typeface="Helvetica Neue" charset="0"/>
                <a:ea typeface="Helvetica Neue" charset="0"/>
                <a:cs typeface="Helvetica Neue" charset="0"/>
                <a:sym typeface="Gill Sans" charset="0"/>
              </a:rPr>
              <a:t>regarding the frequency and structure of ETC precipitation globally was not available until the GPM era</a:t>
            </a:r>
            <a:endParaRPr kumimoji="0" lang="en-US" sz="3700" b="0" i="0" u="none" strike="noStrike" cap="none" normalizeH="0" baseline="0" dirty="0">
              <a:ln>
                <a:noFill/>
              </a:ln>
              <a:solidFill>
                <a:srgbClr val="FFFFFF"/>
              </a:solidFill>
              <a:effectLst/>
              <a:latin typeface="Helvetica Neue" charset="0"/>
              <a:ea typeface="Helvetica Neue" charset="0"/>
              <a:cs typeface="Helvetica Neue" charset="0"/>
              <a:sym typeface="Gill Sans" charset="0"/>
            </a:endParaRPr>
          </a:p>
        </p:txBody>
      </p:sp>
    </p:spTree>
    <p:extLst>
      <p:ext uri="{BB962C8B-B14F-4D97-AF65-F5344CB8AC3E}">
        <p14:creationId xmlns:p14="http://schemas.microsoft.com/office/powerpoint/2010/main" val="2004940646"/>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3600" y="2234560"/>
            <a:ext cx="10456333" cy="4018359"/>
          </a:xfrm>
        </p:spPr>
        <p:txBody>
          <a:bodyPr/>
          <a:lstStyle/>
          <a:p>
            <a:pPr marL="187332" indent="0">
              <a:buNone/>
            </a:pPr>
            <a:r>
              <a:rPr lang="en-US" sz="3200" b="1" dirty="0" smtClean="0">
                <a:solidFill>
                  <a:srgbClr val="00B0F0"/>
                </a:solidFill>
                <a:latin typeface="Helvetica Neue" charset="0"/>
                <a:ea typeface="Helvetica Neue" charset="0"/>
                <a:cs typeface="Helvetica Neue" charset="0"/>
              </a:rPr>
              <a:t>Research Objectives</a:t>
            </a:r>
          </a:p>
          <a:p>
            <a:pPr marL="701682" indent="-514350">
              <a:buFont typeface="+mj-lt"/>
              <a:buAutoNum type="arabicPeriod"/>
            </a:pPr>
            <a:r>
              <a:rPr lang="en-US" sz="2400" dirty="0" smtClean="0">
                <a:latin typeface="Helvetica Neue" charset="0"/>
                <a:ea typeface="Helvetica Neue" charset="0"/>
                <a:cs typeface="Helvetica Neue" charset="0"/>
              </a:rPr>
              <a:t>Collect GPM overpasses associated with extratropical cyclones to form an ETC Precipitation Feature database </a:t>
            </a:r>
          </a:p>
          <a:p>
            <a:pPr marL="701682" indent="-514350">
              <a:buFont typeface="+mj-lt"/>
              <a:buAutoNum type="arabicPeriod"/>
            </a:pPr>
            <a:r>
              <a:rPr lang="en-US" sz="2400" dirty="0" smtClean="0">
                <a:latin typeface="Helvetica Neue" charset="0"/>
                <a:ea typeface="Helvetica Neue" charset="0"/>
                <a:cs typeface="Helvetica Neue" charset="0"/>
              </a:rPr>
              <a:t>Evaluate hemispheric differences in ETC climatology and precipitation</a:t>
            </a:r>
          </a:p>
          <a:p>
            <a:pPr marL="701682" indent="-514350">
              <a:buFont typeface="+mj-lt"/>
              <a:buAutoNum type="arabicPeriod"/>
            </a:pPr>
            <a:r>
              <a:rPr lang="en-US" sz="2400" dirty="0" smtClean="0">
                <a:latin typeface="Helvetica Neue" charset="0"/>
                <a:ea typeface="Helvetica Neue" charset="0"/>
                <a:cs typeface="Helvetica Neue" charset="0"/>
              </a:rPr>
              <a:t>Develop a climatology of the horizontal and vertical precipitation characteristics associated with ETCs in the Northern and Southern Hemispheres</a:t>
            </a:r>
          </a:p>
          <a:p>
            <a:pPr marL="701682" indent="-514350">
              <a:buFont typeface="+mj-lt"/>
              <a:buAutoNum type="arabicPeriod"/>
            </a:pPr>
            <a:r>
              <a:rPr lang="en-US" sz="2400" dirty="0" smtClean="0">
                <a:latin typeface="Helvetica Neue" charset="0"/>
                <a:ea typeface="Helvetica Neue" charset="0"/>
                <a:cs typeface="Helvetica Neue" charset="0"/>
              </a:rPr>
              <a:t>Determine latent heating profiles for various ETC phases (pre-frontal, post-frontal, etc.) </a:t>
            </a:r>
          </a:p>
          <a:p>
            <a:pPr lvl="1"/>
            <a:endParaRPr lang="en-US" sz="2000" dirty="0" smtClean="0">
              <a:latin typeface="Helvetica Neue" charset="0"/>
              <a:ea typeface="Helvetica Neue" charset="0"/>
              <a:cs typeface="Helvetica Neue" charset="0"/>
            </a:endParaRPr>
          </a:p>
          <a:p>
            <a:pPr marL="701682" indent="-514350">
              <a:buFont typeface="+mj-lt"/>
              <a:buAutoNum type="arabicPeriod"/>
            </a:pPr>
            <a:endParaRPr lang="en-US" sz="2400" dirty="0" smtClean="0">
              <a:latin typeface="Helvetica Neue" charset="0"/>
              <a:ea typeface="Helvetica Neue" charset="0"/>
              <a:cs typeface="Helvetica Neue" charset="0"/>
            </a:endParaRPr>
          </a:p>
          <a:p>
            <a:endParaRPr lang="en-US" dirty="0">
              <a:latin typeface="Helvetica Neue" charset="0"/>
              <a:ea typeface="Helvetica Neue" charset="0"/>
              <a:cs typeface="Helvetica Neue" charset="0"/>
            </a:endParaRPr>
          </a:p>
        </p:txBody>
      </p:sp>
      <p:sp>
        <p:nvSpPr>
          <p:cNvPr id="7" name="Title 1"/>
          <p:cNvSpPr>
            <a:spLocks noGrp="1"/>
          </p:cNvSpPr>
          <p:nvPr>
            <p:ph type="title"/>
          </p:nvPr>
        </p:nvSpPr>
        <p:spPr>
          <a:xfrm>
            <a:off x="863600" y="133945"/>
            <a:ext cx="10456333" cy="1053703"/>
          </a:xfrm>
        </p:spPr>
        <p:txBody>
          <a:bodyPr/>
          <a:lstStyle/>
          <a:p>
            <a:r>
              <a:rPr lang="en-US" sz="3700" b="1" smtClean="0">
                <a:solidFill>
                  <a:schemeClr val="tx1">
                    <a:lumMod val="85000"/>
                  </a:schemeClr>
                </a:solidFill>
                <a:latin typeface="Helvetica Neue" charset="0"/>
                <a:ea typeface="Helvetica Neue" charset="0"/>
                <a:cs typeface="Helvetica Neue" charset="0"/>
              </a:rPr>
              <a:t>Mid-latitude </a:t>
            </a:r>
            <a:r>
              <a:rPr lang="en-US" sz="3700" b="1" dirty="0" smtClean="0">
                <a:solidFill>
                  <a:schemeClr val="tx1">
                    <a:lumMod val="85000"/>
                  </a:schemeClr>
                </a:solidFill>
                <a:latin typeface="Helvetica Neue" charset="0"/>
                <a:ea typeface="Helvetica Neue" charset="0"/>
                <a:cs typeface="Helvetica Neue" charset="0"/>
              </a:rPr>
              <a:t>research opportunities with GPM</a:t>
            </a:r>
            <a:endParaRPr lang="en-US" sz="3700" b="1" dirty="0">
              <a:solidFill>
                <a:schemeClr val="tx1">
                  <a:lumMod val="8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735456326"/>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3600" y="2285356"/>
            <a:ext cx="10456333" cy="3065577"/>
          </a:xfrm>
        </p:spPr>
        <p:txBody>
          <a:bodyPr/>
          <a:lstStyle/>
          <a:p>
            <a:endParaRPr lang="en-US" sz="2000" dirty="0" smtClean="0">
              <a:latin typeface="Helvetica Neue" charset="0"/>
              <a:ea typeface="Helvetica Neue" charset="0"/>
              <a:cs typeface="Helvetica Neue" charset="0"/>
            </a:endParaRPr>
          </a:p>
          <a:p>
            <a:pPr marL="644532" indent="-457200">
              <a:buFont typeface="+mj-lt"/>
              <a:buAutoNum type="arabicPeriod"/>
            </a:pPr>
            <a:r>
              <a:rPr lang="en-US" sz="2000" b="1" dirty="0" smtClean="0">
                <a:solidFill>
                  <a:srgbClr val="00B0F0"/>
                </a:solidFill>
                <a:latin typeface="Helvetica Neue" charset="0"/>
                <a:ea typeface="Helvetica Neue" charset="0"/>
                <a:cs typeface="Helvetica Neue" charset="0"/>
              </a:rPr>
              <a:t>Use the Precipitation Feature (PF) </a:t>
            </a:r>
            <a:r>
              <a:rPr lang="en-US" sz="2000" b="1" dirty="0">
                <a:solidFill>
                  <a:srgbClr val="00B0F0"/>
                </a:solidFill>
                <a:latin typeface="Helvetica Neue" charset="0"/>
                <a:ea typeface="Helvetica Neue" charset="0"/>
                <a:cs typeface="Helvetica Neue" charset="0"/>
              </a:rPr>
              <a:t>database (GPM DPR observations; http://atmos.tamucc.edu/trmm/data</a:t>
            </a:r>
            <a:r>
              <a:rPr lang="en-US" sz="2000" b="1" dirty="0" smtClean="0">
                <a:solidFill>
                  <a:srgbClr val="00B0F0"/>
                </a:solidFill>
                <a:latin typeface="Helvetica Neue" charset="0"/>
                <a:ea typeface="Helvetica Neue" charset="0"/>
                <a:cs typeface="Helvetica Neue" charset="0"/>
              </a:rPr>
              <a:t>/) with collocated ERA-Interim reanalysis profile (Courtesy </a:t>
            </a:r>
            <a:r>
              <a:rPr lang="en-US" sz="2000" b="1" dirty="0" err="1" smtClean="0">
                <a:solidFill>
                  <a:srgbClr val="00B0F0"/>
                </a:solidFill>
                <a:latin typeface="Helvetica Neue" charset="0"/>
                <a:ea typeface="Helvetica Neue" charset="0"/>
                <a:cs typeface="Helvetica Neue" charset="0"/>
              </a:rPr>
              <a:t>Chuntao</a:t>
            </a:r>
            <a:r>
              <a:rPr lang="en-US" sz="2000" b="1" dirty="0" smtClean="0">
                <a:solidFill>
                  <a:srgbClr val="00B0F0"/>
                </a:solidFill>
                <a:latin typeface="Helvetica Neue" charset="0"/>
                <a:ea typeface="Helvetica Neue" charset="0"/>
                <a:cs typeface="Helvetica Neue" charset="0"/>
              </a:rPr>
              <a:t> Liu) </a:t>
            </a:r>
          </a:p>
          <a:p>
            <a:pPr marL="644532" indent="-457200">
              <a:buFont typeface="+mj-lt"/>
              <a:buAutoNum type="arabicPeriod"/>
            </a:pPr>
            <a:r>
              <a:rPr lang="en-US" sz="2000" b="1" dirty="0" smtClean="0">
                <a:solidFill>
                  <a:srgbClr val="00B0F0"/>
                </a:solidFill>
                <a:latin typeface="Helvetica Neue" charset="0"/>
                <a:ea typeface="Helvetica Neue" charset="0"/>
                <a:cs typeface="Helvetica Neue" charset="0"/>
              </a:rPr>
              <a:t>Identify thresholds associated with extratropical cyclone environments based on the extratropical cyclone atlas (</a:t>
            </a:r>
            <a:r>
              <a:rPr lang="en-US" sz="2000" b="1" dirty="0" err="1" smtClean="0">
                <a:solidFill>
                  <a:srgbClr val="00B0F0"/>
                </a:solidFill>
                <a:latin typeface="Helvetica Neue" charset="0"/>
                <a:ea typeface="Helvetica Neue" charset="0"/>
                <a:cs typeface="Helvetica Neue" charset="0"/>
              </a:rPr>
              <a:t>Dacre</a:t>
            </a:r>
            <a:r>
              <a:rPr lang="en-US" sz="2000" b="1" dirty="0" smtClean="0">
                <a:solidFill>
                  <a:srgbClr val="00B0F0"/>
                </a:solidFill>
                <a:latin typeface="Helvetica Neue" charset="0"/>
                <a:ea typeface="Helvetica Neue" charset="0"/>
                <a:cs typeface="Helvetica Neue" charset="0"/>
              </a:rPr>
              <a:t> et al. 2012)</a:t>
            </a:r>
          </a:p>
          <a:p>
            <a:pPr lvl="1">
              <a:spcBef>
                <a:spcPts val="600"/>
              </a:spcBef>
            </a:pPr>
            <a:r>
              <a:rPr lang="en-US" sz="1600" dirty="0">
                <a:latin typeface="Helvetica Neue" charset="0"/>
                <a:ea typeface="Helvetica Neue" charset="0"/>
                <a:cs typeface="Helvetica Neue" charset="0"/>
              </a:rPr>
              <a:t>500-hPa geopotential heights &lt; threshold (i.e., 5100-5900 m)</a:t>
            </a:r>
          </a:p>
          <a:p>
            <a:pPr lvl="1">
              <a:spcBef>
                <a:spcPts val="600"/>
              </a:spcBef>
            </a:pPr>
            <a:r>
              <a:rPr lang="en-US" sz="1600" dirty="0">
                <a:latin typeface="Helvetica Neue" charset="0"/>
                <a:ea typeface="Helvetica Neue" charset="0"/>
                <a:cs typeface="Helvetica Neue" charset="0"/>
              </a:rPr>
              <a:t>850-hPa geopotential heights &lt; threshold (i.e., 1100-1500 m</a:t>
            </a:r>
            <a:r>
              <a:rPr lang="en-US" sz="1600" dirty="0" smtClean="0">
                <a:latin typeface="Helvetica Neue" charset="0"/>
                <a:ea typeface="Helvetica Neue" charset="0"/>
                <a:cs typeface="Helvetica Neue" charset="0"/>
              </a:rPr>
              <a:t>)</a:t>
            </a:r>
          </a:p>
          <a:p>
            <a:pPr marL="644532" indent="-457200">
              <a:buFont typeface="+mj-lt"/>
              <a:buAutoNum type="arabicPeriod"/>
            </a:pPr>
            <a:r>
              <a:rPr lang="en-US" sz="2000" b="1" dirty="0" smtClean="0">
                <a:solidFill>
                  <a:srgbClr val="00B0F0"/>
                </a:solidFill>
                <a:latin typeface="Helvetica Neue" charset="0"/>
                <a:ea typeface="Helvetica Neue" charset="0"/>
                <a:cs typeface="Helvetica Neue" charset="0"/>
              </a:rPr>
              <a:t>Include PFs that have the following characteristics:</a:t>
            </a:r>
          </a:p>
          <a:p>
            <a:pPr lvl="1">
              <a:spcBef>
                <a:spcPts val="600"/>
              </a:spcBef>
            </a:pPr>
            <a:r>
              <a:rPr lang="en-US" sz="1600" dirty="0">
                <a:latin typeface="Helvetica Neue" charset="0"/>
                <a:ea typeface="Helvetica Neue" charset="0"/>
                <a:cs typeface="Helvetica Neue" charset="0"/>
              </a:rPr>
              <a:t>PFs greater than 5 </a:t>
            </a:r>
            <a:r>
              <a:rPr lang="en-US" sz="1600" dirty="0" smtClean="0">
                <a:latin typeface="Helvetica Neue" charset="0"/>
                <a:ea typeface="Helvetica Neue" charset="0"/>
                <a:cs typeface="Helvetica Neue" charset="0"/>
              </a:rPr>
              <a:t>contiguous pixels</a:t>
            </a:r>
            <a:endParaRPr lang="en-US" sz="1600" dirty="0">
              <a:latin typeface="Helvetica Neue" charset="0"/>
              <a:ea typeface="Helvetica Neue" charset="0"/>
              <a:cs typeface="Helvetica Neue" charset="0"/>
            </a:endParaRPr>
          </a:p>
          <a:p>
            <a:pPr lvl="1">
              <a:spcBef>
                <a:spcPts val="600"/>
              </a:spcBef>
            </a:pPr>
            <a:r>
              <a:rPr lang="en-US" sz="1600" dirty="0">
                <a:latin typeface="Helvetica Neue" charset="0"/>
                <a:ea typeface="Helvetica Neue" charset="0"/>
                <a:cs typeface="Helvetica Neue" charset="0"/>
              </a:rPr>
              <a:t>Northern Hemisphere: 30º to 65º N, September through April</a:t>
            </a:r>
          </a:p>
          <a:p>
            <a:pPr lvl="1">
              <a:spcBef>
                <a:spcPts val="600"/>
              </a:spcBef>
            </a:pPr>
            <a:r>
              <a:rPr lang="en-US" sz="1600" dirty="0">
                <a:latin typeface="Helvetica Neue" charset="0"/>
                <a:ea typeface="Helvetica Neue" charset="0"/>
                <a:cs typeface="Helvetica Neue" charset="0"/>
              </a:rPr>
              <a:t>Southern Hemisphere: </a:t>
            </a:r>
            <a:r>
              <a:rPr lang="en-US" sz="1600" dirty="0" smtClean="0">
                <a:latin typeface="Helvetica Neue" charset="0"/>
                <a:ea typeface="Helvetica Neue" charset="0"/>
                <a:cs typeface="Helvetica Neue" charset="0"/>
              </a:rPr>
              <a:t>30º </a:t>
            </a:r>
            <a:r>
              <a:rPr lang="en-US" sz="1600" dirty="0">
                <a:latin typeface="Helvetica Neue" charset="0"/>
                <a:ea typeface="Helvetica Neue" charset="0"/>
                <a:cs typeface="Helvetica Neue" charset="0"/>
              </a:rPr>
              <a:t>to </a:t>
            </a:r>
            <a:r>
              <a:rPr lang="en-US" sz="1600" dirty="0" smtClean="0">
                <a:latin typeface="Helvetica Neue" charset="0"/>
                <a:ea typeface="Helvetica Neue" charset="0"/>
                <a:cs typeface="Helvetica Neue" charset="0"/>
              </a:rPr>
              <a:t>65º </a:t>
            </a:r>
            <a:r>
              <a:rPr lang="en-US" sz="1600" dirty="0">
                <a:latin typeface="Helvetica Neue" charset="0"/>
                <a:ea typeface="Helvetica Neue" charset="0"/>
                <a:cs typeface="Helvetica Neue" charset="0"/>
              </a:rPr>
              <a:t>S, March through October </a:t>
            </a:r>
            <a:endParaRPr lang="en-US" sz="2000" b="1" dirty="0" smtClean="0">
              <a:solidFill>
                <a:srgbClr val="00B0F0"/>
              </a:solidFill>
              <a:latin typeface="Helvetica Neue" charset="0"/>
              <a:ea typeface="Helvetica Neue" charset="0"/>
              <a:cs typeface="Helvetica Neue" charset="0"/>
            </a:endParaRPr>
          </a:p>
          <a:p>
            <a:pPr marL="644532" indent="-457200">
              <a:buFont typeface="+mj-lt"/>
              <a:buAutoNum type="arabicPeriod"/>
            </a:pPr>
            <a:r>
              <a:rPr lang="en-US" sz="2000" b="1" dirty="0" smtClean="0">
                <a:solidFill>
                  <a:srgbClr val="00B0F0"/>
                </a:solidFill>
                <a:latin typeface="Helvetica Neue" charset="0"/>
                <a:ea typeface="Helvetica Neue" charset="0"/>
                <a:cs typeface="Helvetica Neue" charset="0"/>
              </a:rPr>
              <a:t>Compare to climatological sea surface temperatures (SSTs)</a:t>
            </a:r>
          </a:p>
          <a:p>
            <a:pPr lvl="1">
              <a:spcBef>
                <a:spcPts val="600"/>
              </a:spcBef>
            </a:pPr>
            <a:r>
              <a:rPr lang="en-US" sz="1600" dirty="0" smtClean="0">
                <a:latin typeface="Helvetica Neue" charset="0"/>
                <a:ea typeface="Helvetica Neue" charset="0"/>
                <a:cs typeface="Helvetica Neue" charset="0"/>
              </a:rPr>
              <a:t>GPM era (2014-2019) and long term mean SST climatology (1971-2000) </a:t>
            </a:r>
          </a:p>
          <a:p>
            <a:pPr lvl="1">
              <a:spcBef>
                <a:spcPts val="600"/>
              </a:spcBef>
            </a:pPr>
            <a:r>
              <a:rPr lang="en-US" sz="1600" dirty="0" smtClean="0">
                <a:latin typeface="Helvetica Neue" charset="0"/>
                <a:ea typeface="Helvetica Neue" charset="0"/>
                <a:cs typeface="Helvetica Neue" charset="0"/>
              </a:rPr>
              <a:t>NOAA Optimum Interpolation (OI) SST V2 dataset</a:t>
            </a:r>
          </a:p>
          <a:p>
            <a:endParaRPr lang="en-US" sz="2000" dirty="0">
              <a:latin typeface="Helvetica Neue" charset="0"/>
              <a:ea typeface="Helvetica Neue" charset="0"/>
              <a:cs typeface="Helvetica Neue" charset="0"/>
            </a:endParaRPr>
          </a:p>
        </p:txBody>
      </p:sp>
      <p:sp>
        <p:nvSpPr>
          <p:cNvPr id="7" name="Title 1"/>
          <p:cNvSpPr>
            <a:spLocks noGrp="1"/>
          </p:cNvSpPr>
          <p:nvPr>
            <p:ph type="title"/>
          </p:nvPr>
        </p:nvSpPr>
        <p:spPr>
          <a:xfrm>
            <a:off x="863600" y="133945"/>
            <a:ext cx="10456333" cy="1053703"/>
          </a:xfrm>
        </p:spPr>
        <p:txBody>
          <a:bodyPr/>
          <a:lstStyle/>
          <a:p>
            <a:r>
              <a:rPr lang="en-US" sz="3700" b="1" dirty="0" smtClean="0">
                <a:solidFill>
                  <a:schemeClr val="tx1">
                    <a:lumMod val="85000"/>
                  </a:schemeClr>
                </a:solidFill>
                <a:latin typeface="Helvetica Neue" charset="0"/>
                <a:ea typeface="Helvetica Neue" charset="0"/>
                <a:cs typeface="Helvetica Neue" charset="0"/>
              </a:rPr>
              <a:t>Methodology</a:t>
            </a:r>
            <a:endParaRPr lang="en-US" sz="3700" b="1" dirty="0">
              <a:solidFill>
                <a:schemeClr val="tx1">
                  <a:lumMod val="8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666526394"/>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ODIS_Map.jpg"/>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p:cNvSpPr/>
          <p:nvPr/>
        </p:nvSpPr>
        <p:spPr bwMode="auto">
          <a:xfrm>
            <a:off x="0" y="0"/>
            <a:ext cx="12192000" cy="6858000"/>
          </a:xfrm>
          <a:prstGeom prst="rect">
            <a:avLst/>
          </a:prstGeom>
          <a:solidFill>
            <a:schemeClr val="bg1">
              <a:lumMod val="95000"/>
              <a:alpha val="53000"/>
            </a:schemeClr>
          </a:solidFill>
          <a:ln>
            <a:noFill/>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3800" dirty="0">
              <a:solidFill>
                <a:srgbClr val="FFFFFF"/>
              </a:solidFill>
              <a:latin typeface="Gill Sans" charset="0"/>
              <a:ea typeface="ヒラギノ角ゴ ProN W3" charset="0"/>
              <a:cs typeface="ヒラギノ角ゴ ProN W3" charset="0"/>
              <a:sym typeface="Gill Sans" charset="0"/>
            </a:endParaRPr>
          </a:p>
        </p:txBody>
      </p:sp>
      <p:sp>
        <p:nvSpPr>
          <p:cNvPr id="6" name="Rectangle 4"/>
          <p:cNvSpPr txBox="1">
            <a:spLocks noChangeArrowheads="1"/>
          </p:cNvSpPr>
          <p:nvPr/>
        </p:nvSpPr>
        <p:spPr>
          <a:xfrm>
            <a:off x="1117600" y="2437853"/>
            <a:ext cx="9956800" cy="1240876"/>
          </a:xfrm>
          <a:prstGeom prst="rect">
            <a:avLst/>
          </a:prstGeom>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b="1" dirty="0" smtClean="0">
                <a:solidFill>
                  <a:srgbClr val="070707"/>
                </a:solidFill>
                <a:effectLst>
                  <a:outerShdw blurRad="50800" dist="38100" dir="2700000" algn="tl" rotWithShape="0">
                    <a:prstClr val="black">
                      <a:alpha val="40000"/>
                    </a:prstClr>
                  </a:outerShdw>
                </a:effectLst>
                <a:latin typeface="Helvetica Neue Medium"/>
                <a:ea typeface="ヒラギノ角ゴ ProN W6" charset="0"/>
                <a:cs typeface="Helvetica Neue Medium"/>
                <a:sym typeface="Helvetica Neue" charset="0"/>
              </a:rPr>
              <a:t>Results</a:t>
            </a:r>
            <a:endParaRPr lang="en-US" b="1" dirty="0">
              <a:solidFill>
                <a:srgbClr val="070707"/>
              </a:solidFill>
              <a:effectLst>
                <a:outerShdw blurRad="50800" dist="38100" dir="2700000" algn="tl" rotWithShape="0">
                  <a:prstClr val="black">
                    <a:alpha val="40000"/>
                  </a:prstClr>
                </a:outerShdw>
              </a:effectLst>
              <a:latin typeface="Helvetica Neue Medium"/>
              <a:ea typeface="ヒラギノ角ゴ ProN W6" charset="0"/>
              <a:cs typeface="Helvetica Neue Medium"/>
              <a:sym typeface="Helvetica Neue" charset="0"/>
            </a:endParaRPr>
          </a:p>
        </p:txBody>
      </p:sp>
      <p:sp>
        <p:nvSpPr>
          <p:cNvPr id="13" name="TextBox 12"/>
          <p:cNvSpPr txBox="1"/>
          <p:nvPr/>
        </p:nvSpPr>
        <p:spPr>
          <a:xfrm>
            <a:off x="10722536" y="6589549"/>
            <a:ext cx="1520265" cy="276918"/>
          </a:xfrm>
          <a:prstGeom prst="rect">
            <a:avLst/>
          </a:prstGeom>
          <a:noFill/>
        </p:spPr>
        <p:txBody>
          <a:bodyPr wrap="none" lIns="91365" tIns="45680" rIns="91365" bIns="45680" rtlCol="0">
            <a:spAutoFit/>
          </a:bodyPr>
          <a:lstStyle/>
          <a:p>
            <a:r>
              <a:rPr lang="en-US" sz="1200">
                <a:solidFill>
                  <a:prstClr val="black"/>
                </a:solidFill>
                <a:latin typeface="Helvetica Neue"/>
                <a:cs typeface="Helvetica Neue"/>
              </a:rPr>
              <a:t>Photo credit: NASA</a:t>
            </a:r>
            <a:endParaRPr lang="en-US" sz="1200" dirty="0">
              <a:solidFill>
                <a:prstClr val="black"/>
              </a:solidFill>
              <a:latin typeface="Helvetica Neue"/>
              <a:cs typeface="Helvetica Neue"/>
            </a:endParaRPr>
          </a:p>
        </p:txBody>
      </p:sp>
    </p:spTree>
    <p:extLst>
      <p:ext uri="{BB962C8B-B14F-4D97-AF65-F5344CB8AC3E}">
        <p14:creationId xmlns:p14="http://schemas.microsoft.com/office/powerpoint/2010/main" val="143426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02495" y="127132"/>
            <a:ext cx="9810750" cy="1054100"/>
          </a:xfrm>
        </p:spPr>
        <p:txBody>
          <a:bodyPr/>
          <a:lstStyle/>
          <a:p>
            <a:r>
              <a:rPr lang="en-US" dirty="0" smtClean="0"/>
              <a:t>Number of </a:t>
            </a:r>
            <a:r>
              <a:rPr lang="en-US" smtClean="0"/>
              <a:t>ETCs observations </a:t>
            </a:r>
            <a:r>
              <a:rPr lang="en-US" dirty="0" smtClean="0"/>
              <a:t>by GPM</a:t>
            </a:r>
            <a:endParaRPr lang="en-US" dirty="0"/>
          </a:p>
        </p:txBody>
      </p:sp>
      <p:sp>
        <p:nvSpPr>
          <p:cNvPr id="4" name="TextBox 3"/>
          <p:cNvSpPr txBox="1"/>
          <p:nvPr/>
        </p:nvSpPr>
        <p:spPr>
          <a:xfrm>
            <a:off x="1102495" y="1995816"/>
            <a:ext cx="10410912" cy="2862323"/>
          </a:xfrm>
          <a:prstGeom prst="rect">
            <a:avLst/>
          </a:prstGeom>
          <a:noFill/>
        </p:spPr>
        <p:txBody>
          <a:bodyPr wrap="square" rtlCol="0">
            <a:spAutoFit/>
          </a:bodyPr>
          <a:lstStyle/>
          <a:p>
            <a:r>
              <a:rPr lang="en-US" dirty="0" smtClean="0"/>
              <a:t>            &lt; 5900 m                                               &lt; 5500 m                                                 &lt; 5100 m</a:t>
            </a:r>
          </a:p>
          <a:p>
            <a:endParaRPr lang="en-US" dirty="0"/>
          </a:p>
          <a:p>
            <a:r>
              <a:rPr lang="en-US" dirty="0" smtClean="0"/>
              <a:t>N.H.     1,175,291	                                             768,062                                                   88,608</a:t>
            </a:r>
          </a:p>
          <a:p>
            <a:endParaRPr lang="en-US" dirty="0"/>
          </a:p>
          <a:p>
            <a:r>
              <a:rPr lang="en-US" dirty="0" smtClean="0"/>
              <a:t>S. H.    </a:t>
            </a:r>
            <a:r>
              <a:rPr lang="en-US" dirty="0"/>
              <a:t> </a:t>
            </a:r>
            <a:r>
              <a:rPr lang="en-US" dirty="0" smtClean="0"/>
              <a:t>1,713,706                                            1,327,620                                                522,970</a:t>
            </a:r>
          </a:p>
          <a:p>
            <a:endParaRPr lang="en-US" dirty="0"/>
          </a:p>
          <a:p>
            <a:r>
              <a:rPr lang="en-US" dirty="0" smtClean="0"/>
              <a:t>Ratio      0.68 (59%)                                         0.58 (63%)                                               0.17 (86%)                         </a:t>
            </a:r>
          </a:p>
          <a:p>
            <a:endParaRPr lang="en-US" dirty="0"/>
          </a:p>
          <a:p>
            <a:endParaRPr lang="en-US" dirty="0" smtClean="0"/>
          </a:p>
          <a:p>
            <a:r>
              <a:rPr lang="en-US" dirty="0" smtClean="0"/>
              <a:t>				</a:t>
            </a:r>
            <a:endParaRPr lang="en-US" dirty="0"/>
          </a:p>
        </p:txBody>
      </p:sp>
      <p:sp>
        <p:nvSpPr>
          <p:cNvPr id="5" name="TextBox 4"/>
          <p:cNvSpPr txBox="1"/>
          <p:nvPr/>
        </p:nvSpPr>
        <p:spPr>
          <a:xfrm>
            <a:off x="2928099" y="1205325"/>
            <a:ext cx="5947662" cy="461665"/>
          </a:xfrm>
          <a:prstGeom prst="rect">
            <a:avLst/>
          </a:prstGeom>
          <a:noFill/>
        </p:spPr>
        <p:txBody>
          <a:bodyPr wrap="none" rtlCol="0">
            <a:spAutoFit/>
          </a:bodyPr>
          <a:lstStyle/>
          <a:p>
            <a:r>
              <a:rPr lang="en-US" sz="2400" b="1" dirty="0">
                <a:solidFill>
                  <a:srgbClr val="00B0F0"/>
                </a:solidFill>
              </a:rPr>
              <a:t>500-hPa </a:t>
            </a:r>
            <a:r>
              <a:rPr lang="en-US" sz="2400" b="1" dirty="0" err="1">
                <a:solidFill>
                  <a:srgbClr val="00B0F0"/>
                </a:solidFill>
              </a:rPr>
              <a:t>geopotential</a:t>
            </a:r>
            <a:r>
              <a:rPr lang="en-US" sz="2400" b="1" dirty="0">
                <a:solidFill>
                  <a:srgbClr val="00B0F0"/>
                </a:solidFill>
              </a:rPr>
              <a:t> height </a:t>
            </a:r>
            <a:r>
              <a:rPr lang="en-US" sz="2400" b="1" dirty="0" smtClean="0">
                <a:solidFill>
                  <a:srgbClr val="00B0F0"/>
                </a:solidFill>
              </a:rPr>
              <a:t>thresholds</a:t>
            </a:r>
            <a:endParaRPr lang="en-US" sz="2400" dirty="0"/>
          </a:p>
        </p:txBody>
      </p:sp>
    </p:spTree>
    <p:extLst>
      <p:ext uri="{BB962C8B-B14F-4D97-AF65-F5344CB8AC3E}">
        <p14:creationId xmlns:p14="http://schemas.microsoft.com/office/powerpoint/2010/main" val="2582360421"/>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63600" y="133945"/>
            <a:ext cx="10456333" cy="1053703"/>
          </a:xfrm>
        </p:spPr>
        <p:txBody>
          <a:bodyPr/>
          <a:lstStyle/>
          <a:p>
            <a:r>
              <a:rPr lang="en-US" sz="3700" b="1" dirty="0" smtClean="0">
                <a:solidFill>
                  <a:schemeClr val="tx1">
                    <a:lumMod val="85000"/>
                  </a:schemeClr>
                </a:solidFill>
                <a:latin typeface="Helvetica Neue" charset="0"/>
                <a:ea typeface="Helvetica Neue" charset="0"/>
                <a:cs typeface="Helvetica Neue" charset="0"/>
              </a:rPr>
              <a:t>Comparison of N. and S. Hemisphere ETCs</a:t>
            </a:r>
            <a:endParaRPr lang="en-US" sz="3700" b="1" dirty="0">
              <a:solidFill>
                <a:schemeClr val="tx1">
                  <a:lumMod val="85000"/>
                </a:schemeClr>
              </a:solidFill>
              <a:latin typeface="Helvetica Neue" charset="0"/>
              <a:ea typeface="Helvetica Neue" charset="0"/>
              <a:cs typeface="Helvetica Neue" charset="0"/>
            </a:endParaRPr>
          </a:p>
        </p:txBody>
      </p:sp>
      <p:sp>
        <p:nvSpPr>
          <p:cNvPr id="6" name="TextBox 5"/>
          <p:cNvSpPr txBox="1"/>
          <p:nvPr/>
        </p:nvSpPr>
        <p:spPr>
          <a:xfrm>
            <a:off x="894293" y="1333293"/>
            <a:ext cx="10174998" cy="523220"/>
          </a:xfrm>
          <a:prstGeom prst="rect">
            <a:avLst/>
          </a:prstGeom>
          <a:noFill/>
        </p:spPr>
        <p:txBody>
          <a:bodyPr wrap="none" rtlCol="0">
            <a:spAutoFit/>
          </a:bodyPr>
          <a:lstStyle/>
          <a:p>
            <a:r>
              <a:rPr lang="en-US" sz="2800" b="1" dirty="0" smtClean="0">
                <a:solidFill>
                  <a:srgbClr val="00B0F0"/>
                </a:solidFill>
                <a:latin typeface="Helvetica Neue" charset="0"/>
                <a:ea typeface="Helvetica Neue" charset="0"/>
                <a:cs typeface="Helvetica Neue" charset="0"/>
              </a:rPr>
              <a:t>Monthly distribution of ETC observations </a:t>
            </a:r>
            <a:r>
              <a:rPr lang="en-US" sz="2800" dirty="0" smtClean="0">
                <a:solidFill>
                  <a:srgbClr val="00B0F0"/>
                </a:solidFill>
                <a:latin typeface="Helvetica Neue" charset="0"/>
                <a:ea typeface="Helvetica Neue" charset="0"/>
                <a:cs typeface="Helvetica Neue" charset="0"/>
              </a:rPr>
              <a:t>(&lt; 5500 threshold)</a:t>
            </a:r>
            <a:endParaRPr lang="en-US" sz="2800" dirty="0">
              <a:solidFill>
                <a:srgbClr val="00B0F0"/>
              </a:solidFill>
              <a:latin typeface="Helvetica Neue" charset="0"/>
              <a:ea typeface="Helvetica Neue" charset="0"/>
              <a:cs typeface="Helvetica Neue" charset="0"/>
            </a:endParaRPr>
          </a:p>
        </p:txBody>
      </p:sp>
      <p:grpSp>
        <p:nvGrpSpPr>
          <p:cNvPr id="7" name="Group 6"/>
          <p:cNvGrpSpPr/>
          <p:nvPr/>
        </p:nvGrpSpPr>
        <p:grpSpPr>
          <a:xfrm>
            <a:off x="1067426" y="2149083"/>
            <a:ext cx="10048678" cy="3856244"/>
            <a:chOff x="846300" y="2149083"/>
            <a:chExt cx="10048678" cy="3856244"/>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60666" y="2149083"/>
              <a:ext cx="5134312" cy="385378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6300" y="2162643"/>
              <a:ext cx="5144040" cy="3842684"/>
            </a:xfrm>
            <a:prstGeom prst="rect">
              <a:avLst/>
            </a:prstGeom>
          </p:spPr>
        </p:pic>
      </p:grpSp>
    </p:spTree>
    <p:extLst>
      <p:ext uri="{BB962C8B-B14F-4D97-AF65-F5344CB8AC3E}">
        <p14:creationId xmlns:p14="http://schemas.microsoft.com/office/powerpoint/2010/main" val="383307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63600" y="133945"/>
            <a:ext cx="10456333" cy="1053703"/>
          </a:xfrm>
        </p:spPr>
        <p:txBody>
          <a:bodyPr/>
          <a:lstStyle/>
          <a:p>
            <a:r>
              <a:rPr lang="en-US" sz="3700" b="1" dirty="0" smtClean="0">
                <a:solidFill>
                  <a:schemeClr val="tx1">
                    <a:lumMod val="85000"/>
                  </a:schemeClr>
                </a:solidFill>
                <a:latin typeface="Helvetica Neue" charset="0"/>
                <a:ea typeface="Helvetica Neue" charset="0"/>
                <a:cs typeface="Helvetica Neue" charset="0"/>
              </a:rPr>
              <a:t>Comparison of N. and S. Hemisphere ETCs</a:t>
            </a:r>
            <a:endParaRPr lang="en-US" sz="3700" b="1" dirty="0">
              <a:solidFill>
                <a:schemeClr val="tx1">
                  <a:lumMod val="85000"/>
                </a:schemeClr>
              </a:solidFill>
              <a:latin typeface="Helvetica Neue" charset="0"/>
              <a:ea typeface="Helvetica Neue" charset="0"/>
              <a:cs typeface="Helvetica Neue" charset="0"/>
            </a:endParaRPr>
          </a:p>
        </p:txBody>
      </p:sp>
      <p:sp>
        <p:nvSpPr>
          <p:cNvPr id="6" name="TextBox 5"/>
          <p:cNvSpPr txBox="1"/>
          <p:nvPr/>
        </p:nvSpPr>
        <p:spPr>
          <a:xfrm>
            <a:off x="278605" y="1470979"/>
            <a:ext cx="11598692" cy="523220"/>
          </a:xfrm>
          <a:prstGeom prst="rect">
            <a:avLst/>
          </a:prstGeom>
          <a:noFill/>
        </p:spPr>
        <p:txBody>
          <a:bodyPr wrap="none" rtlCol="0">
            <a:spAutoFit/>
          </a:bodyPr>
          <a:lstStyle/>
          <a:p>
            <a:r>
              <a:rPr lang="en-US" sz="2800" b="1" dirty="0" smtClean="0">
                <a:solidFill>
                  <a:srgbClr val="00B0F0"/>
                </a:solidFill>
                <a:latin typeface="Helvetica Neue" charset="0"/>
                <a:ea typeface="Helvetica Neue" charset="0"/>
                <a:cs typeface="Helvetica Neue" charset="0"/>
              </a:rPr>
              <a:t>Latitude distribution of ETC observations </a:t>
            </a:r>
            <a:r>
              <a:rPr lang="en-US" sz="2800" dirty="0" smtClean="0">
                <a:solidFill>
                  <a:srgbClr val="00B0F0"/>
                </a:solidFill>
                <a:latin typeface="Helvetica Neue" charset="0"/>
                <a:ea typeface="Helvetica Neue" charset="0"/>
                <a:cs typeface="Helvetica Neue" charset="0"/>
              </a:rPr>
              <a:t>(&lt; </a:t>
            </a:r>
            <a:r>
              <a:rPr lang="en-US" sz="2800" dirty="0" smtClean="0">
                <a:solidFill>
                  <a:srgbClr val="00B0F0"/>
                </a:solidFill>
                <a:latin typeface="Helvetica Neue" charset="0"/>
                <a:ea typeface="Helvetica Neue" charset="0"/>
                <a:cs typeface="Helvetica Neue" charset="0"/>
              </a:rPr>
              <a:t>5500m height </a:t>
            </a:r>
            <a:r>
              <a:rPr lang="en-US" sz="2800" dirty="0" smtClean="0">
                <a:solidFill>
                  <a:srgbClr val="00B0F0"/>
                </a:solidFill>
                <a:latin typeface="Helvetica Neue" charset="0"/>
                <a:ea typeface="Helvetica Neue" charset="0"/>
                <a:cs typeface="Helvetica Neue" charset="0"/>
              </a:rPr>
              <a:t>threshold)</a:t>
            </a:r>
          </a:p>
        </p:txBody>
      </p:sp>
      <p:grpSp>
        <p:nvGrpSpPr>
          <p:cNvPr id="7" name="Group 6"/>
          <p:cNvGrpSpPr/>
          <p:nvPr/>
        </p:nvGrpSpPr>
        <p:grpSpPr>
          <a:xfrm>
            <a:off x="1183297" y="2277530"/>
            <a:ext cx="9816935" cy="3846488"/>
            <a:chOff x="1097499" y="2265249"/>
            <a:chExt cx="9816935" cy="3846488"/>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7499" y="2266544"/>
              <a:ext cx="5111001" cy="384519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89841" y="2265249"/>
              <a:ext cx="5124593" cy="3846488"/>
            </a:xfrm>
            <a:prstGeom prst="rect">
              <a:avLst/>
            </a:prstGeom>
          </p:spPr>
        </p:pic>
      </p:grpSp>
    </p:spTree>
    <p:extLst>
      <p:ext uri="{BB962C8B-B14F-4D97-AF65-F5344CB8AC3E}">
        <p14:creationId xmlns:p14="http://schemas.microsoft.com/office/powerpoint/2010/main" val="2069267502"/>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amp; Bullets">
  <a:themeElements>
    <a:clrScheme name="">
      <a:dk1>
        <a:srgbClr val="000000"/>
      </a:dk1>
      <a:lt1>
        <a:srgbClr val="FFFFFF"/>
      </a:lt1>
      <a:dk2>
        <a:srgbClr val="000000"/>
      </a:dk2>
      <a:lt2>
        <a:srgbClr val="000000"/>
      </a:lt2>
      <a:accent1>
        <a:srgbClr val="7F7F7F"/>
      </a:accent1>
      <a:accent2>
        <a:srgbClr val="333399"/>
      </a:accent2>
      <a:accent3>
        <a:srgbClr val="AAAAAA"/>
      </a:accent3>
      <a:accent4>
        <a:srgbClr val="DADADA"/>
      </a:accent4>
      <a:accent5>
        <a:srgbClr val="C0C0C0"/>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Title &amp; Bullets">
  <a:themeElements>
    <a:clrScheme name="">
      <a:dk1>
        <a:srgbClr val="000000"/>
      </a:dk1>
      <a:lt1>
        <a:srgbClr val="FFFFFF"/>
      </a:lt1>
      <a:dk2>
        <a:srgbClr val="000000"/>
      </a:dk2>
      <a:lt2>
        <a:srgbClr val="000000"/>
      </a:lt2>
      <a:accent1>
        <a:srgbClr val="7F7F7F"/>
      </a:accent1>
      <a:accent2>
        <a:srgbClr val="333399"/>
      </a:accent2>
      <a:accent3>
        <a:srgbClr val="AAAAAA"/>
      </a:accent3>
      <a:accent4>
        <a:srgbClr val="DADADA"/>
      </a:accent4>
      <a:accent5>
        <a:srgbClr val="C0C0C0"/>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3921</TotalTime>
  <Words>1516</Words>
  <Application>Microsoft Macintosh PowerPoint</Application>
  <PresentationFormat>Custom</PresentationFormat>
  <Paragraphs>166</Paragraphs>
  <Slides>27</Slides>
  <Notes>1</Notes>
  <HiddenSlides>0</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1_Office Theme</vt:lpstr>
      <vt:lpstr>Title &amp; Bullets</vt:lpstr>
      <vt:lpstr>8_Title &amp; Bullets</vt:lpstr>
      <vt:lpstr>PowerPoint Presentation</vt:lpstr>
      <vt:lpstr>GPM IMERG Precipitation Climatology</vt:lpstr>
      <vt:lpstr>Extratropical Cyclones</vt:lpstr>
      <vt:lpstr>Mid-latitude research opportunities with GPM</vt:lpstr>
      <vt:lpstr>Methodology</vt:lpstr>
      <vt:lpstr>PowerPoint Presentation</vt:lpstr>
      <vt:lpstr>Number of ETCs observations by GPM</vt:lpstr>
      <vt:lpstr>Comparison of N. and S. Hemisphere ETCs</vt:lpstr>
      <vt:lpstr>Comparison of N. and S. Hemisphere ETCs</vt:lpstr>
      <vt:lpstr>Comparison of N. and S. Hemisphere ETCs</vt:lpstr>
      <vt:lpstr>Distribution of Northern Hemisphere ETC observations Relative frequency of PFs associated with ETCs</vt:lpstr>
      <vt:lpstr>Results for 850 mb</vt:lpstr>
      <vt:lpstr>Distribution of Southern Hemisphere ETC observations Relative frequency of PFs associated with ETCs</vt:lpstr>
      <vt:lpstr>Results at 850 mb</vt:lpstr>
      <vt:lpstr>ETC peak months in N. and S. Hemispheres</vt:lpstr>
      <vt:lpstr>ETC peak months in N. and S. Hemispheres</vt:lpstr>
      <vt:lpstr>North Atlantic GPM Overpass: CASE 1</vt:lpstr>
      <vt:lpstr>North Atlantic GPM Overpass: CASE 1</vt:lpstr>
      <vt:lpstr>North Pacific GPM Overpass: CASE 2</vt:lpstr>
      <vt:lpstr>North Pacific GPM Overpass: CASE 2</vt:lpstr>
      <vt:lpstr>South Pacific GPM Overpass: CASE 3</vt:lpstr>
      <vt:lpstr>South Pacific GPM Overpass: CASE 3</vt:lpstr>
      <vt:lpstr>Conclusions</vt:lpstr>
      <vt:lpstr>Comparison of Climatological SSTs</vt:lpstr>
      <vt:lpstr>Future Work</vt:lpstr>
      <vt:lpstr>PowerPoint Presentation</vt:lpstr>
      <vt:lpstr>Ocean Currents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Kristen Rasmussen</dc:creator>
  <cp:lastModifiedBy>Steven Rutledge</cp:lastModifiedBy>
  <cp:revision>215</cp:revision>
  <dcterms:created xsi:type="dcterms:W3CDTF">2020-10-14T06:14:30Z</dcterms:created>
  <dcterms:modified xsi:type="dcterms:W3CDTF">2020-10-19T21:53:02Z</dcterms:modified>
</cp:coreProperties>
</file>