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2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68" r:id="rId5"/>
    <p:sldId id="273" r:id="rId6"/>
    <p:sldId id="259" r:id="rId7"/>
    <p:sldId id="276" r:id="rId8"/>
    <p:sldId id="263" r:id="rId9"/>
    <p:sldId id="261" r:id="rId10"/>
    <p:sldId id="266" r:id="rId11"/>
    <p:sldId id="275" r:id="rId12"/>
    <p:sldId id="264" r:id="rId13"/>
    <p:sldId id="265" r:id="rId14"/>
    <p:sldId id="271" r:id="rId15"/>
    <p:sldId id="267" r:id="rId16"/>
    <p:sldId id="277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DD"/>
    <a:srgbClr val="193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862"/>
    <p:restoredTop sz="94752"/>
  </p:normalViewPr>
  <p:slideViewPr>
    <p:cSldViewPr snapToGrid="0" snapToObjects="1">
      <p:cViewPr>
        <p:scale>
          <a:sx n="72" d="100"/>
          <a:sy n="72" d="100"/>
        </p:scale>
        <p:origin x="-312" y="-3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Relationship Id="rId2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0D638A-970B-9C4F-A7CD-C8FDBDA0A818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215E3-05F2-1542-A9DC-15F421406E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08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814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Brenda: Note the</a:t>
            </a:r>
            <a:r>
              <a:rPr lang="en-US" baseline="0" dirty="0" smtClean="0"/>
              <a:t> rain rates for strong convection are no larger than ordinary ice based convection bit Z is larger---few large drops vs. more numerous moderate size drops!!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653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Brenda:  Change the size sorting label to Strong</a:t>
            </a:r>
            <a:r>
              <a:rPr lang="en-US" baseline="0" dirty="0" smtClean="0"/>
              <a:t> convection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5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figure is really important!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62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4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78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EOFs</a:t>
            </a:r>
            <a:r>
              <a:rPr lang="en-US" baseline="0" dirty="0" smtClean="0"/>
              <a:t> are normalized by the global dataset for apples-to-apples comparisons</a:t>
            </a:r>
            <a:endParaRPr lang="en-US" dirty="0" smtClean="0"/>
          </a:p>
          <a:p>
            <a:r>
              <a:rPr lang="en-US" dirty="0" smtClean="0"/>
              <a:t>PC</a:t>
            </a:r>
            <a:r>
              <a:rPr lang="en-US" baseline="0" dirty="0" smtClean="0"/>
              <a:t> thresholds are arbitrary, but we selected them to have clear separation between modes (1.5 for all but NPC1 = -0.5)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504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Thicken 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3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77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Remove</a:t>
            </a:r>
            <a:r>
              <a:rPr lang="en-US" baseline="0" dirty="0" smtClean="0"/>
              <a:t> thresholds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17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 now we have a </a:t>
            </a:r>
            <a:r>
              <a:rPr lang="en-US" dirty="0" err="1" smtClean="0"/>
              <a:t>stratiform</a:t>
            </a:r>
            <a:r>
              <a:rPr lang="en-US" dirty="0" smtClean="0"/>
              <a:t>/strong </a:t>
            </a:r>
            <a:r>
              <a:rPr lang="en-US" dirty="0" err="1" smtClean="0"/>
              <a:t>stratiform</a:t>
            </a:r>
            <a:r>
              <a:rPr lang="en-US" dirty="0" smtClean="0"/>
              <a:t> parts and convection/strong convection part</a:t>
            </a:r>
          </a:p>
          <a:p>
            <a:r>
              <a:rPr lang="en-US" dirty="0" smtClean="0"/>
              <a:t>Does the grey area represent uncertainty (noise)?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215E3-05F2-1542-A9DC-15F421406E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873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854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34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21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49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26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44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33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59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92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12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98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8C9742-2E08-524E-83AE-F6B6386E7332}" type="datetimeFigureOut">
              <a:rPr lang="en-US" smtClean="0"/>
              <a:t>10/25/16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FC425-C88A-4D48-9EFC-967AE03C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e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4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3351819"/>
          </a:xfrm>
        </p:spPr>
        <p:txBody>
          <a:bodyPr>
            <a:normAutofit/>
          </a:bodyPr>
          <a:lstStyle/>
          <a:p>
            <a:r>
              <a:rPr lang="en-US" dirty="0"/>
              <a:t>Global </a:t>
            </a:r>
            <a:r>
              <a:rPr lang="en-US" dirty="0" err="1"/>
              <a:t>disdrometer</a:t>
            </a:r>
            <a:r>
              <a:rPr lang="en-US" dirty="0"/>
              <a:t> observations </a:t>
            </a:r>
            <a:r>
              <a:rPr lang="en-US" dirty="0" smtClean="0"/>
              <a:t>and </a:t>
            </a:r>
            <a:r>
              <a:rPr lang="en-US" dirty="0"/>
              <a:t>modes of rain drop-size </a:t>
            </a:r>
            <a:r>
              <a:rPr lang="en-US" dirty="0" smtClean="0"/>
              <a:t>distributions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866958"/>
            <a:ext cx="9144000" cy="1655762"/>
          </a:xfrm>
        </p:spPr>
        <p:txBody>
          <a:bodyPr/>
          <a:lstStyle/>
          <a:p>
            <a:r>
              <a:rPr lang="en-US" dirty="0" smtClean="0"/>
              <a:t> B. Dolan, B. Fuchs</a:t>
            </a:r>
            <a:r>
              <a:rPr lang="en-US" b="1" dirty="0" smtClean="0"/>
              <a:t>, S. A. Rutledge</a:t>
            </a:r>
            <a:r>
              <a:rPr lang="en-US" dirty="0" smtClean="0"/>
              <a:t>,  E. Barnes, E. Thompson</a:t>
            </a:r>
          </a:p>
          <a:p>
            <a:r>
              <a:rPr lang="en-US" b="1" dirty="0" smtClean="0"/>
              <a:t>PMM Science Team Meeting</a:t>
            </a:r>
          </a:p>
          <a:p>
            <a:r>
              <a:rPr lang="en-US" b="1" dirty="0" smtClean="0"/>
              <a:t>25 October 2016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35281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81" y="733520"/>
            <a:ext cx="4687047" cy="37496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589" y="781183"/>
            <a:ext cx="4274671" cy="34197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74380" y="1213827"/>
            <a:ext cx="177971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Strong </a:t>
            </a:r>
            <a:r>
              <a:rPr lang="en-US" dirty="0" err="1" smtClean="0"/>
              <a:t>stratiform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958646" y="4474373"/>
            <a:ext cx="10490470" cy="3046988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1"/>
            <a:endParaRPr lang="en-US" sz="24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Some cases are strong convection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Large drops falling adjacent to strong updrafts in other cases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Still seeking full explanation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sz="2400" dirty="0" smtClean="0"/>
              <a:t>Strong </a:t>
            </a:r>
            <a:r>
              <a:rPr lang="en-US" sz="2400" dirty="0" err="1" smtClean="0"/>
              <a:t>stratiform</a:t>
            </a:r>
            <a:r>
              <a:rPr lang="en-US" sz="2400" dirty="0" smtClean="0"/>
              <a:t> (aggregation, coalescence)</a:t>
            </a:r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endParaRPr lang="en-US" sz="2400" dirty="0"/>
          </a:p>
          <a:p>
            <a:pPr marL="742950" lvl="1" indent="-285750">
              <a:buFont typeface="Arial" charset="0"/>
              <a:buChar char="•"/>
            </a:pPr>
            <a:endParaRPr lang="en-US" sz="2400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1819245" y="781183"/>
            <a:ext cx="551754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MC3E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6661412" y="733520"/>
            <a:ext cx="71397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smtClean="0"/>
              <a:t>TWP-ICE</a:t>
            </a:r>
            <a:endParaRPr lang="en-US" sz="1200" dirty="0"/>
          </a:p>
        </p:txBody>
      </p:sp>
      <p:sp>
        <p:nvSpPr>
          <p:cNvPr id="5" name="Rectangle 4"/>
          <p:cNvSpPr/>
          <p:nvPr/>
        </p:nvSpPr>
        <p:spPr>
          <a:xfrm>
            <a:off x="3306420" y="87189"/>
            <a:ext cx="5434817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/>
              <a:t>Large drop, low concentration modes indicated by NPC2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306420" y="1583159"/>
            <a:ext cx="69281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NPC2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717830" y="1583159"/>
            <a:ext cx="69281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NPC2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974720" y="4542925"/>
            <a:ext cx="10228705" cy="1938991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56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63706" y="134976"/>
            <a:ext cx="12622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smtClean="0"/>
              <a:t>EOF1</a:t>
            </a:r>
            <a:endParaRPr lang="en-US" sz="4000"/>
          </a:p>
        </p:txBody>
      </p:sp>
      <p:sp>
        <p:nvSpPr>
          <p:cNvPr id="5" name="TextBox 4"/>
          <p:cNvSpPr txBox="1"/>
          <p:nvPr/>
        </p:nvSpPr>
        <p:spPr>
          <a:xfrm>
            <a:off x="8708320" y="134976"/>
            <a:ext cx="1262205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EOF2</a:t>
            </a:r>
            <a:endParaRPr lang="en-US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4135787" y="894188"/>
            <a:ext cx="1700209" cy="461665"/>
          </a:xfrm>
          <a:prstGeom prst="rect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Positive PC1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6593" y="894188"/>
            <a:ext cx="1831142" cy="461665"/>
          </a:xfrm>
          <a:prstGeom prst="rect">
            <a:avLst/>
          </a:prstGeom>
          <a:solidFill>
            <a:schemeClr val="bg1"/>
          </a:solidFill>
          <a:ln w="254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Negative PC1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849635" y="886072"/>
            <a:ext cx="1700209" cy="461665"/>
          </a:xfrm>
          <a:prstGeom prst="rect">
            <a:avLst/>
          </a:prstGeom>
          <a:ln w="254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Positive PC2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00385" y="896053"/>
            <a:ext cx="1831142" cy="461665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Negative PC2</a:t>
            </a:r>
          </a:p>
        </p:txBody>
      </p:sp>
      <p:cxnSp>
        <p:nvCxnSpPr>
          <p:cNvPr id="18" name="Straight Arrow Connector 17"/>
          <p:cNvCxnSpPr>
            <a:stCxn id="9" idx="2"/>
            <a:endCxn id="22" idx="0"/>
          </p:cNvCxnSpPr>
          <p:nvPr/>
        </p:nvCxnSpPr>
        <p:spPr>
          <a:xfrm>
            <a:off x="1742164" y="1355853"/>
            <a:ext cx="0" cy="130777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8" idx="2"/>
          </p:cNvCxnSpPr>
          <p:nvPr/>
        </p:nvCxnSpPr>
        <p:spPr>
          <a:xfrm flipH="1">
            <a:off x="4949761" y="1355853"/>
            <a:ext cx="36131" cy="1318405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2" idx="2"/>
          </p:cNvCxnSpPr>
          <p:nvPr/>
        </p:nvCxnSpPr>
        <p:spPr>
          <a:xfrm>
            <a:off x="7915956" y="1357718"/>
            <a:ext cx="37456" cy="1239529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24" idx="0"/>
          </p:cNvCxnSpPr>
          <p:nvPr/>
        </p:nvCxnSpPr>
        <p:spPr>
          <a:xfrm flipH="1">
            <a:off x="10370645" y="1361921"/>
            <a:ext cx="61302" cy="123532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016965" y="2663629"/>
            <a:ext cx="1450397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00B050"/>
            </a:solidFill>
            <a:prstDash val="solid"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Stratiform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4175605" y="2654594"/>
            <a:ext cx="1551195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Convective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9324115" y="2597247"/>
            <a:ext cx="2093060" cy="830997"/>
          </a:xfrm>
          <a:prstGeom prst="rect">
            <a:avLst/>
          </a:prstGeom>
          <a:solidFill>
            <a:schemeClr val="bg1"/>
          </a:solidFill>
          <a:ln w="50800">
            <a:solidFill>
              <a:srgbClr val="FFC000"/>
            </a:solidFill>
            <a:prstDash val="solid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Weak, Shallow </a:t>
            </a:r>
          </a:p>
          <a:p>
            <a:pPr algn="ctr"/>
            <a:r>
              <a:rPr lang="en-US" sz="2400" dirty="0" smtClean="0"/>
              <a:t>Warm</a:t>
            </a:r>
            <a:r>
              <a:rPr lang="en-US" sz="2400" dirty="0"/>
              <a:t> </a:t>
            </a:r>
            <a:r>
              <a:rPr lang="en-US" sz="2400" dirty="0" smtClean="0"/>
              <a:t>Rain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6735705" y="2607015"/>
            <a:ext cx="2426563" cy="1200328"/>
          </a:xfrm>
          <a:prstGeom prst="rec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Large diameter, low concentration</a:t>
            </a:r>
            <a:endParaRPr lang="en-US" sz="2400" dirty="0"/>
          </a:p>
        </p:txBody>
      </p:sp>
      <p:cxnSp>
        <p:nvCxnSpPr>
          <p:cNvPr id="29" name="Straight Arrow Connector 28"/>
          <p:cNvCxnSpPr>
            <a:endCxn id="38" idx="0"/>
          </p:cNvCxnSpPr>
          <p:nvPr/>
        </p:nvCxnSpPr>
        <p:spPr>
          <a:xfrm flipH="1">
            <a:off x="7890001" y="3916337"/>
            <a:ext cx="87714" cy="105085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35" idx="3"/>
          </p:cNvCxnSpPr>
          <p:nvPr/>
        </p:nvCxnSpPr>
        <p:spPr>
          <a:xfrm flipH="1">
            <a:off x="4404354" y="3807343"/>
            <a:ext cx="2331351" cy="113443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6669880" y="4967187"/>
            <a:ext cx="2440241" cy="461665"/>
          </a:xfrm>
          <a:prstGeom prst="rect">
            <a:avLst/>
          </a:prstGeom>
          <a:ln w="50800">
            <a:solidFill>
              <a:srgbClr val="7030A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“Other” Ice-based </a:t>
            </a:r>
            <a:endParaRPr lang="en-US" sz="2400" dirty="0"/>
          </a:p>
        </p:txBody>
      </p:sp>
      <p:sp>
        <p:nvSpPr>
          <p:cNvPr id="60" name="TextBox 59"/>
          <p:cNvSpPr txBox="1"/>
          <p:nvPr/>
        </p:nvSpPr>
        <p:spPr>
          <a:xfrm>
            <a:off x="3289811" y="5883152"/>
            <a:ext cx="4741202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Ice–based Convection</a:t>
            </a:r>
            <a:endParaRPr lang="en-US" sz="4000" dirty="0"/>
          </a:p>
        </p:txBody>
      </p:sp>
      <p:sp>
        <p:nvSpPr>
          <p:cNvPr id="61" name="TextBox 60"/>
          <p:cNvSpPr txBox="1"/>
          <p:nvPr/>
        </p:nvSpPr>
        <p:spPr>
          <a:xfrm>
            <a:off x="826593" y="5896734"/>
            <a:ext cx="2297937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smtClean="0"/>
              <a:t>Stratiform</a:t>
            </a:r>
            <a:endParaRPr lang="en-US" sz="4000" dirty="0"/>
          </a:p>
        </p:txBody>
      </p:sp>
      <p:sp>
        <p:nvSpPr>
          <p:cNvPr id="62" name="TextBox 61"/>
          <p:cNvSpPr txBox="1"/>
          <p:nvPr/>
        </p:nvSpPr>
        <p:spPr>
          <a:xfrm>
            <a:off x="8887889" y="5883152"/>
            <a:ext cx="2502758" cy="707886"/>
          </a:xfrm>
          <a:prstGeom prst="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/>
              <a:t>Warm Rain</a:t>
            </a:r>
            <a:endParaRPr lang="en-US" sz="4000" dirty="0"/>
          </a:p>
        </p:txBody>
      </p:sp>
      <p:cxnSp>
        <p:nvCxnSpPr>
          <p:cNvPr id="64" name="Straight Arrow Connector 63"/>
          <p:cNvCxnSpPr>
            <a:stCxn id="22" idx="2"/>
            <a:endCxn id="61" idx="0"/>
          </p:cNvCxnSpPr>
          <p:nvPr/>
        </p:nvCxnSpPr>
        <p:spPr>
          <a:xfrm>
            <a:off x="1742164" y="3125294"/>
            <a:ext cx="233398" cy="277144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 flipH="1">
            <a:off x="2579990" y="5198019"/>
            <a:ext cx="552337" cy="685133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23" idx="2"/>
          </p:cNvCxnSpPr>
          <p:nvPr/>
        </p:nvCxnSpPr>
        <p:spPr>
          <a:xfrm flipH="1">
            <a:off x="4940893" y="3116259"/>
            <a:ext cx="10310" cy="2757406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7726046" y="5407601"/>
            <a:ext cx="189911" cy="46339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9255292" y="3428244"/>
            <a:ext cx="1199565" cy="2442747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115779" y="4710940"/>
            <a:ext cx="2288575" cy="461665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Heavy </a:t>
            </a:r>
            <a:r>
              <a:rPr lang="en-US" sz="2400" dirty="0" err="1" smtClean="0"/>
              <a:t>Stratiform</a:t>
            </a:r>
            <a:endParaRPr lang="en-US" sz="2400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1363219" y="1436600"/>
            <a:ext cx="471619" cy="2824550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0160661" y="4261150"/>
            <a:ext cx="1972620" cy="830997"/>
          </a:xfrm>
          <a:prstGeom prst="rect">
            <a:avLst/>
          </a:prstGeom>
          <a:ln w="57150" cmpd="sng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Intense </a:t>
            </a:r>
            <a:r>
              <a:rPr lang="en-US" sz="2400" dirty="0"/>
              <a:t>Warm</a:t>
            </a:r>
          </a:p>
          <a:p>
            <a:pPr algn="ctr"/>
            <a:r>
              <a:rPr lang="en-US" sz="2400" dirty="0"/>
              <a:t> Rain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10454857" y="5172605"/>
            <a:ext cx="551014" cy="698386"/>
          </a:xfrm>
          <a:prstGeom prst="straightConnector1">
            <a:avLst/>
          </a:prstGeom>
          <a:ln w="76200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785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86750"/>
            <a:ext cx="10515600" cy="13255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Rain type  “Separation”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218" y="681101"/>
            <a:ext cx="11831782" cy="1737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rgbClr val="FF0000"/>
                </a:solidFill>
              </a:rPr>
              <a:t>(Normalized) Negative and positive principal components PC1 and PC2 lie in different quadrants of the </a:t>
            </a:r>
            <a:r>
              <a:rPr lang="en-US" sz="1600" b="1" dirty="0" err="1" smtClean="0">
                <a:solidFill>
                  <a:srgbClr val="FF0000"/>
                </a:solidFill>
              </a:rPr>
              <a:t>N</a:t>
            </a:r>
            <a:r>
              <a:rPr lang="en-US" sz="1600" b="1" baseline="-25000" dirty="0" err="1" smtClean="0">
                <a:solidFill>
                  <a:srgbClr val="FF0000"/>
                </a:solidFill>
              </a:rPr>
              <a:t>w</a:t>
            </a:r>
            <a:r>
              <a:rPr lang="en-US" sz="1600" b="1" dirty="0" smtClean="0">
                <a:solidFill>
                  <a:srgbClr val="FF0000"/>
                </a:solidFill>
              </a:rPr>
              <a:t>-D</a:t>
            </a:r>
            <a:r>
              <a:rPr lang="en-US" sz="1600" b="1" baseline="-25000" dirty="0" smtClean="0">
                <a:solidFill>
                  <a:srgbClr val="FF0000"/>
                </a:solidFill>
              </a:rPr>
              <a:t>o</a:t>
            </a:r>
            <a:r>
              <a:rPr lang="en-US" sz="1600" b="1" dirty="0" smtClean="0">
                <a:solidFill>
                  <a:srgbClr val="FF0000"/>
                </a:solidFill>
              </a:rPr>
              <a:t> spectrum</a:t>
            </a:r>
          </a:p>
          <a:p>
            <a:pPr lvl="1"/>
            <a:r>
              <a:rPr lang="en-US" sz="1600" b="1" dirty="0" smtClean="0"/>
              <a:t>Convection in OLYMPEX clearly distinguished from SGP and tropical convection in </a:t>
            </a:r>
            <a:r>
              <a:rPr lang="en-US" sz="1600" b="1" dirty="0" smtClean="0"/>
              <a:t>N</a:t>
            </a:r>
            <a:r>
              <a:rPr lang="en-US" sz="1600" b="1" baseline="-25000" dirty="0" smtClean="0"/>
              <a:t>w</a:t>
            </a:r>
            <a:r>
              <a:rPr lang="en-US" sz="1600" b="1" dirty="0" smtClean="0"/>
              <a:t>-D</a:t>
            </a:r>
            <a:r>
              <a:rPr lang="en-US" sz="1600" b="1" baseline="-25000" dirty="0" smtClean="0"/>
              <a:t>0</a:t>
            </a:r>
            <a:r>
              <a:rPr lang="en-US" sz="1600" b="1" dirty="0" smtClean="0"/>
              <a:t> </a:t>
            </a:r>
            <a:r>
              <a:rPr lang="en-US" sz="1600" b="1" dirty="0" smtClean="0"/>
              <a:t>space; warm rain with </a:t>
            </a:r>
            <a:r>
              <a:rPr lang="en-US" sz="1600" b="1" dirty="0" smtClean="0"/>
              <a:t>larger </a:t>
            </a:r>
            <a:r>
              <a:rPr lang="en-US" sz="1600" b="1" dirty="0" smtClean="0"/>
              <a:t>D</a:t>
            </a:r>
            <a:r>
              <a:rPr lang="en-US" sz="1600" b="1" baseline="-25000" dirty="0" smtClean="0"/>
              <a:t>0</a:t>
            </a:r>
            <a:r>
              <a:rPr lang="en-US" sz="1600" b="1" dirty="0" smtClean="0"/>
              <a:t> values emerges at Manus (and other deep tropical locations) </a:t>
            </a:r>
          </a:p>
          <a:p>
            <a:pPr lvl="1"/>
            <a:r>
              <a:rPr lang="en-US" sz="1600" b="1" dirty="0"/>
              <a:t>Some overlap (e.g. </a:t>
            </a:r>
            <a:r>
              <a:rPr lang="en-US" sz="1600" b="1" dirty="0" err="1"/>
              <a:t>stratiform</a:t>
            </a:r>
            <a:r>
              <a:rPr lang="en-US" sz="1600" b="1" dirty="0"/>
              <a:t>, warm rain), hence some ambiguity in rain </a:t>
            </a:r>
            <a:r>
              <a:rPr lang="en-US" sz="1600" b="1" dirty="0" smtClean="0"/>
              <a:t>type</a:t>
            </a:r>
          </a:p>
          <a:p>
            <a:r>
              <a:rPr lang="en-US" sz="1600" b="1" dirty="0" smtClean="0"/>
              <a:t>It appears that merging Thompson et al. (2015) and </a:t>
            </a:r>
            <a:r>
              <a:rPr lang="en-US" sz="1600" b="1" dirty="0" err="1" smtClean="0"/>
              <a:t>Bringi</a:t>
            </a:r>
            <a:r>
              <a:rPr lang="en-US" sz="1600" b="1" dirty="0" smtClean="0"/>
              <a:t> et al. (2009) boundaries for global convective-</a:t>
            </a:r>
            <a:r>
              <a:rPr lang="en-US" sz="1600" b="1" dirty="0" err="1" smtClean="0"/>
              <a:t>stratiform</a:t>
            </a:r>
            <a:r>
              <a:rPr lang="en-US" sz="1600" b="1" dirty="0" smtClean="0"/>
              <a:t> rain separation is a good approach</a:t>
            </a:r>
          </a:p>
          <a:p>
            <a:pPr lvl="1"/>
            <a:r>
              <a:rPr lang="en-US" sz="1600" b="1" dirty="0" smtClean="0"/>
              <a:t>Better captures weak, shallow convection (tropical maritime) and intense convection (mid-latitudes)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2686" y="6394392"/>
            <a:ext cx="66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Convective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B050"/>
                </a:solidFill>
              </a:rPr>
              <a:t>Stratiform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Warm rain </a:t>
            </a:r>
            <a:r>
              <a:rPr lang="en-US" dirty="0" smtClean="0">
                <a:solidFill>
                  <a:srgbClr val="1937E5"/>
                </a:solidFill>
              </a:rPr>
              <a:t>Strong </a:t>
            </a:r>
            <a:r>
              <a:rPr lang="en-US" dirty="0" err="1" smtClean="0">
                <a:solidFill>
                  <a:srgbClr val="1937E5"/>
                </a:solidFill>
              </a:rPr>
              <a:t>stratiform</a:t>
            </a:r>
            <a:r>
              <a:rPr lang="en-US" dirty="0" smtClean="0">
                <a:solidFill>
                  <a:srgbClr val="1937E5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“Other” ice-based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27202" y="38281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01854" y="546875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world_pc_allexper_nwd0_1.5_nolines_noannotate_sub3olym_subpc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54" y="3018259"/>
            <a:ext cx="10128399" cy="337613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801854" y="4816036"/>
            <a:ext cx="796219" cy="44103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887225" y="5080653"/>
            <a:ext cx="723142" cy="388106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530327" y="5468759"/>
            <a:ext cx="14474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STRATIFORM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82686" y="4012797"/>
            <a:ext cx="1411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CONVECTIVE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6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30885"/>
            <a:ext cx="10515600" cy="951057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Reflectivity – Rain rate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199" y="920172"/>
            <a:ext cx="10708341" cy="1781261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Precipitation processes identified by EOF’s are clearly separated in Z-R space</a:t>
            </a:r>
          </a:p>
          <a:p>
            <a:pPr lvl="1"/>
            <a:r>
              <a:rPr lang="en-US" dirty="0" err="1" smtClean="0"/>
              <a:t>Stratiform</a:t>
            </a:r>
            <a:r>
              <a:rPr lang="en-US" dirty="0" smtClean="0"/>
              <a:t>-convective rain rate transition appears to increase from high to low latitudes</a:t>
            </a:r>
          </a:p>
          <a:p>
            <a:pPr lvl="1"/>
            <a:r>
              <a:rPr lang="en-US" dirty="0" smtClean="0"/>
              <a:t>Overlap between </a:t>
            </a:r>
            <a:r>
              <a:rPr lang="en-US" dirty="0" err="1" smtClean="0"/>
              <a:t>stratiform</a:t>
            </a:r>
            <a:r>
              <a:rPr lang="en-US" dirty="0" smtClean="0"/>
              <a:t> and warm rain DSD’s again seen in Z-R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2686" y="6479287"/>
            <a:ext cx="6680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Convective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B050"/>
                </a:solidFill>
              </a:rPr>
              <a:t>Stratiform</a:t>
            </a:r>
            <a:r>
              <a:rPr lang="en-US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FFC000"/>
                </a:solidFill>
              </a:rPr>
              <a:t>Warm rain </a:t>
            </a:r>
            <a:r>
              <a:rPr lang="en-US" dirty="0" smtClean="0">
                <a:solidFill>
                  <a:srgbClr val="1937E5"/>
                </a:solidFill>
              </a:rPr>
              <a:t>Strong </a:t>
            </a:r>
            <a:r>
              <a:rPr lang="en-US" dirty="0" err="1" smtClean="0">
                <a:solidFill>
                  <a:srgbClr val="1937E5"/>
                </a:solidFill>
              </a:rPr>
              <a:t>stratiform</a:t>
            </a:r>
            <a:r>
              <a:rPr lang="en-US" dirty="0" smtClean="0">
                <a:solidFill>
                  <a:srgbClr val="1937E5"/>
                </a:solidFill>
              </a:rPr>
              <a:t> </a:t>
            </a:r>
            <a:r>
              <a:rPr lang="en-US" dirty="0" smtClean="0">
                <a:solidFill>
                  <a:srgbClr val="7030A0"/>
                </a:solidFill>
              </a:rPr>
              <a:t>“Other” ice</a:t>
            </a:r>
            <a:r>
              <a:rPr lang="en-US" smtClean="0">
                <a:solidFill>
                  <a:srgbClr val="7030A0"/>
                </a:solidFill>
              </a:rPr>
              <a:t>-based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3" name="Picture 2" descr="world_pc_allexper_zr_1.5_nolines_noannotate_sub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132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985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358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Rain Volume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462" y="1231990"/>
            <a:ext cx="3957320" cy="520944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Globally:</a:t>
            </a:r>
          </a:p>
          <a:p>
            <a:pPr lvl="1"/>
            <a:r>
              <a:rPr lang="en-US" dirty="0" smtClean="0"/>
              <a:t>13% </a:t>
            </a:r>
            <a:r>
              <a:rPr lang="en-US" dirty="0" err="1" smtClean="0"/>
              <a:t>stratiform</a:t>
            </a:r>
            <a:endParaRPr lang="en-US" dirty="0" smtClean="0"/>
          </a:p>
          <a:p>
            <a:pPr lvl="1"/>
            <a:r>
              <a:rPr lang="en-US" dirty="0" smtClean="0"/>
              <a:t>52% ice based convection</a:t>
            </a:r>
          </a:p>
          <a:p>
            <a:pPr lvl="1"/>
            <a:r>
              <a:rPr lang="en-US" dirty="0" smtClean="0"/>
              <a:t>26% warm rain (shallow and intense)</a:t>
            </a:r>
          </a:p>
          <a:p>
            <a:pPr lvl="1"/>
            <a:r>
              <a:rPr lang="en-US" dirty="0" smtClean="0"/>
              <a:t>9% ambiguous</a:t>
            </a:r>
          </a:p>
          <a:p>
            <a:r>
              <a:rPr lang="en-US" dirty="0" smtClean="0"/>
              <a:t>Largest warm rain component in the tropics</a:t>
            </a:r>
            <a:r>
              <a:rPr lang="en-US" smtClean="0"/>
              <a:t>; expected </a:t>
            </a:r>
            <a:r>
              <a:rPr lang="en-US" dirty="0" smtClean="0"/>
              <a:t>but this is a good physical check on results</a:t>
            </a:r>
          </a:p>
          <a:p>
            <a:r>
              <a:rPr lang="en-US" dirty="0"/>
              <a:t>R</a:t>
            </a:r>
            <a:r>
              <a:rPr lang="en-US" dirty="0" smtClean="0"/>
              <a:t>ain volumes by precipitation type are not widely different across regions</a:t>
            </a:r>
          </a:p>
        </p:txBody>
      </p:sp>
      <p:pic>
        <p:nvPicPr>
          <p:cNvPr id="4" name="Picture 3" descr="Global_rainvolume_bylat_ba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6782" y="296671"/>
            <a:ext cx="7356752" cy="642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86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6687"/>
            <a:ext cx="10515600" cy="39687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Conclusions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0809" y="733044"/>
            <a:ext cx="4821144" cy="563231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No a priori assumptions made about the DSD for convective and </a:t>
            </a:r>
            <a:r>
              <a:rPr lang="en-US" sz="2000" dirty="0" err="1" smtClean="0"/>
              <a:t>stratiform</a:t>
            </a:r>
            <a:r>
              <a:rPr lang="en-US" sz="2000" dirty="0" smtClean="0"/>
              <a:t> precipitation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We related D</a:t>
            </a:r>
            <a:r>
              <a:rPr lang="en-US" sz="2000" baseline="-25000" dirty="0" smtClean="0"/>
              <a:t>0</a:t>
            </a:r>
            <a:r>
              <a:rPr lang="en-US" sz="2000" dirty="0" smtClean="0"/>
              <a:t>-N</a:t>
            </a:r>
            <a:r>
              <a:rPr lang="en-US" sz="2000" baseline="-25000" dirty="0" smtClean="0"/>
              <a:t>w</a:t>
            </a:r>
            <a:r>
              <a:rPr lang="en-US" sz="2000" dirty="0" smtClean="0"/>
              <a:t> pairs to microphysical processes and precipitation type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/>
              <a:t>This information can be used to refine Z-R relationships and improve reflectivity-based rainfall from satellites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/>
          </a:p>
          <a:p>
            <a:pPr marL="342900" indent="-342900">
              <a:buFont typeface="Arial" charset="0"/>
              <a:buChar char="•"/>
            </a:pPr>
            <a:r>
              <a:rPr lang="en-US" sz="2000" dirty="0"/>
              <a:t>R</a:t>
            </a:r>
            <a:r>
              <a:rPr lang="en-US" sz="2000" dirty="0" smtClean="0"/>
              <a:t>esults suggest DSD variables can be constrained within different rain types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000" i="1" dirty="0" smtClean="0"/>
              <a:t>Overlap between warm rain and </a:t>
            </a:r>
            <a:r>
              <a:rPr lang="en-US" sz="2000" i="1" dirty="0" err="1" smtClean="0"/>
              <a:t>stratiform</a:t>
            </a:r>
            <a:r>
              <a:rPr lang="en-US" sz="2000" i="1" dirty="0" smtClean="0"/>
              <a:t> DSDs is something we have been struggling with for year in terms of convective-</a:t>
            </a:r>
            <a:r>
              <a:rPr lang="en-US" sz="2000" i="1" dirty="0" err="1" smtClean="0"/>
              <a:t>stratiform</a:t>
            </a:r>
            <a:r>
              <a:rPr lang="en-US" sz="2000" i="1" dirty="0" smtClean="0"/>
              <a:t> partitioning</a:t>
            </a:r>
            <a:endParaRPr lang="en-US" sz="2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8141" y="563562"/>
            <a:ext cx="6391835" cy="57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02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Acknowledgements</a:t>
            </a:r>
            <a:br>
              <a:rPr lang="en-US" b="1" dirty="0" smtClean="0">
                <a:solidFill>
                  <a:srgbClr val="FF0000"/>
                </a:solidFill>
              </a:rPr>
            </a:b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Thanks to many NASA and DOE folks who made this research possible. We are grateful for PMM and GV financial support, as well as support from DOE. </a:t>
            </a:r>
          </a:p>
          <a:p>
            <a:r>
              <a:rPr lang="en-US" dirty="0" smtClean="0"/>
              <a:t>We would like </a:t>
            </a:r>
            <a:r>
              <a:rPr lang="en-US" smtClean="0"/>
              <a:t>to acknowledge </a:t>
            </a:r>
            <a:r>
              <a:rPr lang="en-US" dirty="0" smtClean="0"/>
              <a:t>Dr. Walt Petersen for leading the NASA GV activities.</a:t>
            </a:r>
          </a:p>
          <a:p>
            <a:r>
              <a:rPr lang="en-US" dirty="0" smtClean="0"/>
              <a:t>Personally I wish to acknowledge Dr. Matt </a:t>
            </a:r>
            <a:r>
              <a:rPr lang="en-US" dirty="0" err="1" smtClean="0"/>
              <a:t>Schwaller</a:t>
            </a:r>
            <a:r>
              <a:rPr lang="en-US" dirty="0" smtClean="0"/>
              <a:t> for his leadership and dedication to the NASA GV program. Matt, you have been absolutely fantastic to work with and I will miss our interactions over the years.  I wish you much happiness in your retirement.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453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Motivation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80516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Knowledge of drop size distributions (DSD’s) underpins radar-based rainfall estimation and attenuation correction. DSD’s also needed for cloud models where size distributions are assumed (so-called bulk models).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Retrieval of rain rates from GPM DPR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Inherent dependence of Z-R relationships on DSD’s</a:t>
            </a:r>
          </a:p>
          <a:p>
            <a:r>
              <a:rPr lang="en-US" dirty="0" smtClean="0"/>
              <a:t>DSD’s are shaped by microphysical processes</a:t>
            </a:r>
          </a:p>
          <a:p>
            <a:pPr lvl="1"/>
            <a:r>
              <a:rPr lang="en-US" dirty="0" smtClean="0"/>
              <a:t>Coalescence, accretion (riming), aggregation, break-up, etc. </a:t>
            </a:r>
            <a:endParaRPr lang="en-US" dirty="0" smtClean="0"/>
          </a:p>
          <a:p>
            <a:pPr lvl="1"/>
            <a:r>
              <a:rPr lang="en-US" dirty="0" smtClean="0"/>
              <a:t>Characteristics of convective and </a:t>
            </a:r>
            <a:r>
              <a:rPr lang="en-US" dirty="0" err="1" smtClean="0"/>
              <a:t>stratiform</a:t>
            </a:r>
            <a:r>
              <a:rPr lang="en-US" dirty="0" smtClean="0"/>
              <a:t> precipitation</a:t>
            </a:r>
            <a:endParaRPr lang="en-US" dirty="0" smtClean="0"/>
          </a:p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Investigate </a:t>
            </a:r>
            <a:r>
              <a:rPr lang="en-US" dirty="0" smtClean="0">
                <a:solidFill>
                  <a:srgbClr val="FF0000"/>
                </a:solidFill>
              </a:rPr>
              <a:t>DSD </a:t>
            </a:r>
            <a:r>
              <a:rPr lang="en-US" dirty="0" smtClean="0">
                <a:solidFill>
                  <a:srgbClr val="FF0000"/>
                </a:solidFill>
              </a:rPr>
              <a:t>variability regionally and globally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elate observed variability of DSD’s to precipitation physics, including convective and </a:t>
            </a:r>
            <a:r>
              <a:rPr lang="en-US" dirty="0" err="1" smtClean="0">
                <a:solidFill>
                  <a:srgbClr val="FF0000"/>
                </a:solidFill>
              </a:rPr>
              <a:t>stratiform</a:t>
            </a:r>
            <a:r>
              <a:rPr lang="en-US" dirty="0" smtClean="0">
                <a:solidFill>
                  <a:srgbClr val="FF0000"/>
                </a:solidFill>
              </a:rPr>
              <a:t> precipitation, and contributions from ice-based and warm rain precipitation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631677"/>
              </p:ext>
            </p:extLst>
          </p:nvPr>
        </p:nvGraphicFramePr>
        <p:xfrm>
          <a:off x="8653542" y="2984764"/>
          <a:ext cx="2234232" cy="609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8" name="Equation" r:id="rId3" imgW="1117600" imgH="304800" progId="Equation.3">
                  <p:embed/>
                </p:oleObj>
              </mc:Choice>
              <mc:Fallback>
                <p:oleObj name="Equation" r:id="rId3" imgW="1117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653542" y="2984764"/>
                        <a:ext cx="2234232" cy="609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289185"/>
              </p:ext>
            </p:extLst>
          </p:nvPr>
        </p:nvGraphicFramePr>
        <p:xfrm>
          <a:off x="8566600" y="3621277"/>
          <a:ext cx="2421633" cy="599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9" name="Equation" r:id="rId5" imgW="1231900" imgH="304800" progId="Equation.3">
                  <p:embed/>
                </p:oleObj>
              </mc:Choice>
              <mc:Fallback>
                <p:oleObj name="Equation" r:id="rId5" imgW="1231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566600" y="3621277"/>
                        <a:ext cx="2421633" cy="5991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939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Methods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281" y="1486578"/>
            <a:ext cx="6168775" cy="5181350"/>
          </a:xfrm>
        </p:spPr>
        <p:txBody>
          <a:bodyPr>
            <a:normAutofit/>
          </a:bodyPr>
          <a:lstStyle/>
          <a:p>
            <a:r>
              <a:rPr lang="en-US" dirty="0" smtClean="0"/>
              <a:t>Employ 12 </a:t>
            </a:r>
            <a:r>
              <a:rPr lang="en-US" dirty="0" err="1" smtClean="0"/>
              <a:t>disdrometer</a:t>
            </a:r>
            <a:r>
              <a:rPr lang="en-US" dirty="0" smtClean="0"/>
              <a:t> datasets from around the world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Low to high latitude, continental to oceanic</a:t>
            </a:r>
          </a:p>
          <a:p>
            <a:pPr lvl="1"/>
            <a:r>
              <a:rPr lang="en-US" dirty="0" smtClean="0"/>
              <a:t>6 NASA field campaigns (TRMM-LBA, </a:t>
            </a:r>
            <a:r>
              <a:rPr lang="en-US" dirty="0" err="1" smtClean="0"/>
              <a:t>LPVEx</a:t>
            </a:r>
            <a:r>
              <a:rPr lang="en-US" dirty="0" smtClean="0"/>
              <a:t>, MC3E, </a:t>
            </a:r>
            <a:r>
              <a:rPr lang="en-US" dirty="0" err="1" smtClean="0"/>
              <a:t>IFloodS</a:t>
            </a:r>
            <a:r>
              <a:rPr lang="en-US" dirty="0" smtClean="0"/>
              <a:t>, </a:t>
            </a:r>
            <a:r>
              <a:rPr lang="en-US" dirty="0" err="1" smtClean="0"/>
              <a:t>IPHEx</a:t>
            </a:r>
            <a:r>
              <a:rPr lang="en-US" dirty="0" smtClean="0"/>
              <a:t>, </a:t>
            </a:r>
            <a:r>
              <a:rPr lang="en-US" dirty="0" err="1" smtClean="0"/>
              <a:t>OLYMPEx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6 DOE installations/campaigns </a:t>
            </a:r>
            <a:r>
              <a:rPr lang="en-US" dirty="0" smtClean="0"/>
              <a:t>[</a:t>
            </a:r>
            <a:r>
              <a:rPr lang="en-US" dirty="0" err="1" smtClean="0"/>
              <a:t>Gan</a:t>
            </a:r>
            <a:r>
              <a:rPr lang="en-US" dirty="0" smtClean="0"/>
              <a:t>, Manus, TWP-ICE, Darwin, </a:t>
            </a:r>
            <a:r>
              <a:rPr lang="en-US" dirty="0" smtClean="0"/>
              <a:t>Southern Great Plains (SGP), Finland]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Gamma DSD parameters computed including </a:t>
            </a:r>
            <a:r>
              <a:rPr lang="en-US" dirty="0" err="1" smtClean="0">
                <a:solidFill>
                  <a:srgbClr val="FF0000"/>
                </a:solidFill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, D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, µ</a:t>
            </a:r>
          </a:p>
          <a:p>
            <a:pPr lvl="1"/>
            <a:r>
              <a:rPr lang="en-US" dirty="0" smtClean="0"/>
              <a:t>Nearly 250,000 raining minutes </a:t>
            </a:r>
            <a:r>
              <a:rPr lang="en-US" dirty="0"/>
              <a:t>included in </a:t>
            </a:r>
            <a:r>
              <a:rPr lang="en-US" dirty="0" smtClean="0"/>
              <a:t>dataset (~ 6 months of continuous rain)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7393" y="187570"/>
            <a:ext cx="5474283" cy="32668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0928" y="4374776"/>
            <a:ext cx="3236265" cy="1105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0370916" y="4921883"/>
            <a:ext cx="376277" cy="2116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637086" y="5707481"/>
            <a:ext cx="3636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N</a:t>
            </a:r>
            <a:r>
              <a:rPr lang="en-US" b="1" baseline="-25000" dirty="0" err="1" smtClean="0"/>
              <a:t>w</a:t>
            </a:r>
            <a:r>
              <a:rPr lang="en-US" b="1" dirty="0" smtClean="0"/>
              <a:t>, normalized intercept parameter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72488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85" y="65885"/>
            <a:ext cx="9858103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Datasets</a:t>
            </a:r>
            <a:endParaRPr lang="en-US" b="1" dirty="0">
              <a:solidFill>
                <a:srgbClr val="FF0000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5196292"/>
              </p:ext>
            </p:extLst>
          </p:nvPr>
        </p:nvGraphicFramePr>
        <p:xfrm>
          <a:off x="117231" y="1143733"/>
          <a:ext cx="6584015" cy="53981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64977"/>
                <a:gridCol w="1445273"/>
                <a:gridCol w="1445273"/>
                <a:gridCol w="963515"/>
                <a:gridCol w="1364977"/>
              </a:tblGrid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Name</a:t>
                      </a:r>
                      <a:endParaRPr lang="en-US" sz="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Location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Time Frame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# raining points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# disdrometers / type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</a:rPr>
                        <a:t>iFloods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Eastern Iowa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 Apr –16  Jun 2013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14608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6 2DVDs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MC3E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Central Oklahoma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23 Apr – 1 Jun 2011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6043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 2DVDs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SGP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Central Oklahoma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28 Feb 2011 – 5 May 2016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39592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2DVD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</a:rPr>
                        <a:t>IPHEx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Western North Carolina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25 Apr – 16 Jun 2014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10718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 2DVD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solidFill>
                            <a:srgbClr val="FF0000"/>
                          </a:solidFill>
                          <a:effectLst/>
                        </a:rPr>
                        <a:t>LPVEx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Helsinki, Finland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 Sept – 20 Oct 2010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5574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2DVD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Finland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Hyytiala, Finland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15 Feb – 11 Sept 2014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13945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2DVD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Manus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Manus Island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01 Dec 2011 – 04 Jul 2014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45664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2DVD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</a:rPr>
                        <a:t>Gan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Gan Island, Maldives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05 Oct 2011 – 06 Feb 2012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4348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2DVD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TWPICE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Darwin, Australia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 Nov 2005 – 10 Feb 2006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3669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JWD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Darwin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Darwin, Australia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 Mar 2011 – 04 Jan 2015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42248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2DVD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3894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LBA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Rodonia, Brazil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17 Jan 1999 – 3 Mar 1999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3100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1 JWD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43250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FF0000"/>
                          </a:solidFill>
                          <a:effectLst/>
                        </a:rPr>
                        <a:t>OLYMPEX</a:t>
                      </a:r>
                      <a:endParaRPr lang="en-US" sz="1800" dirty="0">
                        <a:solidFill>
                          <a:srgbClr val="FF0000"/>
                        </a:solidFill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Olympic Peninsula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31 Oct 2015 – 16 Jan 2016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60091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3 DVDs*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  <a:tr h="29209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Global</a:t>
                      </a:r>
                      <a:endParaRPr lang="en-US" sz="18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249600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47773" marR="47773" marT="0" marB="0"/>
                </a:tc>
              </a:tr>
            </a:tbl>
          </a:graphicData>
        </a:graphic>
      </p:graphicFrame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427" y="1179015"/>
            <a:ext cx="4909589" cy="3315475"/>
          </a:xfrm>
        </p:spPr>
      </p:pic>
      <p:sp>
        <p:nvSpPr>
          <p:cNvPr id="3" name="TextBox 2"/>
          <p:cNvSpPr txBox="1"/>
          <p:nvPr/>
        </p:nvSpPr>
        <p:spPr>
          <a:xfrm>
            <a:off x="7455877" y="5007455"/>
            <a:ext cx="3249608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Valid “raining minute”: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ontains &gt;100 drops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Rain rate &gt; 0.05 mm hr</a:t>
            </a:r>
            <a:r>
              <a:rPr lang="en-US" baseline="30000" dirty="0" smtClean="0"/>
              <a:t>-1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-4 ≤ µ ≤ 15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Snow samples not considered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027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0" y="-317541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DSD parameters by latitude band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32691" y="1026808"/>
            <a:ext cx="473964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N</a:t>
            </a:r>
            <a:r>
              <a:rPr lang="en-US" baseline="-25000" dirty="0" smtClean="0"/>
              <a:t>w</a:t>
            </a:r>
            <a:r>
              <a:rPr lang="en-US" dirty="0" smtClean="0"/>
              <a:t>-D</a:t>
            </a:r>
            <a:r>
              <a:rPr lang="en-US" baseline="-25000" dirty="0" smtClean="0"/>
              <a:t>0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Low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w</a:t>
            </a:r>
            <a:r>
              <a:rPr lang="en-US" dirty="0" smtClean="0"/>
              <a:t>, large D</a:t>
            </a:r>
            <a:r>
              <a:rPr lang="en-US" baseline="-25000" dirty="0" smtClean="0"/>
              <a:t>0</a:t>
            </a:r>
            <a:r>
              <a:rPr lang="en-US" dirty="0" smtClean="0"/>
              <a:t> in mid-latitudes, plus Darwin “break” convection</a:t>
            </a:r>
          </a:p>
          <a:p>
            <a:pPr lvl="1"/>
            <a:r>
              <a:rPr lang="en-US" dirty="0" smtClean="0"/>
              <a:t>Tropics show a double peak in D</a:t>
            </a:r>
            <a:r>
              <a:rPr lang="en-US" baseline="-25000" dirty="0" smtClean="0"/>
              <a:t>0</a:t>
            </a:r>
            <a:r>
              <a:rPr lang="en-US" dirty="0" smtClean="0"/>
              <a:t> at high </a:t>
            </a:r>
            <a:r>
              <a:rPr lang="en-US" dirty="0" err="1" smtClean="0"/>
              <a:t>N</a:t>
            </a:r>
            <a:r>
              <a:rPr lang="en-US" baseline="-25000" dirty="0" err="1" smtClean="0"/>
              <a:t>w</a:t>
            </a:r>
            <a:r>
              <a:rPr lang="en-US" dirty="0" smtClean="0"/>
              <a:t> (return to this later). Also evident in mid-latitudes, contributed by the long SGP dataset.  </a:t>
            </a:r>
            <a:endParaRPr lang="en-US" dirty="0"/>
          </a:p>
          <a:p>
            <a:r>
              <a:rPr lang="en-US" dirty="0" smtClean="0"/>
              <a:t>D</a:t>
            </a:r>
            <a:r>
              <a:rPr lang="en-US" baseline="-25000" dirty="0" smtClean="0"/>
              <a:t>0</a:t>
            </a:r>
            <a:r>
              <a:rPr lang="en-US" dirty="0" smtClean="0"/>
              <a:t>-LWC (g m</a:t>
            </a:r>
            <a:r>
              <a:rPr lang="en-US" baseline="30000" dirty="0" smtClean="0"/>
              <a:t>-3</a:t>
            </a:r>
            <a:r>
              <a:rPr lang="en-US" dirty="0" smtClean="0"/>
              <a:t>):</a:t>
            </a:r>
            <a:endParaRPr lang="en-US" dirty="0"/>
          </a:p>
          <a:p>
            <a:pPr lvl="1"/>
            <a:r>
              <a:rPr lang="en-US" dirty="0" smtClean="0"/>
              <a:t>Peak LWC increases from high to low latitude</a:t>
            </a:r>
          </a:p>
          <a:p>
            <a:pPr lvl="1"/>
            <a:r>
              <a:rPr lang="en-US" dirty="0" smtClean="0"/>
              <a:t>Large LWC-D</a:t>
            </a:r>
            <a:r>
              <a:rPr lang="en-US" baseline="-25000" dirty="0" smtClean="0"/>
              <a:t>0</a:t>
            </a:r>
            <a:r>
              <a:rPr lang="en-US" dirty="0" smtClean="0"/>
              <a:t> space extends to the far right in middle latitudes</a:t>
            </a:r>
          </a:p>
          <a:p>
            <a:pPr lvl="1"/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296348" y="4894886"/>
            <a:ext cx="6758905" cy="175432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But the important questions are: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How do these DSD parameters and their moments (LWC, RR) vary together? 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 smtClean="0"/>
              <a:t>Accordingly, what can be said about the precipitation characteristics (convective vs. </a:t>
            </a:r>
            <a:r>
              <a:rPr lang="en-US" b="1" dirty="0" err="1" smtClean="0"/>
              <a:t>stratiform</a:t>
            </a:r>
            <a:r>
              <a:rPr lang="en-US" b="1" dirty="0" smtClean="0"/>
              <a:t>; ice based </a:t>
            </a:r>
            <a:r>
              <a:rPr lang="en-US" b="1" dirty="0" smtClean="0"/>
              <a:t>vs</a:t>
            </a:r>
            <a:r>
              <a:rPr lang="en-US" b="1" dirty="0" smtClean="0"/>
              <a:t>. warm rain)?</a:t>
            </a:r>
            <a:endParaRPr lang="en-US" b="1" dirty="0"/>
          </a:p>
        </p:txBody>
      </p:sp>
      <p:pic>
        <p:nvPicPr>
          <p:cNvPr id="6" name="Picture 5" descr="Latband_nwd0_lwcd0_latband_olym_pap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970" y="829134"/>
            <a:ext cx="7321029" cy="403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437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EOF-Principal Component Analysis-used for detailed analysis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120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Technique to simplify the analysis of large, complex datasets</a:t>
            </a:r>
          </a:p>
          <a:p>
            <a:r>
              <a:rPr lang="en-US" dirty="0" smtClean="0"/>
              <a:t>Type of cluster or pattern analysis using linear regression to explain main modes of variability</a:t>
            </a:r>
          </a:p>
          <a:p>
            <a:pPr lvl="1"/>
            <a:r>
              <a:rPr lang="en-US" dirty="0" smtClean="0"/>
              <a:t>Linear regression of multiple variables simultaneously</a:t>
            </a:r>
          </a:p>
          <a:p>
            <a:r>
              <a:rPr lang="en-US" dirty="0" smtClean="0"/>
              <a:t>Project data onto set of basis vectors</a:t>
            </a:r>
          </a:p>
          <a:p>
            <a:pPr lvl="1"/>
            <a:r>
              <a:rPr lang="en-US" dirty="0" smtClean="0"/>
              <a:t>Resulting vectors are EOFs (empirical orthogonal functions)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EOF’s are sorted by the the amount of variability they explain in the DSD behavior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Collectively the EOFs explain the interrelationships between variables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Each EOF has a positive and negative mode (principal components)</a:t>
            </a:r>
          </a:p>
          <a:p>
            <a:pPr lvl="1"/>
            <a:r>
              <a:rPr lang="en-US" dirty="0" smtClean="0"/>
              <a:t>Each raining minute data point can be described by linear combination of EOF vectors</a:t>
            </a:r>
          </a:p>
          <a:p>
            <a:pPr lvl="2"/>
            <a:r>
              <a:rPr lang="en-US" dirty="0" smtClean="0"/>
              <a:t>Coefficients (principal components, PCs) are a measure of resemblance between a data point and an EOF vector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Here we examine six characteristic quantities: </a:t>
            </a:r>
            <a:r>
              <a:rPr lang="en-US" b="1" dirty="0" err="1" smtClean="0">
                <a:solidFill>
                  <a:srgbClr val="FF0000"/>
                </a:solidFill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, D</a:t>
            </a:r>
            <a:r>
              <a:rPr lang="en-US" b="1" baseline="-25000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, µ, LWC, RR, </a:t>
            </a:r>
            <a:r>
              <a:rPr lang="en-US" b="1" dirty="0" err="1" smtClean="0">
                <a:solidFill>
                  <a:srgbClr val="FF0000"/>
                </a:solidFill>
              </a:rPr>
              <a:t>N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t</a:t>
            </a:r>
            <a:r>
              <a:rPr lang="en-US" b="1" baseline="-25000" dirty="0" err="1">
                <a:solidFill>
                  <a:srgbClr val="FF0000"/>
                </a:solidFill>
              </a:rPr>
              <a:t>t</a:t>
            </a:r>
            <a:endParaRPr lang="en-US" b="1" baseline="-25000" dirty="0" smtClean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he </a:t>
            </a:r>
            <a:r>
              <a:rPr lang="en-US" b="1" dirty="0" smtClean="0">
                <a:solidFill>
                  <a:srgbClr val="FF0000"/>
                </a:solidFill>
              </a:rPr>
              <a:t>covariance of these six </a:t>
            </a:r>
            <a:r>
              <a:rPr lang="en-US" b="1" dirty="0" smtClean="0">
                <a:solidFill>
                  <a:srgbClr val="FF0000"/>
                </a:solidFill>
              </a:rPr>
              <a:t>parameters </a:t>
            </a:r>
            <a:r>
              <a:rPr lang="en-US" b="1" dirty="0" smtClean="0">
                <a:solidFill>
                  <a:srgbClr val="FF0000"/>
                </a:solidFill>
              </a:rPr>
              <a:t>is revealed</a:t>
            </a:r>
            <a:endParaRPr lang="en-US" b="1" baseline="-25000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229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50"/>
            <a:ext cx="1808018" cy="60469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Results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791" y="5864227"/>
            <a:ext cx="5850194" cy="510555"/>
          </a:xfrm>
          <a:prstGeom prst="rect">
            <a:avLst/>
          </a:prstGeom>
        </p:spPr>
      </p:pic>
      <p:graphicFrame>
        <p:nvGraphicFramePr>
          <p:cNvPr id="14" name="Table 13"/>
          <p:cNvGraphicFramePr>
            <a:graphicFrameLocks noGrp="1"/>
          </p:cNvGraphicFramePr>
          <p:nvPr>
            <p:extLst/>
          </p:nvPr>
        </p:nvGraphicFramePr>
        <p:xfrm>
          <a:off x="221361" y="2680785"/>
          <a:ext cx="4918615" cy="35637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027"/>
                <a:gridCol w="976549"/>
                <a:gridCol w="978013"/>
                <a:gridCol w="978013"/>
                <a:gridCol w="978013"/>
              </a:tblGrid>
              <a:tr h="28963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Experiment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EOF1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EOF2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EOF3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LPVEx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25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14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Finland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50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IFloodS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91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IPHEx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57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27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SGP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90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MC3E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51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93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Manus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7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89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Gan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10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Darwin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58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93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TWPICE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26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95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LBA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53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28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93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OLYMPEX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49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32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13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94</a:t>
                      </a:r>
                      <a:endParaRPr lang="en-US" sz="12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  <a:tr h="25124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Global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52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28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10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</a:rPr>
                        <a:t>91</a:t>
                      </a:r>
                      <a:endParaRPr lang="en-US" sz="12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3962400" y="2703513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/>
            </a: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21361" y="637830"/>
            <a:ext cx="5078255" cy="18848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i="1" dirty="0" smtClean="0">
                <a:solidFill>
                  <a:srgbClr val="FF0000"/>
                </a:solidFill>
              </a:rPr>
              <a:t>There is systematic behavior of the six DSD parameters across all latitude zones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000" b="1" i="1" dirty="0" smtClean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000" b="1" i="1" dirty="0" smtClean="0">
                <a:solidFill>
                  <a:srgbClr val="FF0000"/>
                </a:solidFill>
              </a:rPr>
              <a:t>80% of the variability (or co-variance of the six parameters) explained by first two EOF’s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5276" y="6360203"/>
            <a:ext cx="439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Thick black line is the entire (global) dataset</a:t>
            </a:r>
            <a:endParaRPr lang="en-US" b="1" dirty="0"/>
          </a:p>
        </p:txBody>
      </p:sp>
      <p:pic>
        <p:nvPicPr>
          <p:cNvPr id="3" name="Picture 2" descr="compare_experiment_eofs_paper_paper_shad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9203" y="525565"/>
            <a:ext cx="6321785" cy="5270296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0653873" y="6544869"/>
            <a:ext cx="775300" cy="0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174770" y="2680785"/>
            <a:ext cx="0" cy="3563723"/>
          </a:xfrm>
          <a:prstGeom prst="line">
            <a:avLst/>
          </a:prstGeom>
          <a:ln w="28575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216995" y="6244508"/>
            <a:ext cx="1957775" cy="0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296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9259"/>
            <a:ext cx="9742990" cy="604693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</a:rPr>
              <a:t>Results—mean DSDs for PC1, PC2</a:t>
            </a:r>
            <a:endParaRPr lang="en-US" sz="50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77322" y="6083132"/>
            <a:ext cx="1846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0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634549"/>
            <a:ext cx="481829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charset="0"/>
              <a:buChar char="•"/>
            </a:pPr>
            <a:endParaRPr lang="en-US" sz="2000" b="1" dirty="0"/>
          </a:p>
          <a:p>
            <a:pPr marL="571500" indent="-571500">
              <a:buFont typeface="Arial" charset="0"/>
              <a:buChar char="•"/>
            </a:pPr>
            <a:r>
              <a:rPr lang="en-US" sz="2000" b="1" dirty="0"/>
              <a:t>G</a:t>
            </a:r>
            <a:r>
              <a:rPr lang="en-US" sz="2000" b="1" dirty="0" smtClean="0"/>
              <a:t>ather all DSDs that follow the co-variance represented by the individual PC modes and average the data to get mean DSDs. Regional PC’s are normalized by the global dataset</a:t>
            </a:r>
            <a:r>
              <a:rPr lang="en-US" sz="2000" b="1" dirty="0"/>
              <a:t> </a:t>
            </a:r>
            <a:r>
              <a:rPr lang="en-US" sz="2000" b="1" dirty="0" smtClean="0"/>
              <a:t>to afford an apples to apples comparison.</a:t>
            </a:r>
          </a:p>
          <a:p>
            <a:pPr marL="571500" indent="-571500">
              <a:buFont typeface="Arial" charset="0"/>
              <a:buChar char="•"/>
            </a:pPr>
            <a:endParaRPr lang="en-US" sz="2000" b="1" dirty="0"/>
          </a:p>
          <a:p>
            <a:pPr marL="571500" indent="-571500">
              <a:buFont typeface="Arial" charset="0"/>
              <a:buChar char="•"/>
            </a:pPr>
            <a:r>
              <a:rPr lang="en-US" sz="2000" b="1" dirty="0"/>
              <a:t>These are the mean DSDs that fall out of the first 2 </a:t>
            </a:r>
            <a:r>
              <a:rPr lang="en-US" sz="2000" b="1" dirty="0" smtClean="0"/>
              <a:t>EOF’s. </a:t>
            </a:r>
            <a:endParaRPr lang="en-US" sz="2000" b="1" dirty="0"/>
          </a:p>
          <a:p>
            <a:endParaRPr lang="en-US" sz="2000" b="1" dirty="0" smtClean="0"/>
          </a:p>
          <a:p>
            <a:pPr marL="571500" indent="-571500">
              <a:buFont typeface="Arial" charset="0"/>
              <a:buChar char="•"/>
            </a:pPr>
            <a:r>
              <a:rPr lang="en-US" sz="2000" b="1" dirty="0" smtClean="0"/>
              <a:t>Are these DSD’s associated with specific microphysical processes like convective vs. </a:t>
            </a:r>
            <a:r>
              <a:rPr lang="en-US" sz="2000" b="1" dirty="0" err="1" smtClean="0"/>
              <a:t>stratiform</a:t>
            </a:r>
            <a:r>
              <a:rPr lang="en-US" sz="2000" b="1" dirty="0" smtClean="0"/>
              <a:t> rain, ice-based vs. warm rain?</a:t>
            </a:r>
          </a:p>
          <a:p>
            <a:pPr marL="571500" indent="-571500">
              <a:buFont typeface="Arial" charset="0"/>
              <a:buChar char="•"/>
            </a:pPr>
            <a:endParaRPr lang="en-US" sz="2000" b="1" dirty="0"/>
          </a:p>
          <a:p>
            <a:pPr marL="571500" indent="-571500">
              <a:buFont typeface="Arial" charset="0"/>
              <a:buChar char="•"/>
            </a:pPr>
            <a:r>
              <a:rPr lang="en-US" sz="2000" b="1" dirty="0" smtClean="0"/>
              <a:t>Examine snapshots of radar data along with </a:t>
            </a:r>
            <a:r>
              <a:rPr lang="en-US" sz="2000" b="1" dirty="0" err="1" smtClean="0"/>
              <a:t>N</a:t>
            </a:r>
            <a:r>
              <a:rPr lang="en-US" sz="2000" b="1" baseline="-25000" dirty="0" err="1" smtClean="0"/>
              <a:t>w</a:t>
            </a:r>
            <a:r>
              <a:rPr lang="en-US" sz="2000" b="1" dirty="0" smtClean="0"/>
              <a:t>, D</a:t>
            </a:r>
            <a:r>
              <a:rPr lang="en-US" sz="2000" b="1" baseline="-25000" dirty="0" smtClean="0"/>
              <a:t>0</a:t>
            </a:r>
            <a:r>
              <a:rPr lang="en-US" sz="2000" b="1" dirty="0" smtClean="0"/>
              <a:t> pairs.</a:t>
            </a:r>
            <a:endParaRPr lang="en-US" sz="2000" b="1" dirty="0"/>
          </a:p>
        </p:txBody>
      </p:sp>
      <p:pic>
        <p:nvPicPr>
          <p:cNvPr id="3" name="Picture 2" descr="mean_nd_PCs-12_1.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537" y="658602"/>
            <a:ext cx="7003541" cy="466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1033" y="3187955"/>
            <a:ext cx="4517964" cy="3614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94" y="3232411"/>
            <a:ext cx="4462394" cy="3569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2986" y="22099"/>
            <a:ext cx="3957320" cy="3165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19" y="15405"/>
            <a:ext cx="3945654" cy="315652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9617" y="1842654"/>
            <a:ext cx="121078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Convective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44453" y="387927"/>
            <a:ext cx="113358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tx1"/>
                </a:solidFill>
              </a:rPr>
              <a:t>Stratiform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79035" y="3754581"/>
            <a:ext cx="1552605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Weak, Shallow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44453" y="3569915"/>
            <a:ext cx="1220399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Warm Rain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710469" y="3396244"/>
            <a:ext cx="3481531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PPC2 reveals two ‘types’ of warm rain, separated by D</a:t>
            </a:r>
            <a:r>
              <a:rPr lang="en-US" b="1" baseline="-25000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: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Weak, shallow convection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High concentrations, small drops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Deep warm cloud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Efficient coalescence process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Possibly equilibrium distribution (balance between collision/coalescence and breakup)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174224" y="252549"/>
            <a:ext cx="34815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Inset illustrates corresponding </a:t>
            </a:r>
            <a:r>
              <a:rPr lang="en-US" b="1" dirty="0" err="1" smtClean="0">
                <a:solidFill>
                  <a:srgbClr val="FF0000"/>
                </a:solidFill>
              </a:rPr>
              <a:t>disdrometer</a:t>
            </a:r>
            <a:r>
              <a:rPr lang="en-US" b="1" dirty="0" smtClean="0">
                <a:solidFill>
                  <a:srgbClr val="FF0000"/>
                </a:solidFill>
              </a:rPr>
              <a:t> data in logN</a:t>
            </a:r>
            <a:r>
              <a:rPr lang="en-US" b="1" baseline="-25000" dirty="0" smtClean="0">
                <a:solidFill>
                  <a:srgbClr val="FF0000"/>
                </a:solidFill>
              </a:rPr>
              <a:t>w</a:t>
            </a:r>
            <a:r>
              <a:rPr lang="en-US" b="1" dirty="0" smtClean="0">
                <a:solidFill>
                  <a:srgbClr val="FF0000"/>
                </a:solidFill>
              </a:rPr>
              <a:t>-D</a:t>
            </a:r>
            <a:r>
              <a:rPr lang="en-US" b="1" baseline="-25000" dirty="0" smtClean="0">
                <a:solidFill>
                  <a:srgbClr val="FF0000"/>
                </a:solidFill>
              </a:rPr>
              <a:t>0</a:t>
            </a:r>
            <a:r>
              <a:rPr lang="en-US" b="1" dirty="0" smtClean="0">
                <a:solidFill>
                  <a:srgbClr val="FF0000"/>
                </a:solidFill>
              </a:rPr>
              <a:t> space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Points color-coded by PCs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Dashed line is </a:t>
            </a:r>
            <a:r>
              <a:rPr lang="en-US" dirty="0" err="1" smtClean="0"/>
              <a:t>Bringi</a:t>
            </a:r>
            <a:r>
              <a:rPr lang="en-US" dirty="0" smtClean="0"/>
              <a:t> et al. 2009 C-S line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Dash-dot line is Thompson et al. 2015 C-S line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5760720" y="1058091"/>
            <a:ext cx="2496590" cy="65315"/>
          </a:xfrm>
          <a:prstGeom prst="straightConnector1">
            <a:avLst/>
          </a:prstGeom>
          <a:ln w="476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65290" y="3232411"/>
            <a:ext cx="554960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smtClean="0"/>
              <a:t>IPHEX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4373117" y="30617"/>
            <a:ext cx="78136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/>
              <a:t>OLYMPEX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361882" y="-1"/>
            <a:ext cx="643125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IFloodS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786838" y="3396244"/>
            <a:ext cx="436338" cy="2769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err="1" smtClean="0"/>
              <a:t>Gan</a:t>
            </a:r>
            <a:endParaRPr lang="en-US" sz="1200" dirty="0"/>
          </a:p>
        </p:txBody>
      </p:sp>
      <p:sp>
        <p:nvSpPr>
          <p:cNvPr id="23" name="TextBox 22"/>
          <p:cNvSpPr txBox="1"/>
          <p:nvPr/>
        </p:nvSpPr>
        <p:spPr>
          <a:xfrm>
            <a:off x="475208" y="1452710"/>
            <a:ext cx="66236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PPC1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137591" y="723009"/>
            <a:ext cx="692818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/>
              <a:t>N</a:t>
            </a:r>
            <a:r>
              <a:rPr lang="en-US" smtClean="0"/>
              <a:t>PC1</a:t>
            </a: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6074295" y="3854615"/>
            <a:ext cx="662361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PPC2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529407" y="4084801"/>
            <a:ext cx="662361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PPC2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09578" y="2508438"/>
            <a:ext cx="381082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Convective and </a:t>
            </a:r>
            <a:r>
              <a:rPr lang="en-US" b="1" dirty="0" err="1" smtClean="0">
                <a:solidFill>
                  <a:srgbClr val="FF0000"/>
                </a:solidFill>
              </a:rPr>
              <a:t>stratiform</a:t>
            </a:r>
            <a:r>
              <a:rPr lang="en-US" b="1" dirty="0" smtClean="0">
                <a:solidFill>
                  <a:srgbClr val="FF0000"/>
                </a:solidFill>
              </a:rPr>
              <a:t> modes are revealed by PPC1, NPC1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113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8315</TotalTime>
  <Words>1689</Words>
  <Application>Microsoft Macintosh PowerPoint</Application>
  <PresentationFormat>Custom</PresentationFormat>
  <Paragraphs>319</Paragraphs>
  <Slides>16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Equation</vt:lpstr>
      <vt:lpstr>Global disdrometer observations and modes of rain drop-size distributions </vt:lpstr>
      <vt:lpstr>Motivation</vt:lpstr>
      <vt:lpstr>Methods</vt:lpstr>
      <vt:lpstr>Datasets</vt:lpstr>
      <vt:lpstr>DSD parameters by latitude band</vt:lpstr>
      <vt:lpstr>EOF-Principal Component Analysis-used for detailed analysis</vt:lpstr>
      <vt:lpstr>Results</vt:lpstr>
      <vt:lpstr>Results—mean DSDs for PC1, PC2</vt:lpstr>
      <vt:lpstr>PowerPoint Presentation</vt:lpstr>
      <vt:lpstr>PowerPoint Presentation</vt:lpstr>
      <vt:lpstr>PowerPoint Presentation</vt:lpstr>
      <vt:lpstr>Rain type  “Separation”</vt:lpstr>
      <vt:lpstr>Reflectivity – Rain rate</vt:lpstr>
      <vt:lpstr>Rain Volume</vt:lpstr>
      <vt:lpstr>Conclusions</vt:lpstr>
      <vt:lpstr>Acknowledgements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disdrometer observations and primary modes of rain drop-size distribution variability derived from PCA analysis </dc:title>
  <dc:creator>Cabell,Brenda</dc:creator>
  <cp:lastModifiedBy>Steven Rutledge</cp:lastModifiedBy>
  <cp:revision>146</cp:revision>
  <dcterms:created xsi:type="dcterms:W3CDTF">2016-10-11T17:48:20Z</dcterms:created>
  <dcterms:modified xsi:type="dcterms:W3CDTF">2016-10-25T12:01:09Z</dcterms:modified>
</cp:coreProperties>
</file>