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5" r:id="rId2"/>
    <p:sldId id="262" r:id="rId3"/>
    <p:sldId id="258" r:id="rId4"/>
    <p:sldId id="260" r:id="rId5"/>
    <p:sldId id="257" r:id="rId6"/>
    <p:sldId id="283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7"/>
    <p:restoredTop sz="94737"/>
  </p:normalViewPr>
  <p:slideViewPr>
    <p:cSldViewPr snapToGrid="0" snapToObjects="1">
      <p:cViewPr varScale="1">
        <p:scale>
          <a:sx n="153" d="100"/>
          <a:sy n="153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C9D15-1FBC-074D-B3A0-C80645CAC58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8B45-C001-8443-A826-F88DCDC0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fbbb11bd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fbbb11bd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fbbb11bd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fbbb11bd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f823e4445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f823e4445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f823e4445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f823e4445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f823e444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f823e444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f823e444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f823e444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f823e4445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f823e4445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f823e444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f823e444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f823e4445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f823e4445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9A3-E395-2347-93EF-E9EEAB2122A1}" type="datetime1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1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FA34-7257-D64D-8C7B-53EA865E308A}" type="datetime1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3BD-02FC-6F43-82DE-BE2B90F22C78}" type="datetime1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96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1271-7A77-D74F-8A94-63731322D8C0}" type="datetime1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2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198-06EF-2043-AA5D-A31B6DC25706}" type="datetime1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98AE-99EA-E74C-9E48-910FA9349B10}" type="datetime1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8565-3045-4840-8382-6F96BB10ACEB}" type="datetime1">
              <a:rPr lang="en-US" smtClean="0"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6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B57-AAF7-4B43-B3DF-325E66FF5520}" type="datetime1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1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5271-6C2D-664B-B31C-3B959E991773}" type="datetime1">
              <a:rPr lang="en-US" smtClean="0"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64EA-3BA0-EB46-8488-8251D154628A}" type="datetime1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9E2F-D939-4043-8A6D-EBE65268844D}" type="datetime1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2D23-25D9-BC46-9FAC-A87224274877}" type="datetime1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77FC4-B381-C34A-BC5A-5EF31F8C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CSU GLM work summary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S. A. Rutledge, K. </a:t>
            </a:r>
            <a:r>
              <a:rPr lang="en-US" sz="2700" dirty="0" err="1" smtClean="0">
                <a:solidFill>
                  <a:srgbClr val="FF0000"/>
                </a:solidFill>
              </a:rPr>
              <a:t>Hilburn</a:t>
            </a:r>
            <a:r>
              <a:rPr lang="en-US" sz="2700" dirty="0" smtClean="0">
                <a:solidFill>
                  <a:srgbClr val="FF0000"/>
                </a:solidFill>
              </a:rPr>
              <a:t>, A. Clayton and B. Fuchs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Colorado State University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2038851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Have relied upon LMA flash rates in comparison to GLM flash rates to assess DE</a:t>
            </a:r>
          </a:p>
          <a:p>
            <a:r>
              <a:rPr lang="en-US" sz="2600" dirty="0" smtClean="0"/>
              <a:t>Generally find that DE decreases with decreasing flash size and increasing IWP (low flash heights</a:t>
            </a:r>
            <a:r>
              <a:rPr lang="en-US" sz="2600" dirty="0" smtClean="0"/>
              <a:t>). Attributed to scattering by hail perhaps. </a:t>
            </a:r>
            <a:endParaRPr lang="en-US" sz="2600" dirty="0" smtClean="0"/>
          </a:p>
          <a:p>
            <a:r>
              <a:rPr lang="en-US" sz="2600" dirty="0" smtClean="0"/>
              <a:t>Currently our IWP analysis is for precipitation sized particles only which leaves the analysis incomplete in terms of the cloud ice and cloud water fields (precipitation concentration 1-10 L</a:t>
            </a:r>
            <a:r>
              <a:rPr lang="en-US" sz="2600" baseline="30000" dirty="0" smtClean="0"/>
              <a:t>-1</a:t>
            </a:r>
            <a:r>
              <a:rPr lang="en-US" sz="2600" dirty="0" smtClean="0"/>
              <a:t>; cloud droplet concentration 10</a:t>
            </a:r>
            <a:r>
              <a:rPr lang="en-US" sz="2600" baseline="30000" dirty="0" smtClean="0"/>
              <a:t>5-6 </a:t>
            </a:r>
            <a:r>
              <a:rPr lang="en-US" sz="2600" dirty="0"/>
              <a:t>L</a:t>
            </a:r>
            <a:r>
              <a:rPr lang="en-US" sz="2600" baseline="30000" dirty="0" smtClean="0"/>
              <a:t>-1</a:t>
            </a:r>
            <a:r>
              <a:rPr lang="en-US" sz="2600" dirty="0" smtClean="0"/>
              <a:t>) and their impact on scattering; </a:t>
            </a:r>
            <a:r>
              <a:rPr lang="en-US" sz="2600" dirty="0" smtClean="0"/>
              <a:t>about an order of magnitude more surface area for cloud particles compared to (</a:t>
            </a:r>
            <a:r>
              <a:rPr lang="en-US" sz="2600" dirty="0" err="1" smtClean="0"/>
              <a:t>graupel</a:t>
            </a:r>
            <a:r>
              <a:rPr lang="en-US" sz="2600" dirty="0" smtClean="0"/>
              <a:t>) precipitation particles</a:t>
            </a:r>
          </a:p>
          <a:p>
            <a:r>
              <a:rPr lang="en-US" sz="2600" dirty="0" smtClean="0"/>
              <a:t>As we and others have shown, for </a:t>
            </a:r>
            <a:r>
              <a:rPr lang="en-US" sz="2600" dirty="0" smtClean="0"/>
              <a:t>a given IWP (</a:t>
            </a:r>
            <a:r>
              <a:rPr lang="en-US" sz="2600" dirty="0" smtClean="0"/>
              <a:t>precipitation-sized particles) </a:t>
            </a:r>
            <a:r>
              <a:rPr lang="en-US" sz="2600" dirty="0" smtClean="0"/>
              <a:t>and flash size, the DE is markedly lower in CO compared to AL. Is this possibly due to higher SLW contents in CO (inverted) storms? </a:t>
            </a:r>
          </a:p>
          <a:p>
            <a:r>
              <a:rPr lang="en-US" sz="2600" dirty="0"/>
              <a:t>Investigation of additional cases from CO, W. TX and </a:t>
            </a:r>
            <a:r>
              <a:rPr lang="en-US" sz="2600" dirty="0" smtClean="0"/>
              <a:t>AL. Differences in group rates between GOES 16 and GOES 17. </a:t>
            </a:r>
            <a:endParaRPr lang="en-US" sz="2600" dirty="0"/>
          </a:p>
          <a:p>
            <a:r>
              <a:rPr lang="en-US" sz="2600" dirty="0"/>
              <a:t>Realization that DE evaluated using LMA flash rate is sensitive to how flashes are estimated from LMA sources (10 vs. 75 source minimum; personal communication with Ron Thomas)</a:t>
            </a:r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0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06012018 GLM Group Time </a:t>
            </a:r>
            <a:r>
              <a:rPr lang="en" dirty="0" smtClean="0"/>
              <a:t>series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LBB storm, W. TX LMA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42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203200"/>
            <a:ext cx="7258052" cy="6451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25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203200"/>
            <a:ext cx="7258052" cy="6451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15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06012018 GLM Event Time </a:t>
            </a:r>
            <a:r>
              <a:rPr lang="en" dirty="0" smtClean="0"/>
              <a:t>series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same storm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9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203200"/>
            <a:ext cx="7258052" cy="64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44728" y="1643430"/>
            <a:ext cx="1218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point </a:t>
            </a:r>
          </a:p>
          <a:p>
            <a:r>
              <a:rPr lang="en-US" dirty="0"/>
              <a:t>f</a:t>
            </a:r>
            <a:r>
              <a:rPr lang="en-US" dirty="0" smtClean="0"/>
              <a:t>lash</a:t>
            </a:r>
          </a:p>
          <a:p>
            <a:r>
              <a:rPr lang="en-US" dirty="0" smtClean="0"/>
              <a:t>estimates</a:t>
            </a:r>
          </a:p>
          <a:p>
            <a:r>
              <a:rPr lang="en-US" dirty="0"/>
              <a:t>i</a:t>
            </a:r>
            <a:r>
              <a:rPr lang="en-US" dirty="0" smtClean="0"/>
              <a:t>n this case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6497" y="18534"/>
            <a:ext cx="98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GOES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8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203200"/>
            <a:ext cx="7258052" cy="64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34797" y="139040"/>
            <a:ext cx="98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GOES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9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523" y="2307615"/>
            <a:ext cx="361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June 19, 2018 CO event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205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es16_new_lightning_timese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3371"/>
            <a:ext cx="8229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95" y="5843755"/>
            <a:ext cx="75631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75 point threshold, strong inverse correlation between flash rate and flash size</a:t>
            </a:r>
          </a:p>
          <a:p>
            <a:r>
              <a:rPr lang="en-US" dirty="0"/>
              <a:t>n</a:t>
            </a:r>
            <a:r>
              <a:rPr lang="en-US" dirty="0" smtClean="0"/>
              <a:t>oted again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123371"/>
            <a:ext cx="98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GOES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es17_new_lightning_timese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718457"/>
            <a:ext cx="8229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7265" y="214662"/>
            <a:ext cx="98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GOES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965201"/>
            <a:ext cx="8839197" cy="589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94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9E689-9753-C344-A244-C90537D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Height/Area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ADD05-5092-1446-BBD0-70F742A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33282" cy="4351338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Top</a:t>
            </a:r>
            <a:r>
              <a:rPr lang="en-US" dirty="0"/>
              <a:t>: previous results using 10 sources/flash threshold</a:t>
            </a:r>
          </a:p>
          <a:p>
            <a:r>
              <a:rPr lang="en-US" u="sng" dirty="0"/>
              <a:t>Bottom</a:t>
            </a:r>
            <a:r>
              <a:rPr lang="en-US" dirty="0"/>
              <a:t>: new results using 75 sources/flash threshold</a:t>
            </a:r>
          </a:p>
          <a:p>
            <a:pPr lvl="1"/>
            <a:r>
              <a:rPr lang="en-US" dirty="0"/>
              <a:t>Shift to larger flash </a:t>
            </a:r>
            <a:r>
              <a:rPr lang="en-US" dirty="0" smtClean="0"/>
              <a:t>areas; </a:t>
            </a:r>
            <a:r>
              <a:rPr lang="en-US" dirty="0"/>
              <a:t>now find AL histogram shifted to larger flashes relative to CO</a:t>
            </a:r>
          </a:p>
          <a:p>
            <a:pPr lvl="1"/>
            <a:r>
              <a:rPr lang="en-US" dirty="0"/>
              <a:t>Shift to lower flash </a:t>
            </a:r>
            <a:r>
              <a:rPr lang="en-US" dirty="0" smtClean="0"/>
              <a:t>heights in CO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E455D1-E9D7-7842-812B-92BBAE59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371600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19EEF8-96A7-224A-9C60-711D7EBC1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14800"/>
            <a:ext cx="3657600" cy="27432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638D0D3-0B42-964B-99B6-EFD5BA4D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6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Summary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re-evaluated using 75 pt. flash estimates</a:t>
            </a:r>
          </a:p>
          <a:p>
            <a:r>
              <a:rPr lang="en-US" dirty="0" smtClean="0"/>
              <a:t>DE in AL (normal polarity storms) ~ 0.7</a:t>
            </a:r>
          </a:p>
          <a:p>
            <a:r>
              <a:rPr lang="en-US" dirty="0" smtClean="0"/>
              <a:t>DE in CO (inverted storms) ~ 0.2-0.3 </a:t>
            </a:r>
          </a:p>
          <a:p>
            <a:r>
              <a:rPr lang="en-US" dirty="0" smtClean="0"/>
              <a:t>Is this difference attributable to scattering by cloud water and cloud ice that are not detected by radar?</a:t>
            </a:r>
          </a:p>
          <a:p>
            <a:r>
              <a:rPr lang="en-US" dirty="0" smtClean="0"/>
              <a:t>Differences in group rates between GOES 16 and 17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9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AC593-DA79-8548-8A97-2C51CE33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570474-E1B3-E445-B7F5-578CD3A5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0960"/>
            <a:ext cx="4959350" cy="173736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A: IWP cumulative fraction</a:t>
            </a:r>
          </a:p>
          <a:p>
            <a:pPr lvl="1"/>
            <a:r>
              <a:rPr lang="en-US" dirty="0"/>
              <a:t>This is IWP above the flash</a:t>
            </a:r>
          </a:p>
          <a:p>
            <a:r>
              <a:rPr lang="en-US" dirty="0"/>
              <a:t>B: Mean profile radar reflectivity</a:t>
            </a:r>
          </a:p>
          <a:p>
            <a:pPr lvl="1"/>
            <a:r>
              <a:rPr lang="en-US" dirty="0"/>
              <a:t>This is mean over all locations with </a:t>
            </a:r>
            <a:r>
              <a:rPr lang="en-US" dirty="0" smtClean="0"/>
              <a:t>reflectivity</a:t>
            </a:r>
            <a:r>
              <a:rPr lang="en-US" dirty="0" smtClean="0"/>
              <a:t> </a:t>
            </a:r>
            <a:r>
              <a:rPr lang="en-US" dirty="0"/>
              <a:t>&gt; 35 </a:t>
            </a:r>
            <a:r>
              <a:rPr lang="en-US" dirty="0" err="1"/>
              <a:t>dBZ</a:t>
            </a:r>
            <a:endParaRPr lang="en-US" dirty="0"/>
          </a:p>
          <a:p>
            <a:r>
              <a:rPr lang="en-US" dirty="0"/>
              <a:t>C: Joint histogram by height/area for NALMA</a:t>
            </a:r>
          </a:p>
          <a:p>
            <a:r>
              <a:rPr lang="en-US" dirty="0"/>
              <a:t>D: same as C for COLMA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D30E07-43B7-7D4A-B6FA-E4E95502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55" y="3429000"/>
            <a:ext cx="3703320" cy="3291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16F94C-E168-C241-8537-7921C8B0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75" y="3429000"/>
            <a:ext cx="3703320" cy="3291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40D314-2080-9D4D-AE9D-9F2B8C180910}"/>
              </a:ext>
            </a:extLst>
          </p:cNvPr>
          <p:cNvSpPr txBox="1"/>
          <p:nvPr/>
        </p:nvSpPr>
        <p:spPr>
          <a:xfrm>
            <a:off x="6075680" y="154432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Very small shift in AL IWP to lower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92586B-A2B2-B547-923A-7496791713DF}"/>
              </a:ext>
            </a:extLst>
          </p:cNvPr>
          <p:cNvSpPr txBox="1"/>
          <p:nvPr/>
        </p:nvSpPr>
        <p:spPr>
          <a:xfrm>
            <a:off x="1348724" y="3063995"/>
            <a:ext cx="332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Left</a:t>
            </a:r>
            <a:r>
              <a:rPr lang="en-US" dirty="0"/>
              <a:t>: Previous results (10 sources)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ED81BE-D6EA-BB4C-BACE-D32461994690}"/>
              </a:ext>
            </a:extLst>
          </p:cNvPr>
          <p:cNvSpPr txBox="1"/>
          <p:nvPr/>
        </p:nvSpPr>
        <p:spPr>
          <a:xfrm>
            <a:off x="5185399" y="3059668"/>
            <a:ext cx="308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Right</a:t>
            </a:r>
            <a:r>
              <a:rPr lang="en-US" dirty="0"/>
              <a:t>: New results (75 sources)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E27539-AEFB-4949-BF30-1166419AA9C5}"/>
              </a:ext>
            </a:extLst>
          </p:cNvPr>
          <p:cNvSpPr txBox="1"/>
          <p:nvPr/>
        </p:nvSpPr>
        <p:spPr>
          <a:xfrm>
            <a:off x="264160" y="5476240"/>
            <a:ext cx="912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Bottom panels same as previous slide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0523782B-8B9C-9044-BF3F-95CC1C08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E9FA9-4DFB-A548-BB40-E182F2D4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efficiency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BD4414-940D-3A4C-95D2-356400F0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872431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 (GLM/LMA flash rate ratio) vs IWP/radius for (a) NALMA and (b) COLMA</a:t>
            </a:r>
          </a:p>
          <a:p>
            <a:r>
              <a:rPr lang="en-US" u="sng" dirty="0"/>
              <a:t>Top</a:t>
            </a:r>
            <a:r>
              <a:rPr lang="en-US" dirty="0"/>
              <a:t>: previous results (10 sources)</a:t>
            </a:r>
          </a:p>
          <a:p>
            <a:r>
              <a:rPr lang="en-US" u="sng" dirty="0"/>
              <a:t>Bottom</a:t>
            </a:r>
            <a:r>
              <a:rPr lang="en-US" dirty="0"/>
              <a:t>: new results (75 sources)</a:t>
            </a:r>
          </a:p>
          <a:p>
            <a:r>
              <a:rPr lang="en-US" dirty="0"/>
              <a:t>Much higher DE for AL</a:t>
            </a:r>
          </a:p>
          <a:p>
            <a:r>
              <a:rPr lang="en-US" dirty="0"/>
              <a:t>Slightly higher DE for CO, mostly at lower </a:t>
            </a:r>
            <a:r>
              <a:rPr lang="en-US" dirty="0" smtClean="0"/>
              <a:t>IWP</a:t>
            </a:r>
          </a:p>
          <a:p>
            <a:r>
              <a:rPr lang="en-US" dirty="0" smtClean="0"/>
              <a:t>DE in CO still very low compared to AL</a:t>
            </a:r>
            <a:r>
              <a:rPr lang="en-US" dirty="0"/>
              <a:t> </a:t>
            </a:r>
            <a:r>
              <a:rPr lang="en-US" dirty="0" smtClean="0"/>
              <a:t>(inverted storms vs. normal polarity storms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 we explain lower DE in CO compared to AL for a given IWP/flash size?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C160C4-CE95-8840-86BA-552F4467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0" y="1623854"/>
            <a:ext cx="5349240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17399A-52B3-C34B-B608-12ED7E52B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4115434"/>
            <a:ext cx="5349240" cy="237744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95E014A-CE00-B940-B00E-EB46C44A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29647" y="6356351"/>
            <a:ext cx="52837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78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CEF02-D85F-D14D-9599-6A4C9950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for Cloud Water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C12E33-4F1C-FB4D-AC41-4FF56FEB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6878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Cloud products were not run for ABI during 2017 period of interest</a:t>
            </a:r>
          </a:p>
          <a:p>
            <a:r>
              <a:rPr lang="en-US" dirty="0" smtClean="0"/>
              <a:t>Kyle </a:t>
            </a:r>
            <a:r>
              <a:rPr lang="en-US" dirty="0" err="1" smtClean="0"/>
              <a:t>Hilburn</a:t>
            </a:r>
            <a:r>
              <a:rPr lang="en-US" dirty="0" smtClean="0"/>
              <a:t> working </a:t>
            </a:r>
            <a:r>
              <a:rPr lang="en-US" dirty="0"/>
              <a:t>with Matt Rogers (CIRA) to run CLAVR-x (Clouds from AVHRR Extended) processing system</a:t>
            </a:r>
          </a:p>
          <a:p>
            <a:pPr lvl="1"/>
            <a:r>
              <a:rPr lang="en-US" dirty="0"/>
              <a:t>CLAVR-x algorithms are analogs of those developed for GOES-R Algorithm Working Group (AWG) Cloud Applications Team</a:t>
            </a:r>
          </a:p>
          <a:p>
            <a:pPr lvl="1"/>
            <a:r>
              <a:rPr lang="en-US" dirty="0"/>
              <a:t>Looking for GFS Grid 4 forecast </a:t>
            </a:r>
            <a:r>
              <a:rPr lang="en-US" dirty="0" err="1"/>
              <a:t>grib</a:t>
            </a:r>
            <a:r>
              <a:rPr lang="en-US" dirty="0"/>
              <a:t> files that are input to system</a:t>
            </a:r>
          </a:p>
          <a:p>
            <a:r>
              <a:rPr lang="en-US" dirty="0"/>
              <a:t>Cloud ice water path uses ABI 0.64 micron visible and 2.25 micron near-infrared bands during daytime</a:t>
            </a:r>
          </a:p>
          <a:p>
            <a:pPr lvl="1"/>
            <a:r>
              <a:rPr lang="en-US" dirty="0"/>
              <a:t>Liquid and ice water paths calculated from Cloud Optical Depth (COD) and Cloud Particle Size (CPS) retrievals</a:t>
            </a:r>
          </a:p>
          <a:p>
            <a:pPr lvl="1"/>
            <a:r>
              <a:rPr lang="en-US" dirty="0"/>
              <a:t>Cloud optical depth comes mainly from 0.64 micron</a:t>
            </a:r>
          </a:p>
          <a:p>
            <a:pPr lvl="1"/>
            <a:r>
              <a:rPr lang="en-US" dirty="0"/>
              <a:t>The 2.2 micron channel provides additional CPS information and improves COD estimate by adjusting differences in phase function due to particle size</a:t>
            </a:r>
          </a:p>
          <a:p>
            <a:pPr lvl="1"/>
            <a:r>
              <a:rPr lang="en-US" dirty="0"/>
              <a:t>Algorithm most accurate for COD 1-50, but has reasonable-looking retrievals up to 150</a:t>
            </a:r>
          </a:p>
          <a:p>
            <a:r>
              <a:rPr lang="en-US" dirty="0"/>
              <a:t>Nighttime: uses 3.9, 11.2, and 12.3 micron bands</a:t>
            </a:r>
          </a:p>
          <a:p>
            <a:pPr lvl="1"/>
            <a:r>
              <a:rPr lang="en-US" dirty="0"/>
              <a:t>Algorithm most accurate for COD 1-8</a:t>
            </a:r>
          </a:p>
          <a:p>
            <a:pPr lvl="1"/>
            <a:r>
              <a:rPr lang="en-US" dirty="0"/>
              <a:t>COD saturation means nighttime data unlikely to be useful for our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CD9F04-5046-8C46-A627-C0D5DE5F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W. Texas case 23 April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7FC4-B381-C34A-BC5A-5EF31F8CB6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es16_new_lightning_timese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48250" cy="3365500"/>
          </a:xfrm>
          <a:prstGeom prst="rect">
            <a:avLst/>
          </a:prstGeom>
        </p:spPr>
      </p:pic>
      <p:pic>
        <p:nvPicPr>
          <p:cNvPr id="3" name="Picture 2" descr="goes17_new_lightning_timese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6" y="3540125"/>
            <a:ext cx="4976813" cy="3317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1750" y="1416913"/>
            <a:ext cx="34971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Based on a minimum of 75 sources </a:t>
            </a:r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er flash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Strong inverse correlation between</a:t>
            </a: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lash size and flash 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1750" y="216584"/>
            <a:ext cx="403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W. Texas 23 April 2018</a:t>
            </a:r>
          </a:p>
          <a:p>
            <a:r>
              <a:rPr lang="en-US" dirty="0" smtClean="0"/>
              <a:t>Thanks to E. </a:t>
            </a:r>
            <a:r>
              <a:rPr lang="en-US" dirty="0" err="1" smtClean="0"/>
              <a:t>Bruning</a:t>
            </a:r>
            <a:r>
              <a:rPr lang="en-US" dirty="0" smtClean="0"/>
              <a:t> et al. for the LMA</a:t>
            </a:r>
          </a:p>
          <a:p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4223" y="3540125"/>
            <a:ext cx="98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6778" y="5291667"/>
            <a:ext cx="98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203201"/>
            <a:ext cx="8839197" cy="589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4677" y="5917115"/>
            <a:ext cx="72249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, 50</a:t>
            </a:r>
            <a:r>
              <a:rPr lang="en-US" baseline="30000" dirty="0" smtClean="0"/>
              <a:t>th</a:t>
            </a:r>
            <a:r>
              <a:rPr lang="en-US" dirty="0" smtClean="0"/>
              <a:t> and 75</a:t>
            </a:r>
            <a:r>
              <a:rPr lang="en-US" baseline="30000" dirty="0" smtClean="0"/>
              <a:t>th</a:t>
            </a:r>
            <a:r>
              <a:rPr lang="en-US" dirty="0" smtClean="0"/>
              <a:t> percentile flash heights shown; significant fraction of the </a:t>
            </a:r>
          </a:p>
          <a:p>
            <a:r>
              <a:rPr lang="en-US" dirty="0"/>
              <a:t>l</a:t>
            </a:r>
            <a:r>
              <a:rPr lang="en-US" dirty="0" smtClean="0"/>
              <a:t>ightning channels are situated within strong reflectivity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2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544" y="2286000"/>
            <a:ext cx="4518027" cy="410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825544" cy="46445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25544" y="961571"/>
            <a:ext cx="357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Differences in Group Rates between </a:t>
            </a:r>
          </a:p>
          <a:p>
            <a:r>
              <a:rPr lang="en-US" dirty="0" smtClean="0"/>
              <a:t>GOES 16 and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817</Words>
  <Application>Microsoft Macintosh PowerPoint</Application>
  <PresentationFormat>On-screen Show (4:3)</PresentationFormat>
  <Paragraphs>84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CSU GLM work summary S. A. Rutledge, K. Hilburn, A. Clayton and B. Fuchs Colorado State University</vt:lpstr>
      <vt:lpstr>Flash Height/Area Histograms</vt:lpstr>
      <vt:lpstr>PowerPoint Presentation</vt:lpstr>
      <vt:lpstr>Detection efficiency</vt:lpstr>
      <vt:lpstr>ABI for Cloud Water Path</vt:lpstr>
      <vt:lpstr>W. Texas case 23 April 2018</vt:lpstr>
      <vt:lpstr>PowerPoint Presentation</vt:lpstr>
      <vt:lpstr>PowerPoint Presentation</vt:lpstr>
      <vt:lpstr>PowerPoint Presentation</vt:lpstr>
      <vt:lpstr>06012018 GLM Group Time series LBB storm, W. TX LMA</vt:lpstr>
      <vt:lpstr>PowerPoint Presentation</vt:lpstr>
      <vt:lpstr>PowerPoint Presentation</vt:lpstr>
      <vt:lpstr>06012018 GLM Event Time series for same 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Rutledge’s Presentation at GLM ST Meeting</dc:title>
  <dc:creator>Hilburn,Kyle</dc:creator>
  <cp:lastModifiedBy>Steven Rutledge</cp:lastModifiedBy>
  <cp:revision>29</cp:revision>
  <dcterms:created xsi:type="dcterms:W3CDTF">2019-09-09T22:06:48Z</dcterms:created>
  <dcterms:modified xsi:type="dcterms:W3CDTF">2019-09-11T19:53:19Z</dcterms:modified>
</cp:coreProperties>
</file>