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57" r:id="rId3"/>
    <p:sldId id="265" r:id="rId4"/>
    <p:sldId id="313" r:id="rId5"/>
    <p:sldId id="270" r:id="rId6"/>
    <p:sldId id="256" r:id="rId7"/>
    <p:sldId id="310" r:id="rId8"/>
    <p:sldId id="260" r:id="rId9"/>
    <p:sldId id="259" r:id="rId10"/>
    <p:sldId id="261" r:id="rId11"/>
    <p:sldId id="264" r:id="rId12"/>
    <p:sldId id="263" r:id="rId13"/>
    <p:sldId id="267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12" r:id="rId22"/>
    <p:sldId id="31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15" autoAdjust="0"/>
  </p:normalViewPr>
  <p:slideViewPr>
    <p:cSldViewPr snapToGrid="0" snapToObjects="1">
      <p:cViewPr>
        <p:scale>
          <a:sx n="94" d="100"/>
          <a:sy n="94" d="100"/>
        </p:scale>
        <p:origin x="-104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06D02-E773-3A4F-AFFE-484398BEE7D6}" type="datetimeFigureOut">
              <a:rPr lang="en-US" smtClean="0"/>
              <a:t>9/28/16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2657C-608C-1147-888F-87095671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2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add labels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2657C-608C-1147-888F-8709567127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Grab some data,</a:t>
            </a:r>
            <a:r>
              <a:rPr lang="en-US" baseline="0" dirty="0" smtClean="0"/>
              <a:t>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2657C-608C-1147-888F-8709567127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1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Talk about flash counting algorithm</a:t>
            </a:r>
            <a:r>
              <a:rPr lang="en-US" baseline="0" dirty="0" smtClean="0"/>
              <a:t> paper and the new GRL paper in review</a:t>
            </a:r>
          </a:p>
          <a:p>
            <a:r>
              <a:rPr lang="en-US" dirty="0" smtClean="0"/>
              <a:t>- Just introduce</a:t>
            </a:r>
            <a:r>
              <a:rPr lang="en-US" baseline="0" dirty="0" smtClean="0"/>
              <a:t> them and the broad impacts that they may have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5716-570E-034B-98BF-C6C6E4748C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6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the Cecil (2014)</a:t>
            </a:r>
            <a:r>
              <a:rPr lang="en-US" baseline="0" dirty="0" smtClean="0"/>
              <a:t> figure for comparison purposes.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2657C-608C-1147-888F-8709567127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5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9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3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0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6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4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7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1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3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6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3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59902-004F-3C48-BC11-4A2BF723B839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ED9B2-3FBC-2B42-A886-EFDC6702D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4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86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Colorado Front Range Update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3600" dirty="0" smtClean="0"/>
              <a:t>by</a:t>
            </a:r>
            <a:br>
              <a:rPr lang="en-US" sz="3600" dirty="0" smtClean="0"/>
            </a:br>
            <a:r>
              <a:rPr lang="en-US" sz="3600" dirty="0" smtClean="0"/>
              <a:t>S. A. Rutledge, Brody Fuchs</a:t>
            </a:r>
            <a:r>
              <a:rPr lang="en-US" sz="3600" dirty="0"/>
              <a:t> </a:t>
            </a:r>
            <a:r>
              <a:rPr lang="en-US" sz="3600" dirty="0" smtClean="0"/>
              <a:t>and </a:t>
            </a:r>
            <a:r>
              <a:rPr lang="en-US" sz="3600" dirty="0" err="1" smtClean="0"/>
              <a:t>Karly</a:t>
            </a:r>
            <a:r>
              <a:rPr lang="en-US" sz="3600" dirty="0" smtClean="0"/>
              <a:t> </a:t>
            </a:r>
            <a:r>
              <a:rPr lang="en-US" sz="3600" dirty="0" err="1" smtClean="0"/>
              <a:t>Reimel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Colorado State University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32257"/>
            <a:ext cx="8229600" cy="4525963"/>
          </a:xfrm>
        </p:spPr>
        <p:txBody>
          <a:bodyPr/>
          <a:lstStyle/>
          <a:p>
            <a:r>
              <a:rPr lang="en-US" dirty="0" smtClean="0"/>
              <a:t>Instrumentation</a:t>
            </a:r>
          </a:p>
          <a:p>
            <a:r>
              <a:rPr lang="en-US" dirty="0" smtClean="0"/>
              <a:t>Lightning in Colorado storms, some unique opportunities for GLM </a:t>
            </a:r>
            <a:r>
              <a:rPr lang="en-US" dirty="0" err="1" smtClean="0"/>
              <a:t>cal</a:t>
            </a:r>
            <a:r>
              <a:rPr lang="en-US" dirty="0" smtClean="0"/>
              <a:t>/</a:t>
            </a:r>
            <a:r>
              <a:rPr lang="en-US" dirty="0" err="1" smtClean="0"/>
              <a:t>val</a:t>
            </a:r>
            <a:endParaRPr lang="en-US" dirty="0" smtClean="0"/>
          </a:p>
          <a:p>
            <a:r>
              <a:rPr lang="en-US" dirty="0" smtClean="0"/>
              <a:t>Non-</a:t>
            </a:r>
            <a:r>
              <a:rPr lang="en-US" dirty="0" err="1" smtClean="0"/>
              <a:t>supercellular</a:t>
            </a:r>
            <a:r>
              <a:rPr lang="en-US" dirty="0" smtClean="0"/>
              <a:t> tornadoes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705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mamodeT_vertd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9" y="945697"/>
            <a:ext cx="4973102" cy="579194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97381" y="1148348"/>
            <a:ext cx="3784667" cy="5198678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Lowest median channel heights in CO</a:t>
            </a:r>
          </a:p>
          <a:p>
            <a:r>
              <a:rPr lang="en-US" sz="2400" dirty="0" smtClean="0"/>
              <a:t>Lightning follows strong positive charge (LMA mode)</a:t>
            </a:r>
          </a:p>
          <a:p>
            <a:r>
              <a:rPr lang="en-US" sz="2400" dirty="0" smtClean="0"/>
              <a:t>Colorado has much higher fraction of anomalous storms (low LMA mode favored in CO)</a:t>
            </a:r>
          </a:p>
          <a:p>
            <a:pPr lvl="1"/>
            <a:r>
              <a:rPr lang="en-US" sz="2400" dirty="0" smtClean="0"/>
              <a:t>With markedly high flash rates, low altitude lightning channels and “warm” LMA mode temperatures</a:t>
            </a:r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977544" y="6455869"/>
            <a:ext cx="510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Fuchs and Rutledge (2016) </a:t>
            </a:r>
            <a:r>
              <a:rPr lang="en-US" i="1" dirty="0" smtClean="0"/>
              <a:t>in review</a:t>
            </a:r>
            <a:endParaRPr lang="en-US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230" y="-158725"/>
            <a:ext cx="896781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Flash channel heights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34562" y="4579881"/>
            <a:ext cx="472907" cy="114834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3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30" y="-50645"/>
            <a:ext cx="8967818" cy="1143000"/>
          </a:xfrm>
        </p:spPr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lash rates and charge structures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77544" y="6455869"/>
            <a:ext cx="510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Fuchs et al. (2015)</a:t>
            </a:r>
            <a:endParaRPr lang="en-US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671" y="834695"/>
            <a:ext cx="6129664" cy="5414280"/>
            <a:chOff x="1235726" y="915755"/>
            <a:chExt cx="6452425" cy="5414280"/>
          </a:xfrm>
        </p:grpSpPr>
        <p:pic>
          <p:nvPicPr>
            <p:cNvPr id="4" name="Picture 3" descr="2015jd023271-p07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" r="3803"/>
            <a:stretch/>
          </p:blipFill>
          <p:spPr>
            <a:xfrm>
              <a:off x="1235726" y="915755"/>
              <a:ext cx="6452425" cy="541428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864465" y="1188878"/>
              <a:ext cx="934521" cy="434825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56984" y="1188878"/>
              <a:ext cx="934521" cy="434825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75443" y="1192668"/>
              <a:ext cx="1181471" cy="4348258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77701" y="1188878"/>
              <a:ext cx="1179283" cy="4348258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51096" y="1121328"/>
              <a:ext cx="90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normal</a:t>
              </a:r>
              <a:endParaRPr 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35975" y="1138628"/>
              <a:ext cx="905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normal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11218" y="1116171"/>
              <a:ext cx="1308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anomalous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00090" y="1125118"/>
              <a:ext cx="1308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anomalous</a:t>
              </a:r>
              <a:endParaRPr lang="en-US" sz="1400" b="1" dirty="0"/>
            </a:p>
          </p:txBody>
        </p:sp>
      </p:grp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120775" y="1148348"/>
            <a:ext cx="3042346" cy="519867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 dominated by normal polarity storms and high altitude flash channels; warm LMA modes associated with decaying convection (</a:t>
            </a:r>
            <a:r>
              <a:rPr lang="en-US" sz="2000" smtClean="0"/>
              <a:t>EOSO events) </a:t>
            </a:r>
            <a:endParaRPr lang="en-US" sz="2000" dirty="0" smtClean="0"/>
          </a:p>
          <a:p>
            <a:r>
              <a:rPr lang="en-US" sz="2000" dirty="0" smtClean="0"/>
              <a:t>CO storms appear to have a strong dipole charge structure at low levels producing large flash rates, high IC/CG ratios and low flash channels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572714" y="3539612"/>
            <a:ext cx="941823" cy="191646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0692"/>
            <a:ext cx="8229600" cy="1143000"/>
          </a:xfrm>
        </p:spPr>
        <p:txBody>
          <a:bodyPr/>
          <a:lstStyle/>
          <a:p>
            <a:r>
              <a:rPr lang="en-US" dirty="0" smtClean="0"/>
              <a:t>Environmental role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77544" y="6455869"/>
            <a:ext cx="510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Fuchs et al. (2015)</a:t>
            </a:r>
            <a:endParaRPr lang="en-US" i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13437" y="4458292"/>
            <a:ext cx="8213892" cy="211840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Dots are median flash rates for storms in parameter bin</a:t>
            </a:r>
          </a:p>
          <a:p>
            <a:r>
              <a:rPr lang="en-US" sz="2000" dirty="0" smtClean="0"/>
              <a:t>Lines are environmental parameter CDFs</a:t>
            </a:r>
          </a:p>
          <a:p>
            <a:r>
              <a:rPr lang="en-US" sz="2000" b="1" dirty="0" smtClean="0"/>
              <a:t>Colorado </a:t>
            </a:r>
            <a:r>
              <a:rPr lang="en-US" sz="2000" dirty="0" smtClean="0"/>
              <a:t>stands out with </a:t>
            </a:r>
            <a:r>
              <a:rPr lang="en-US" sz="2000" b="1" dirty="0" smtClean="0"/>
              <a:t>high cloud bases</a:t>
            </a:r>
            <a:r>
              <a:rPr lang="en-US" sz="2000" b="1" dirty="0"/>
              <a:t> </a:t>
            </a:r>
            <a:r>
              <a:rPr lang="en-US" sz="2000" b="1" dirty="0" smtClean="0"/>
              <a:t>and shallow warm cloud depths leading to high </a:t>
            </a:r>
            <a:r>
              <a:rPr lang="en-US" sz="2000" b="1" dirty="0" err="1" smtClean="0"/>
              <a:t>supercooled</a:t>
            </a:r>
            <a:r>
              <a:rPr lang="en-US" sz="2000" b="1" dirty="0" smtClean="0"/>
              <a:t> water contents and positive charging of large ice particles </a:t>
            </a:r>
          </a:p>
          <a:p>
            <a:r>
              <a:rPr lang="en-US" sz="2000" b="1" dirty="0" smtClean="0"/>
              <a:t>High flash rates, large IC/CG ratios and low flash channels result</a:t>
            </a:r>
          </a:p>
          <a:p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852427" y="854758"/>
            <a:ext cx="7619368" cy="3441414"/>
            <a:chOff x="244404" y="922308"/>
            <a:chExt cx="5915214" cy="31639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45706"/>
            <a:stretch/>
          </p:blipFill>
          <p:spPr>
            <a:xfrm>
              <a:off x="244404" y="922308"/>
              <a:ext cx="5915214" cy="3163998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 flipV="1">
              <a:off x="1729490" y="1756296"/>
              <a:ext cx="1094442" cy="1121328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823932" y="2202126"/>
              <a:ext cx="1383310" cy="675498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38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741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266962" y="652965"/>
            <a:ext cx="8648438" cy="4183605"/>
            <a:chOff x="266962" y="869125"/>
            <a:chExt cx="8648438" cy="4535461"/>
          </a:xfrm>
        </p:grpSpPr>
        <p:grpSp>
          <p:nvGrpSpPr>
            <p:cNvPr id="63" name="Group 62"/>
            <p:cNvGrpSpPr/>
            <p:nvPr/>
          </p:nvGrpSpPr>
          <p:grpSpPr>
            <a:xfrm>
              <a:off x="266962" y="904259"/>
              <a:ext cx="8648438" cy="4500327"/>
              <a:chOff x="266962" y="1246038"/>
              <a:chExt cx="8648438" cy="4500327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66962" y="1246038"/>
                <a:ext cx="8648438" cy="4387217"/>
                <a:chOff x="266962" y="870583"/>
                <a:chExt cx="8648438" cy="4387217"/>
              </a:xfrm>
            </p:grpSpPr>
            <p:sp>
              <p:nvSpPr>
                <p:cNvPr id="5" name="Cloud 4"/>
                <p:cNvSpPr/>
                <p:nvPr/>
              </p:nvSpPr>
              <p:spPr>
                <a:xfrm rot="16200000">
                  <a:off x="307" y="1615513"/>
                  <a:ext cx="3314348" cy="2781037"/>
                </a:xfrm>
                <a:prstGeom prst="cloud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rapezoid 5"/>
                <p:cNvSpPr/>
                <p:nvPr/>
              </p:nvSpPr>
              <p:spPr>
                <a:xfrm>
                  <a:off x="613804" y="3487146"/>
                  <a:ext cx="2427890" cy="1770654"/>
                </a:xfrm>
                <a:prstGeom prst="trapezoid">
                  <a:avLst>
                    <a:gd name="adj" fmla="val 16368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Cloud 6"/>
                <p:cNvSpPr/>
                <p:nvPr/>
              </p:nvSpPr>
              <p:spPr>
                <a:xfrm>
                  <a:off x="746234" y="1295400"/>
                  <a:ext cx="3399046" cy="962230"/>
                </a:xfrm>
                <a:prstGeom prst="cloud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Cross 7"/>
                <p:cNvSpPr/>
                <p:nvPr/>
              </p:nvSpPr>
              <p:spPr>
                <a:xfrm>
                  <a:off x="1905000" y="41910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066800" y="3505200"/>
                  <a:ext cx="311632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Cloud 9"/>
                <p:cNvSpPr/>
                <p:nvPr/>
              </p:nvSpPr>
              <p:spPr>
                <a:xfrm rot="16200000">
                  <a:off x="4831979" y="1702749"/>
                  <a:ext cx="3314348" cy="2758966"/>
                </a:xfrm>
                <a:prstGeom prst="cloud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rapezoid 10"/>
                <p:cNvSpPr/>
                <p:nvPr/>
              </p:nvSpPr>
              <p:spPr>
                <a:xfrm>
                  <a:off x="5411952" y="3054510"/>
                  <a:ext cx="2408621" cy="1694454"/>
                </a:xfrm>
                <a:prstGeom prst="trapezoid">
                  <a:avLst>
                    <a:gd name="adj" fmla="val 16368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Cloud 11"/>
                <p:cNvSpPr/>
                <p:nvPr/>
              </p:nvSpPr>
              <p:spPr>
                <a:xfrm>
                  <a:off x="5543331" y="1371600"/>
                  <a:ext cx="3372069" cy="962230"/>
                </a:xfrm>
                <a:prstGeom prst="cloud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7251262" y="4151376"/>
                  <a:ext cx="306552" cy="32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419193" y="4333131"/>
                  <a:ext cx="306552" cy="32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068848" y="4044462"/>
                  <a:ext cx="306552" cy="32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988503" y="4472119"/>
                  <a:ext cx="306552" cy="32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630917" y="4333131"/>
                  <a:ext cx="306552" cy="32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5849883" y="1713727"/>
                  <a:ext cx="306552" cy="32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200228" y="2034470"/>
                  <a:ext cx="306552" cy="32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13331" y="1638886"/>
                  <a:ext cx="306552" cy="32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7557813" y="1745801"/>
                  <a:ext cx="306552" cy="3207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2057400" y="3078481"/>
                  <a:ext cx="311632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1447800" y="3200400"/>
                  <a:ext cx="311632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752600" y="3505200"/>
                  <a:ext cx="311632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2362200" y="3505200"/>
                  <a:ext cx="311632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762000" y="3810000"/>
                  <a:ext cx="311632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609600" y="3124200"/>
                  <a:ext cx="311632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419600" y="1219200"/>
                  <a:ext cx="45719" cy="3429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ross 28"/>
                <p:cNvSpPr/>
                <p:nvPr/>
              </p:nvSpPr>
              <p:spPr>
                <a:xfrm>
                  <a:off x="2362199" y="42672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ross 29"/>
                <p:cNvSpPr/>
                <p:nvPr/>
              </p:nvSpPr>
              <p:spPr>
                <a:xfrm>
                  <a:off x="1447799" y="43434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ross 30"/>
                <p:cNvSpPr/>
                <p:nvPr/>
              </p:nvSpPr>
              <p:spPr>
                <a:xfrm>
                  <a:off x="914400" y="42672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ross 31"/>
                <p:cNvSpPr/>
                <p:nvPr/>
              </p:nvSpPr>
              <p:spPr>
                <a:xfrm>
                  <a:off x="1371600" y="15240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ross 32"/>
                <p:cNvSpPr/>
                <p:nvPr/>
              </p:nvSpPr>
              <p:spPr>
                <a:xfrm>
                  <a:off x="2057399" y="15240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ross 33"/>
                <p:cNvSpPr/>
                <p:nvPr/>
              </p:nvSpPr>
              <p:spPr>
                <a:xfrm>
                  <a:off x="838200" y="18288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ross 34"/>
                <p:cNvSpPr/>
                <p:nvPr/>
              </p:nvSpPr>
              <p:spPr>
                <a:xfrm>
                  <a:off x="2590799" y="15240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ross 35"/>
                <p:cNvSpPr/>
                <p:nvPr/>
              </p:nvSpPr>
              <p:spPr>
                <a:xfrm>
                  <a:off x="1295400" y="18288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ross 36"/>
                <p:cNvSpPr/>
                <p:nvPr/>
              </p:nvSpPr>
              <p:spPr>
                <a:xfrm>
                  <a:off x="2362199" y="19050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ross 37"/>
                <p:cNvSpPr/>
                <p:nvPr/>
              </p:nvSpPr>
              <p:spPr>
                <a:xfrm>
                  <a:off x="1752599" y="19050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ross 38"/>
                <p:cNvSpPr/>
                <p:nvPr/>
              </p:nvSpPr>
              <p:spPr>
                <a:xfrm>
                  <a:off x="3200399" y="15240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ross 39"/>
                <p:cNvSpPr/>
                <p:nvPr/>
              </p:nvSpPr>
              <p:spPr>
                <a:xfrm>
                  <a:off x="5714999" y="31242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ross 40"/>
                <p:cNvSpPr/>
                <p:nvPr/>
              </p:nvSpPr>
              <p:spPr>
                <a:xfrm>
                  <a:off x="6172199" y="29718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ross 41"/>
                <p:cNvSpPr/>
                <p:nvPr/>
              </p:nvSpPr>
              <p:spPr>
                <a:xfrm>
                  <a:off x="6705599" y="32766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ross 42"/>
                <p:cNvSpPr/>
                <p:nvPr/>
              </p:nvSpPr>
              <p:spPr>
                <a:xfrm>
                  <a:off x="6934199" y="28956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ross 43"/>
                <p:cNvSpPr/>
                <p:nvPr/>
              </p:nvSpPr>
              <p:spPr>
                <a:xfrm>
                  <a:off x="5562600" y="35052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ross 44"/>
                <p:cNvSpPr/>
                <p:nvPr/>
              </p:nvSpPr>
              <p:spPr>
                <a:xfrm>
                  <a:off x="6095999" y="33528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ross 45"/>
                <p:cNvSpPr/>
                <p:nvPr/>
              </p:nvSpPr>
              <p:spPr>
                <a:xfrm>
                  <a:off x="7162799" y="34290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ross 46"/>
                <p:cNvSpPr/>
                <p:nvPr/>
              </p:nvSpPr>
              <p:spPr>
                <a:xfrm>
                  <a:off x="6476999" y="2819400"/>
                  <a:ext cx="228601" cy="228600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4145280" y="4495800"/>
                  <a:ext cx="58034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4149545" y="4005075"/>
                  <a:ext cx="58034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4149545" y="3429000"/>
                  <a:ext cx="58034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149545" y="1854395"/>
                  <a:ext cx="58034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4149545" y="2699305"/>
                  <a:ext cx="58034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3266230" y="870583"/>
                  <a:ext cx="242088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FF0000"/>
                      </a:solidFill>
                    </a:rPr>
                    <a:t>Temperature (°C)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840835" y="4312315"/>
                  <a:ext cx="1877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0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725620" y="3813050"/>
                  <a:ext cx="8668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-10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4742043" y="3236975"/>
                  <a:ext cx="8668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-20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4703638" y="2521998"/>
                  <a:ext cx="8668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-30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703638" y="1677088"/>
                  <a:ext cx="8668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-40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5334000" y="2209800"/>
                  <a:ext cx="2438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Large liquid water contents</a:t>
                  </a:r>
                  <a:endParaRPr lang="en-US" dirty="0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381000" y="2438400"/>
                  <a:ext cx="2438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Typical liquid water contents</a:t>
                  </a:r>
                  <a:endParaRPr lang="en-US" dirty="0"/>
                </a:p>
              </p:txBody>
            </p:sp>
          </p:grpSp>
          <p:sp>
            <p:nvSpPr>
              <p:cNvPr id="61" name="Right Arrow 60"/>
              <p:cNvSpPr/>
              <p:nvPr/>
            </p:nvSpPr>
            <p:spPr>
              <a:xfrm rot="16200000">
                <a:off x="6068459" y="4394115"/>
                <a:ext cx="1144525" cy="1079974"/>
              </a:xfrm>
              <a:prstGeom prst="rightArrow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ight Arrow 61"/>
              <p:cNvSpPr/>
              <p:nvPr/>
            </p:nvSpPr>
            <p:spPr>
              <a:xfrm rot="16200000">
                <a:off x="1464012" y="5229177"/>
                <a:ext cx="480001" cy="554375"/>
              </a:xfrm>
              <a:prstGeom prst="rightArrow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005510" y="1675932"/>
              <a:ext cx="1117259" cy="1634344"/>
              <a:chOff x="1654086" y="1554342"/>
              <a:chExt cx="1117259" cy="1050485"/>
            </a:xfrm>
          </p:grpSpPr>
          <p:sp>
            <p:nvSpPr>
              <p:cNvPr id="64" name="Freeform 63"/>
              <p:cNvSpPr/>
              <p:nvPr/>
            </p:nvSpPr>
            <p:spPr>
              <a:xfrm rot="21295136">
                <a:off x="1838365" y="1554342"/>
                <a:ext cx="744664" cy="241404"/>
              </a:xfrm>
              <a:custGeom>
                <a:avLst/>
                <a:gdLst>
                  <a:gd name="connsiteX0" fmla="*/ 0 w 3343702"/>
                  <a:gd name="connsiteY0" fmla="*/ 122829 h 1160754"/>
                  <a:gd name="connsiteX1" fmla="*/ 13648 w 3343702"/>
                  <a:gd name="connsiteY1" fmla="*/ 163773 h 1160754"/>
                  <a:gd name="connsiteX2" fmla="*/ 54591 w 3343702"/>
                  <a:gd name="connsiteY2" fmla="*/ 191068 h 1160754"/>
                  <a:gd name="connsiteX3" fmla="*/ 191069 w 3343702"/>
                  <a:gd name="connsiteY3" fmla="*/ 232012 h 1160754"/>
                  <a:gd name="connsiteX4" fmla="*/ 245660 w 3343702"/>
                  <a:gd name="connsiteY4" fmla="*/ 259307 h 1160754"/>
                  <a:gd name="connsiteX5" fmla="*/ 354842 w 3343702"/>
                  <a:gd name="connsiteY5" fmla="*/ 286603 h 1160754"/>
                  <a:gd name="connsiteX6" fmla="*/ 477672 w 3343702"/>
                  <a:gd name="connsiteY6" fmla="*/ 382137 h 1160754"/>
                  <a:gd name="connsiteX7" fmla="*/ 532263 w 3343702"/>
                  <a:gd name="connsiteY7" fmla="*/ 464024 h 1160754"/>
                  <a:gd name="connsiteX8" fmla="*/ 559558 w 3343702"/>
                  <a:gd name="connsiteY8" fmla="*/ 504967 h 1160754"/>
                  <a:gd name="connsiteX9" fmla="*/ 600502 w 3343702"/>
                  <a:gd name="connsiteY9" fmla="*/ 518615 h 1160754"/>
                  <a:gd name="connsiteX10" fmla="*/ 627797 w 3343702"/>
                  <a:gd name="connsiteY10" fmla="*/ 559558 h 1160754"/>
                  <a:gd name="connsiteX11" fmla="*/ 668740 w 3343702"/>
                  <a:gd name="connsiteY11" fmla="*/ 600501 h 1160754"/>
                  <a:gd name="connsiteX12" fmla="*/ 709684 w 3343702"/>
                  <a:gd name="connsiteY12" fmla="*/ 682388 h 1160754"/>
                  <a:gd name="connsiteX13" fmla="*/ 791570 w 3343702"/>
                  <a:gd name="connsiteY13" fmla="*/ 764274 h 1160754"/>
                  <a:gd name="connsiteX14" fmla="*/ 832514 w 3343702"/>
                  <a:gd name="connsiteY14" fmla="*/ 818865 h 1160754"/>
                  <a:gd name="connsiteX15" fmla="*/ 887105 w 3343702"/>
                  <a:gd name="connsiteY15" fmla="*/ 900752 h 1160754"/>
                  <a:gd name="connsiteX16" fmla="*/ 928048 w 3343702"/>
                  <a:gd name="connsiteY16" fmla="*/ 941695 h 1160754"/>
                  <a:gd name="connsiteX17" fmla="*/ 968991 w 3343702"/>
                  <a:gd name="connsiteY17" fmla="*/ 1023582 h 1160754"/>
                  <a:gd name="connsiteX18" fmla="*/ 1009934 w 3343702"/>
                  <a:gd name="connsiteY18" fmla="*/ 1050877 h 1160754"/>
                  <a:gd name="connsiteX19" fmla="*/ 1064526 w 3343702"/>
                  <a:gd name="connsiteY19" fmla="*/ 1091821 h 1160754"/>
                  <a:gd name="connsiteX20" fmla="*/ 1146412 w 3343702"/>
                  <a:gd name="connsiteY20" fmla="*/ 1119116 h 1160754"/>
                  <a:gd name="connsiteX21" fmla="*/ 1187355 w 3343702"/>
                  <a:gd name="connsiteY21" fmla="*/ 1132764 h 1160754"/>
                  <a:gd name="connsiteX22" fmla="*/ 1460311 w 3343702"/>
                  <a:gd name="connsiteY22" fmla="*/ 1091821 h 1160754"/>
                  <a:gd name="connsiteX23" fmla="*/ 1501254 w 3343702"/>
                  <a:gd name="connsiteY23" fmla="*/ 1050877 h 1160754"/>
                  <a:gd name="connsiteX24" fmla="*/ 1583140 w 3343702"/>
                  <a:gd name="connsiteY24" fmla="*/ 928047 h 1160754"/>
                  <a:gd name="connsiteX25" fmla="*/ 1624084 w 3343702"/>
                  <a:gd name="connsiteY25" fmla="*/ 873456 h 1160754"/>
                  <a:gd name="connsiteX26" fmla="*/ 1719618 w 3343702"/>
                  <a:gd name="connsiteY26" fmla="*/ 777922 h 1160754"/>
                  <a:gd name="connsiteX27" fmla="*/ 1760561 w 3343702"/>
                  <a:gd name="connsiteY27" fmla="*/ 736979 h 1160754"/>
                  <a:gd name="connsiteX28" fmla="*/ 1815152 w 3343702"/>
                  <a:gd name="connsiteY28" fmla="*/ 655092 h 1160754"/>
                  <a:gd name="connsiteX29" fmla="*/ 1924334 w 3343702"/>
                  <a:gd name="connsiteY29" fmla="*/ 627797 h 1160754"/>
                  <a:gd name="connsiteX30" fmla="*/ 2019869 w 3343702"/>
                  <a:gd name="connsiteY30" fmla="*/ 573206 h 1160754"/>
                  <a:gd name="connsiteX31" fmla="*/ 2115403 w 3343702"/>
                  <a:gd name="connsiteY31" fmla="*/ 518615 h 1160754"/>
                  <a:gd name="connsiteX32" fmla="*/ 2197290 w 3343702"/>
                  <a:gd name="connsiteY32" fmla="*/ 491319 h 1160754"/>
                  <a:gd name="connsiteX33" fmla="*/ 2251881 w 3343702"/>
                  <a:gd name="connsiteY33" fmla="*/ 477671 h 1160754"/>
                  <a:gd name="connsiteX34" fmla="*/ 2347415 w 3343702"/>
                  <a:gd name="connsiteY34" fmla="*/ 436728 h 1160754"/>
                  <a:gd name="connsiteX35" fmla="*/ 2715905 w 3343702"/>
                  <a:gd name="connsiteY35" fmla="*/ 423080 h 1160754"/>
                  <a:gd name="connsiteX36" fmla="*/ 2811439 w 3343702"/>
                  <a:gd name="connsiteY36" fmla="*/ 395785 h 1160754"/>
                  <a:gd name="connsiteX37" fmla="*/ 2852382 w 3343702"/>
                  <a:gd name="connsiteY37" fmla="*/ 368489 h 1160754"/>
                  <a:gd name="connsiteX38" fmla="*/ 2906973 w 3343702"/>
                  <a:gd name="connsiteY38" fmla="*/ 341194 h 1160754"/>
                  <a:gd name="connsiteX39" fmla="*/ 3002508 w 3343702"/>
                  <a:gd name="connsiteY39" fmla="*/ 286603 h 1160754"/>
                  <a:gd name="connsiteX40" fmla="*/ 3057099 w 3343702"/>
                  <a:gd name="connsiteY40" fmla="*/ 218364 h 1160754"/>
                  <a:gd name="connsiteX41" fmla="*/ 3111690 w 3343702"/>
                  <a:gd name="connsiteY41" fmla="*/ 191068 h 1160754"/>
                  <a:gd name="connsiteX42" fmla="*/ 3166281 w 3343702"/>
                  <a:gd name="connsiteY42" fmla="*/ 150125 h 1160754"/>
                  <a:gd name="connsiteX43" fmla="*/ 3248167 w 3343702"/>
                  <a:gd name="connsiteY43" fmla="*/ 95534 h 1160754"/>
                  <a:gd name="connsiteX44" fmla="*/ 3343702 w 3343702"/>
                  <a:gd name="connsiteY44" fmla="*/ 0 h 1160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343702" h="1160754">
                    <a:moveTo>
                      <a:pt x="0" y="122829"/>
                    </a:moveTo>
                    <a:cubicBezTo>
                      <a:pt x="4549" y="136477"/>
                      <a:pt x="4661" y="152539"/>
                      <a:pt x="13648" y="163773"/>
                    </a:cubicBezTo>
                    <a:cubicBezTo>
                      <a:pt x="23894" y="176581"/>
                      <a:pt x="39602" y="184406"/>
                      <a:pt x="54591" y="191068"/>
                    </a:cubicBezTo>
                    <a:cubicBezTo>
                      <a:pt x="222577" y="265728"/>
                      <a:pt x="64036" y="184375"/>
                      <a:pt x="191069" y="232012"/>
                    </a:cubicBezTo>
                    <a:cubicBezTo>
                      <a:pt x="210118" y="239155"/>
                      <a:pt x="226359" y="252873"/>
                      <a:pt x="245660" y="259307"/>
                    </a:cubicBezTo>
                    <a:cubicBezTo>
                      <a:pt x="275911" y="269391"/>
                      <a:pt x="324200" y="269580"/>
                      <a:pt x="354842" y="286603"/>
                    </a:cubicBezTo>
                    <a:cubicBezTo>
                      <a:pt x="428303" y="327415"/>
                      <a:pt x="427938" y="332403"/>
                      <a:pt x="477672" y="382137"/>
                    </a:cubicBezTo>
                    <a:cubicBezTo>
                      <a:pt x="501657" y="454090"/>
                      <a:pt x="475468" y="395869"/>
                      <a:pt x="532263" y="464024"/>
                    </a:cubicBezTo>
                    <a:cubicBezTo>
                      <a:pt x="542763" y="476625"/>
                      <a:pt x="546750" y="494721"/>
                      <a:pt x="559558" y="504967"/>
                    </a:cubicBezTo>
                    <a:cubicBezTo>
                      <a:pt x="570792" y="513954"/>
                      <a:pt x="586854" y="514066"/>
                      <a:pt x="600502" y="518615"/>
                    </a:cubicBezTo>
                    <a:cubicBezTo>
                      <a:pt x="609600" y="532263"/>
                      <a:pt x="617296" y="546957"/>
                      <a:pt x="627797" y="559558"/>
                    </a:cubicBezTo>
                    <a:cubicBezTo>
                      <a:pt x="640153" y="574385"/>
                      <a:pt x="658034" y="584442"/>
                      <a:pt x="668740" y="600501"/>
                    </a:cubicBezTo>
                    <a:cubicBezTo>
                      <a:pt x="731976" y="695354"/>
                      <a:pt x="623783" y="585749"/>
                      <a:pt x="709684" y="682388"/>
                    </a:cubicBezTo>
                    <a:cubicBezTo>
                      <a:pt x="735329" y="711239"/>
                      <a:pt x="768409" y="733393"/>
                      <a:pt x="791570" y="764274"/>
                    </a:cubicBezTo>
                    <a:cubicBezTo>
                      <a:pt x="805218" y="782471"/>
                      <a:pt x="819470" y="800230"/>
                      <a:pt x="832514" y="818865"/>
                    </a:cubicBezTo>
                    <a:cubicBezTo>
                      <a:pt x="851327" y="845740"/>
                      <a:pt x="863908" y="877555"/>
                      <a:pt x="887105" y="900752"/>
                    </a:cubicBezTo>
                    <a:lnTo>
                      <a:pt x="928048" y="941695"/>
                    </a:lnTo>
                    <a:cubicBezTo>
                      <a:pt x="939148" y="974993"/>
                      <a:pt x="942536" y="997127"/>
                      <a:pt x="968991" y="1023582"/>
                    </a:cubicBezTo>
                    <a:cubicBezTo>
                      <a:pt x="980589" y="1035180"/>
                      <a:pt x="996587" y="1041343"/>
                      <a:pt x="1009934" y="1050877"/>
                    </a:cubicBezTo>
                    <a:cubicBezTo>
                      <a:pt x="1028444" y="1064098"/>
                      <a:pt x="1044181" y="1081648"/>
                      <a:pt x="1064526" y="1091821"/>
                    </a:cubicBezTo>
                    <a:cubicBezTo>
                      <a:pt x="1090260" y="1104688"/>
                      <a:pt x="1119117" y="1110018"/>
                      <a:pt x="1146412" y="1119116"/>
                    </a:cubicBezTo>
                    <a:lnTo>
                      <a:pt x="1187355" y="1132764"/>
                    </a:lnTo>
                    <a:cubicBezTo>
                      <a:pt x="1328598" y="1124455"/>
                      <a:pt x="1377592" y="1160754"/>
                      <a:pt x="1460311" y="1091821"/>
                    </a:cubicBezTo>
                    <a:cubicBezTo>
                      <a:pt x="1475138" y="1079465"/>
                      <a:pt x="1489404" y="1066112"/>
                      <a:pt x="1501254" y="1050877"/>
                    </a:cubicBezTo>
                    <a:cubicBezTo>
                      <a:pt x="1596969" y="927814"/>
                      <a:pt x="1521635" y="1010052"/>
                      <a:pt x="1583140" y="928047"/>
                    </a:cubicBezTo>
                    <a:cubicBezTo>
                      <a:pt x="1596788" y="909850"/>
                      <a:pt x="1608783" y="890287"/>
                      <a:pt x="1624084" y="873456"/>
                    </a:cubicBezTo>
                    <a:cubicBezTo>
                      <a:pt x="1654378" y="840133"/>
                      <a:pt x="1687773" y="809767"/>
                      <a:pt x="1719618" y="777922"/>
                    </a:cubicBezTo>
                    <a:cubicBezTo>
                      <a:pt x="1733266" y="764274"/>
                      <a:pt x="1749855" y="753038"/>
                      <a:pt x="1760561" y="736979"/>
                    </a:cubicBezTo>
                    <a:cubicBezTo>
                      <a:pt x="1778758" y="709683"/>
                      <a:pt x="1784030" y="665466"/>
                      <a:pt x="1815152" y="655092"/>
                    </a:cubicBezTo>
                    <a:cubicBezTo>
                      <a:pt x="1878102" y="634109"/>
                      <a:pt x="1841989" y="644265"/>
                      <a:pt x="1924334" y="627797"/>
                    </a:cubicBezTo>
                    <a:cubicBezTo>
                      <a:pt x="2024094" y="561290"/>
                      <a:pt x="1898652" y="642473"/>
                      <a:pt x="2019869" y="573206"/>
                    </a:cubicBezTo>
                    <a:cubicBezTo>
                      <a:pt x="2077324" y="540375"/>
                      <a:pt x="2046657" y="546113"/>
                      <a:pt x="2115403" y="518615"/>
                    </a:cubicBezTo>
                    <a:cubicBezTo>
                      <a:pt x="2142117" y="507929"/>
                      <a:pt x="2169377" y="498297"/>
                      <a:pt x="2197290" y="491319"/>
                    </a:cubicBezTo>
                    <a:cubicBezTo>
                      <a:pt x="2215487" y="486770"/>
                      <a:pt x="2234318" y="484257"/>
                      <a:pt x="2251881" y="477671"/>
                    </a:cubicBezTo>
                    <a:cubicBezTo>
                      <a:pt x="2272999" y="469752"/>
                      <a:pt x="2319939" y="438560"/>
                      <a:pt x="2347415" y="436728"/>
                    </a:cubicBezTo>
                    <a:cubicBezTo>
                      <a:pt x="2470057" y="428552"/>
                      <a:pt x="2593075" y="427629"/>
                      <a:pt x="2715905" y="423080"/>
                    </a:cubicBezTo>
                    <a:cubicBezTo>
                      <a:pt x="2733389" y="418709"/>
                      <a:pt x="2791864" y="405572"/>
                      <a:pt x="2811439" y="395785"/>
                    </a:cubicBezTo>
                    <a:cubicBezTo>
                      <a:pt x="2826110" y="388450"/>
                      <a:pt x="2838141" y="376627"/>
                      <a:pt x="2852382" y="368489"/>
                    </a:cubicBezTo>
                    <a:cubicBezTo>
                      <a:pt x="2870046" y="358395"/>
                      <a:pt x="2889309" y="351288"/>
                      <a:pt x="2906973" y="341194"/>
                    </a:cubicBezTo>
                    <a:cubicBezTo>
                      <a:pt x="3042006" y="264033"/>
                      <a:pt x="2837541" y="369085"/>
                      <a:pt x="3002508" y="286603"/>
                    </a:cubicBezTo>
                    <a:cubicBezTo>
                      <a:pt x="3020705" y="263857"/>
                      <a:pt x="3035177" y="237546"/>
                      <a:pt x="3057099" y="218364"/>
                    </a:cubicBezTo>
                    <a:cubicBezTo>
                      <a:pt x="3072410" y="204967"/>
                      <a:pt x="3094438" y="201851"/>
                      <a:pt x="3111690" y="191068"/>
                    </a:cubicBezTo>
                    <a:cubicBezTo>
                      <a:pt x="3130979" y="179013"/>
                      <a:pt x="3147647" y="163169"/>
                      <a:pt x="3166281" y="150125"/>
                    </a:cubicBezTo>
                    <a:cubicBezTo>
                      <a:pt x="3193156" y="131313"/>
                      <a:pt x="3224970" y="118731"/>
                      <a:pt x="3248167" y="95534"/>
                    </a:cubicBezTo>
                    <a:lnTo>
                      <a:pt x="3343702" y="0"/>
                    </a:ln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 rot="21295136">
                <a:off x="2157968" y="1796524"/>
                <a:ext cx="121578" cy="590376"/>
              </a:xfrm>
              <a:custGeom>
                <a:avLst/>
                <a:gdLst>
                  <a:gd name="connsiteX0" fmla="*/ 0 w 545910"/>
                  <a:gd name="connsiteY0" fmla="*/ 0 h 2838735"/>
                  <a:gd name="connsiteX1" fmla="*/ 40943 w 545910"/>
                  <a:gd name="connsiteY1" fmla="*/ 259308 h 2838735"/>
                  <a:gd name="connsiteX2" fmla="*/ 54591 w 545910"/>
                  <a:gd name="connsiteY2" fmla="*/ 313899 h 2838735"/>
                  <a:gd name="connsiteX3" fmla="*/ 68239 w 545910"/>
                  <a:gd name="connsiteY3" fmla="*/ 395785 h 2838735"/>
                  <a:gd name="connsiteX4" fmla="*/ 81887 w 545910"/>
                  <a:gd name="connsiteY4" fmla="*/ 450376 h 2838735"/>
                  <a:gd name="connsiteX5" fmla="*/ 95534 w 545910"/>
                  <a:gd name="connsiteY5" fmla="*/ 518615 h 2838735"/>
                  <a:gd name="connsiteX6" fmla="*/ 122830 w 545910"/>
                  <a:gd name="connsiteY6" fmla="*/ 641445 h 2838735"/>
                  <a:gd name="connsiteX7" fmla="*/ 136478 w 545910"/>
                  <a:gd name="connsiteY7" fmla="*/ 955344 h 2838735"/>
                  <a:gd name="connsiteX8" fmla="*/ 150125 w 545910"/>
                  <a:gd name="connsiteY8" fmla="*/ 1009935 h 2838735"/>
                  <a:gd name="connsiteX9" fmla="*/ 163773 w 545910"/>
                  <a:gd name="connsiteY9" fmla="*/ 1091821 h 2838735"/>
                  <a:gd name="connsiteX10" fmla="*/ 177421 w 545910"/>
                  <a:gd name="connsiteY10" fmla="*/ 1187356 h 2838735"/>
                  <a:gd name="connsiteX11" fmla="*/ 204716 w 545910"/>
                  <a:gd name="connsiteY11" fmla="*/ 1269242 h 2838735"/>
                  <a:gd name="connsiteX12" fmla="*/ 218364 w 545910"/>
                  <a:gd name="connsiteY12" fmla="*/ 1310185 h 2838735"/>
                  <a:gd name="connsiteX13" fmla="*/ 259307 w 545910"/>
                  <a:gd name="connsiteY13" fmla="*/ 1337481 h 2838735"/>
                  <a:gd name="connsiteX14" fmla="*/ 327546 w 545910"/>
                  <a:gd name="connsiteY14" fmla="*/ 1405720 h 2838735"/>
                  <a:gd name="connsiteX15" fmla="*/ 354842 w 545910"/>
                  <a:gd name="connsiteY15" fmla="*/ 1446663 h 2838735"/>
                  <a:gd name="connsiteX16" fmla="*/ 395785 w 545910"/>
                  <a:gd name="connsiteY16" fmla="*/ 1487606 h 2838735"/>
                  <a:gd name="connsiteX17" fmla="*/ 423081 w 545910"/>
                  <a:gd name="connsiteY17" fmla="*/ 1528550 h 2838735"/>
                  <a:gd name="connsiteX18" fmla="*/ 464024 w 545910"/>
                  <a:gd name="connsiteY18" fmla="*/ 1542197 h 2838735"/>
                  <a:gd name="connsiteX19" fmla="*/ 504967 w 545910"/>
                  <a:gd name="connsiteY19" fmla="*/ 1637732 h 2838735"/>
                  <a:gd name="connsiteX20" fmla="*/ 532263 w 545910"/>
                  <a:gd name="connsiteY20" fmla="*/ 1719618 h 2838735"/>
                  <a:gd name="connsiteX21" fmla="*/ 518615 w 545910"/>
                  <a:gd name="connsiteY21" fmla="*/ 1856096 h 2838735"/>
                  <a:gd name="connsiteX22" fmla="*/ 491319 w 545910"/>
                  <a:gd name="connsiteY22" fmla="*/ 1897039 h 2838735"/>
                  <a:gd name="connsiteX23" fmla="*/ 464024 w 545910"/>
                  <a:gd name="connsiteY23" fmla="*/ 1951630 h 2838735"/>
                  <a:gd name="connsiteX24" fmla="*/ 409433 w 545910"/>
                  <a:gd name="connsiteY24" fmla="*/ 2074460 h 2838735"/>
                  <a:gd name="connsiteX25" fmla="*/ 436728 w 545910"/>
                  <a:gd name="connsiteY25" fmla="*/ 2115403 h 2838735"/>
                  <a:gd name="connsiteX26" fmla="*/ 477672 w 545910"/>
                  <a:gd name="connsiteY26" fmla="*/ 2156347 h 2838735"/>
                  <a:gd name="connsiteX27" fmla="*/ 395785 w 545910"/>
                  <a:gd name="connsiteY27" fmla="*/ 2320120 h 2838735"/>
                  <a:gd name="connsiteX28" fmla="*/ 327546 w 545910"/>
                  <a:gd name="connsiteY28" fmla="*/ 2402006 h 2838735"/>
                  <a:gd name="connsiteX29" fmla="*/ 313898 w 545910"/>
                  <a:gd name="connsiteY29" fmla="*/ 2456597 h 2838735"/>
                  <a:gd name="connsiteX30" fmla="*/ 286603 w 545910"/>
                  <a:gd name="connsiteY30" fmla="*/ 2497541 h 2838735"/>
                  <a:gd name="connsiteX31" fmla="*/ 272955 w 545910"/>
                  <a:gd name="connsiteY31" fmla="*/ 2538484 h 2838735"/>
                  <a:gd name="connsiteX32" fmla="*/ 286603 w 545910"/>
                  <a:gd name="connsiteY32" fmla="*/ 2647666 h 2838735"/>
                  <a:gd name="connsiteX33" fmla="*/ 300251 w 545910"/>
                  <a:gd name="connsiteY33" fmla="*/ 2688609 h 2838735"/>
                  <a:gd name="connsiteX34" fmla="*/ 341194 w 545910"/>
                  <a:gd name="connsiteY34" fmla="*/ 2715905 h 2838735"/>
                  <a:gd name="connsiteX35" fmla="*/ 368490 w 545910"/>
                  <a:gd name="connsiteY35" fmla="*/ 2756848 h 2838735"/>
                  <a:gd name="connsiteX36" fmla="*/ 532263 w 545910"/>
                  <a:gd name="connsiteY36" fmla="*/ 2838735 h 2838735"/>
                  <a:gd name="connsiteX37" fmla="*/ 545910 w 545910"/>
                  <a:gd name="connsiteY37" fmla="*/ 2838735 h 283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45910" h="2838735">
                    <a:moveTo>
                      <a:pt x="0" y="0"/>
                    </a:moveTo>
                    <a:cubicBezTo>
                      <a:pt x="52344" y="157036"/>
                      <a:pt x="12116" y="14282"/>
                      <a:pt x="40943" y="259308"/>
                    </a:cubicBezTo>
                    <a:cubicBezTo>
                      <a:pt x="43135" y="277937"/>
                      <a:pt x="50912" y="295506"/>
                      <a:pt x="54591" y="313899"/>
                    </a:cubicBezTo>
                    <a:cubicBezTo>
                      <a:pt x="60018" y="341033"/>
                      <a:pt x="62812" y="368651"/>
                      <a:pt x="68239" y="395785"/>
                    </a:cubicBezTo>
                    <a:cubicBezTo>
                      <a:pt x="71918" y="414178"/>
                      <a:pt x="77818" y="432066"/>
                      <a:pt x="81887" y="450376"/>
                    </a:cubicBezTo>
                    <a:cubicBezTo>
                      <a:pt x="86919" y="473020"/>
                      <a:pt x="90502" y="495971"/>
                      <a:pt x="95534" y="518615"/>
                    </a:cubicBezTo>
                    <a:cubicBezTo>
                      <a:pt x="134095" y="692143"/>
                      <a:pt x="81651" y="435555"/>
                      <a:pt x="122830" y="641445"/>
                    </a:cubicBezTo>
                    <a:cubicBezTo>
                      <a:pt x="127379" y="746078"/>
                      <a:pt x="128741" y="850898"/>
                      <a:pt x="136478" y="955344"/>
                    </a:cubicBezTo>
                    <a:cubicBezTo>
                      <a:pt x="137864" y="974050"/>
                      <a:pt x="146447" y="991542"/>
                      <a:pt x="150125" y="1009935"/>
                    </a:cubicBezTo>
                    <a:cubicBezTo>
                      <a:pt x="155552" y="1037070"/>
                      <a:pt x="159565" y="1064471"/>
                      <a:pt x="163773" y="1091821"/>
                    </a:cubicBezTo>
                    <a:cubicBezTo>
                      <a:pt x="168665" y="1123615"/>
                      <a:pt x="170188" y="1156011"/>
                      <a:pt x="177421" y="1187356"/>
                    </a:cubicBezTo>
                    <a:cubicBezTo>
                      <a:pt x="183891" y="1215391"/>
                      <a:pt x="195618" y="1241947"/>
                      <a:pt x="204716" y="1269242"/>
                    </a:cubicBezTo>
                    <a:cubicBezTo>
                      <a:pt x="209265" y="1282890"/>
                      <a:pt x="206394" y="1302205"/>
                      <a:pt x="218364" y="1310185"/>
                    </a:cubicBezTo>
                    <a:lnTo>
                      <a:pt x="259307" y="1337481"/>
                    </a:lnTo>
                    <a:cubicBezTo>
                      <a:pt x="332096" y="1446662"/>
                      <a:pt x="236561" y="1314735"/>
                      <a:pt x="327546" y="1405720"/>
                    </a:cubicBezTo>
                    <a:cubicBezTo>
                      <a:pt x="339144" y="1417318"/>
                      <a:pt x="344341" y="1434062"/>
                      <a:pt x="354842" y="1446663"/>
                    </a:cubicBezTo>
                    <a:cubicBezTo>
                      <a:pt x="367198" y="1461490"/>
                      <a:pt x="383429" y="1472779"/>
                      <a:pt x="395785" y="1487606"/>
                    </a:cubicBezTo>
                    <a:cubicBezTo>
                      <a:pt x="406286" y="1500207"/>
                      <a:pt x="410273" y="1518303"/>
                      <a:pt x="423081" y="1528550"/>
                    </a:cubicBezTo>
                    <a:cubicBezTo>
                      <a:pt x="434314" y="1537537"/>
                      <a:pt x="450376" y="1537648"/>
                      <a:pt x="464024" y="1542197"/>
                    </a:cubicBezTo>
                    <a:cubicBezTo>
                      <a:pt x="507329" y="1607156"/>
                      <a:pt x="480931" y="1557613"/>
                      <a:pt x="504967" y="1637732"/>
                    </a:cubicBezTo>
                    <a:cubicBezTo>
                      <a:pt x="513235" y="1665290"/>
                      <a:pt x="532263" y="1719618"/>
                      <a:pt x="532263" y="1719618"/>
                    </a:cubicBezTo>
                    <a:cubicBezTo>
                      <a:pt x="527714" y="1765111"/>
                      <a:pt x="528896" y="1811547"/>
                      <a:pt x="518615" y="1856096"/>
                    </a:cubicBezTo>
                    <a:cubicBezTo>
                      <a:pt x="514927" y="1872079"/>
                      <a:pt x="499457" y="1882798"/>
                      <a:pt x="491319" y="1897039"/>
                    </a:cubicBezTo>
                    <a:cubicBezTo>
                      <a:pt x="481225" y="1914703"/>
                      <a:pt x="471580" y="1932740"/>
                      <a:pt x="464024" y="1951630"/>
                    </a:cubicBezTo>
                    <a:cubicBezTo>
                      <a:pt x="415301" y="2073438"/>
                      <a:pt x="461946" y="1995690"/>
                      <a:pt x="409433" y="2074460"/>
                    </a:cubicBezTo>
                    <a:cubicBezTo>
                      <a:pt x="418531" y="2088108"/>
                      <a:pt x="426227" y="2102802"/>
                      <a:pt x="436728" y="2115403"/>
                    </a:cubicBezTo>
                    <a:cubicBezTo>
                      <a:pt x="449084" y="2130231"/>
                      <a:pt x="473485" y="2137505"/>
                      <a:pt x="477672" y="2156347"/>
                    </a:cubicBezTo>
                    <a:cubicBezTo>
                      <a:pt x="495281" y="2235584"/>
                      <a:pt x="434105" y="2265377"/>
                      <a:pt x="395785" y="2320120"/>
                    </a:cubicBezTo>
                    <a:cubicBezTo>
                      <a:pt x="335182" y="2406697"/>
                      <a:pt x="406358" y="2349466"/>
                      <a:pt x="327546" y="2402006"/>
                    </a:cubicBezTo>
                    <a:cubicBezTo>
                      <a:pt x="322997" y="2420203"/>
                      <a:pt x="321287" y="2439357"/>
                      <a:pt x="313898" y="2456597"/>
                    </a:cubicBezTo>
                    <a:cubicBezTo>
                      <a:pt x="307437" y="2471673"/>
                      <a:pt x="293938" y="2482870"/>
                      <a:pt x="286603" y="2497541"/>
                    </a:cubicBezTo>
                    <a:cubicBezTo>
                      <a:pt x="280169" y="2510408"/>
                      <a:pt x="277504" y="2524836"/>
                      <a:pt x="272955" y="2538484"/>
                    </a:cubicBezTo>
                    <a:cubicBezTo>
                      <a:pt x="277504" y="2574878"/>
                      <a:pt x="280042" y="2611580"/>
                      <a:pt x="286603" y="2647666"/>
                    </a:cubicBezTo>
                    <a:cubicBezTo>
                      <a:pt x="289176" y="2661820"/>
                      <a:pt x="291264" y="2677375"/>
                      <a:pt x="300251" y="2688609"/>
                    </a:cubicBezTo>
                    <a:cubicBezTo>
                      <a:pt x="310498" y="2701417"/>
                      <a:pt x="327546" y="2706806"/>
                      <a:pt x="341194" y="2715905"/>
                    </a:cubicBezTo>
                    <a:cubicBezTo>
                      <a:pt x="350293" y="2729553"/>
                      <a:pt x="356146" y="2746047"/>
                      <a:pt x="368490" y="2756848"/>
                    </a:cubicBezTo>
                    <a:cubicBezTo>
                      <a:pt x="400034" y="2784449"/>
                      <a:pt x="484405" y="2838735"/>
                      <a:pt x="532263" y="2838735"/>
                    </a:cubicBezTo>
                    <a:lnTo>
                      <a:pt x="545910" y="2838735"/>
                    </a:ln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 rot="21295136">
                <a:off x="2294152" y="2368874"/>
                <a:ext cx="477193" cy="90827"/>
              </a:xfrm>
              <a:custGeom>
                <a:avLst/>
                <a:gdLst>
                  <a:gd name="connsiteX0" fmla="*/ 0 w 2142698"/>
                  <a:gd name="connsiteY0" fmla="*/ 0 h 436728"/>
                  <a:gd name="connsiteX1" fmla="*/ 81886 w 2142698"/>
                  <a:gd name="connsiteY1" fmla="*/ 27295 h 436728"/>
                  <a:gd name="connsiteX2" fmla="*/ 122829 w 2142698"/>
                  <a:gd name="connsiteY2" fmla="*/ 40943 h 436728"/>
                  <a:gd name="connsiteX3" fmla="*/ 163773 w 2142698"/>
                  <a:gd name="connsiteY3" fmla="*/ 81887 h 436728"/>
                  <a:gd name="connsiteX4" fmla="*/ 218364 w 2142698"/>
                  <a:gd name="connsiteY4" fmla="*/ 95534 h 436728"/>
                  <a:gd name="connsiteX5" fmla="*/ 259307 w 2142698"/>
                  <a:gd name="connsiteY5" fmla="*/ 109182 h 436728"/>
                  <a:gd name="connsiteX6" fmla="*/ 423080 w 2142698"/>
                  <a:gd name="connsiteY6" fmla="*/ 218364 h 436728"/>
                  <a:gd name="connsiteX7" fmla="*/ 477671 w 2142698"/>
                  <a:gd name="connsiteY7" fmla="*/ 232012 h 436728"/>
                  <a:gd name="connsiteX8" fmla="*/ 518615 w 2142698"/>
                  <a:gd name="connsiteY8" fmla="*/ 245660 h 436728"/>
                  <a:gd name="connsiteX9" fmla="*/ 586853 w 2142698"/>
                  <a:gd name="connsiteY9" fmla="*/ 272955 h 436728"/>
                  <a:gd name="connsiteX10" fmla="*/ 627797 w 2142698"/>
                  <a:gd name="connsiteY10" fmla="*/ 286603 h 436728"/>
                  <a:gd name="connsiteX11" fmla="*/ 682388 w 2142698"/>
                  <a:gd name="connsiteY11" fmla="*/ 313898 h 436728"/>
                  <a:gd name="connsiteX12" fmla="*/ 818865 w 2142698"/>
                  <a:gd name="connsiteY12" fmla="*/ 341194 h 436728"/>
                  <a:gd name="connsiteX13" fmla="*/ 900752 w 2142698"/>
                  <a:gd name="connsiteY13" fmla="*/ 368490 h 436728"/>
                  <a:gd name="connsiteX14" fmla="*/ 1078173 w 2142698"/>
                  <a:gd name="connsiteY14" fmla="*/ 382137 h 436728"/>
                  <a:gd name="connsiteX15" fmla="*/ 1405719 w 2142698"/>
                  <a:gd name="connsiteY15" fmla="*/ 382137 h 436728"/>
                  <a:gd name="connsiteX16" fmla="*/ 1460310 w 2142698"/>
                  <a:gd name="connsiteY16" fmla="*/ 368490 h 436728"/>
                  <a:gd name="connsiteX17" fmla="*/ 1719618 w 2142698"/>
                  <a:gd name="connsiteY17" fmla="*/ 341194 h 436728"/>
                  <a:gd name="connsiteX18" fmla="*/ 1869743 w 2142698"/>
                  <a:gd name="connsiteY18" fmla="*/ 368490 h 436728"/>
                  <a:gd name="connsiteX19" fmla="*/ 1910686 w 2142698"/>
                  <a:gd name="connsiteY19" fmla="*/ 409433 h 436728"/>
                  <a:gd name="connsiteX20" fmla="*/ 1992573 w 2142698"/>
                  <a:gd name="connsiteY20" fmla="*/ 436728 h 436728"/>
                  <a:gd name="connsiteX21" fmla="*/ 2047164 w 2142698"/>
                  <a:gd name="connsiteY21" fmla="*/ 354842 h 436728"/>
                  <a:gd name="connsiteX22" fmla="*/ 2074459 w 2142698"/>
                  <a:gd name="connsiteY22" fmla="*/ 313898 h 436728"/>
                  <a:gd name="connsiteX23" fmla="*/ 2115403 w 2142698"/>
                  <a:gd name="connsiteY23" fmla="*/ 259307 h 436728"/>
                  <a:gd name="connsiteX24" fmla="*/ 2142698 w 2142698"/>
                  <a:gd name="connsiteY24" fmla="*/ 218364 h 43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42698" h="436728">
                    <a:moveTo>
                      <a:pt x="0" y="0"/>
                    </a:moveTo>
                    <a:lnTo>
                      <a:pt x="81886" y="27295"/>
                    </a:lnTo>
                    <a:lnTo>
                      <a:pt x="122829" y="40943"/>
                    </a:lnTo>
                    <a:cubicBezTo>
                      <a:pt x="136477" y="54591"/>
                      <a:pt x="147015" y="72311"/>
                      <a:pt x="163773" y="81887"/>
                    </a:cubicBezTo>
                    <a:cubicBezTo>
                      <a:pt x="180059" y="91193"/>
                      <a:pt x="200329" y="90381"/>
                      <a:pt x="218364" y="95534"/>
                    </a:cubicBezTo>
                    <a:cubicBezTo>
                      <a:pt x="232196" y="99486"/>
                      <a:pt x="245659" y="104633"/>
                      <a:pt x="259307" y="109182"/>
                    </a:cubicBezTo>
                    <a:cubicBezTo>
                      <a:pt x="323718" y="160710"/>
                      <a:pt x="343136" y="182025"/>
                      <a:pt x="423080" y="218364"/>
                    </a:cubicBezTo>
                    <a:cubicBezTo>
                      <a:pt x="440156" y="226126"/>
                      <a:pt x="459636" y="226859"/>
                      <a:pt x="477671" y="232012"/>
                    </a:cubicBezTo>
                    <a:cubicBezTo>
                      <a:pt x="491504" y="235964"/>
                      <a:pt x="505145" y="240609"/>
                      <a:pt x="518615" y="245660"/>
                    </a:cubicBezTo>
                    <a:cubicBezTo>
                      <a:pt x="541553" y="254262"/>
                      <a:pt x="563915" y="264353"/>
                      <a:pt x="586853" y="272955"/>
                    </a:cubicBezTo>
                    <a:cubicBezTo>
                      <a:pt x="600323" y="278006"/>
                      <a:pt x="614574" y="280936"/>
                      <a:pt x="627797" y="286603"/>
                    </a:cubicBezTo>
                    <a:cubicBezTo>
                      <a:pt x="646497" y="294617"/>
                      <a:pt x="662826" y="308309"/>
                      <a:pt x="682388" y="313898"/>
                    </a:cubicBezTo>
                    <a:cubicBezTo>
                      <a:pt x="726996" y="326643"/>
                      <a:pt x="774853" y="326523"/>
                      <a:pt x="818865" y="341194"/>
                    </a:cubicBezTo>
                    <a:cubicBezTo>
                      <a:pt x="846161" y="350293"/>
                      <a:pt x="872065" y="366283"/>
                      <a:pt x="900752" y="368490"/>
                    </a:cubicBezTo>
                    <a:lnTo>
                      <a:pt x="1078173" y="382137"/>
                    </a:lnTo>
                    <a:cubicBezTo>
                      <a:pt x="1228301" y="407159"/>
                      <a:pt x="1169937" y="403571"/>
                      <a:pt x="1405719" y="382137"/>
                    </a:cubicBezTo>
                    <a:cubicBezTo>
                      <a:pt x="1424399" y="380439"/>
                      <a:pt x="1441808" y="371574"/>
                      <a:pt x="1460310" y="368490"/>
                    </a:cubicBezTo>
                    <a:cubicBezTo>
                      <a:pt x="1531885" y="356561"/>
                      <a:pt x="1652796" y="347269"/>
                      <a:pt x="1719618" y="341194"/>
                    </a:cubicBezTo>
                    <a:cubicBezTo>
                      <a:pt x="1724249" y="341773"/>
                      <a:pt x="1840612" y="349069"/>
                      <a:pt x="1869743" y="368490"/>
                    </a:cubicBezTo>
                    <a:cubicBezTo>
                      <a:pt x="1885802" y="379196"/>
                      <a:pt x="1893814" y="400060"/>
                      <a:pt x="1910686" y="409433"/>
                    </a:cubicBezTo>
                    <a:cubicBezTo>
                      <a:pt x="1935837" y="423406"/>
                      <a:pt x="1992573" y="436728"/>
                      <a:pt x="1992573" y="436728"/>
                    </a:cubicBezTo>
                    <a:lnTo>
                      <a:pt x="2047164" y="354842"/>
                    </a:lnTo>
                    <a:cubicBezTo>
                      <a:pt x="2056263" y="341194"/>
                      <a:pt x="2064617" y="327020"/>
                      <a:pt x="2074459" y="313898"/>
                    </a:cubicBezTo>
                    <a:lnTo>
                      <a:pt x="2115403" y="259307"/>
                    </a:lnTo>
                    <a:cubicBezTo>
                      <a:pt x="2130489" y="214048"/>
                      <a:pt x="2114664" y="218364"/>
                      <a:pt x="2142698" y="218364"/>
                    </a:cubicBez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 rot="21295136">
                <a:off x="1654086" y="2372083"/>
                <a:ext cx="601810" cy="232744"/>
              </a:xfrm>
              <a:custGeom>
                <a:avLst/>
                <a:gdLst>
                  <a:gd name="connsiteX0" fmla="*/ 2702257 w 2702257"/>
                  <a:gd name="connsiteY0" fmla="*/ 0 h 1119116"/>
                  <a:gd name="connsiteX1" fmla="*/ 2674961 w 2702257"/>
                  <a:gd name="connsiteY1" fmla="*/ 313899 h 1119116"/>
                  <a:gd name="connsiteX2" fmla="*/ 2647666 w 2702257"/>
                  <a:gd name="connsiteY2" fmla="*/ 382137 h 1119116"/>
                  <a:gd name="connsiteX3" fmla="*/ 2579427 w 2702257"/>
                  <a:gd name="connsiteY3" fmla="*/ 614149 h 1119116"/>
                  <a:gd name="connsiteX4" fmla="*/ 2552132 w 2702257"/>
                  <a:gd name="connsiteY4" fmla="*/ 668740 h 1119116"/>
                  <a:gd name="connsiteX5" fmla="*/ 2497541 w 2702257"/>
                  <a:gd name="connsiteY5" fmla="*/ 750627 h 1119116"/>
                  <a:gd name="connsiteX6" fmla="*/ 2483893 w 2702257"/>
                  <a:gd name="connsiteY6" fmla="*/ 791570 h 1119116"/>
                  <a:gd name="connsiteX7" fmla="*/ 2388358 w 2702257"/>
                  <a:gd name="connsiteY7" fmla="*/ 887104 h 1119116"/>
                  <a:gd name="connsiteX8" fmla="*/ 2347415 w 2702257"/>
                  <a:gd name="connsiteY8" fmla="*/ 928048 h 1119116"/>
                  <a:gd name="connsiteX9" fmla="*/ 2306472 w 2702257"/>
                  <a:gd name="connsiteY9" fmla="*/ 955343 h 1119116"/>
                  <a:gd name="connsiteX10" fmla="*/ 2265529 w 2702257"/>
                  <a:gd name="connsiteY10" fmla="*/ 996287 h 1119116"/>
                  <a:gd name="connsiteX11" fmla="*/ 2183642 w 2702257"/>
                  <a:gd name="connsiteY11" fmla="*/ 1023582 h 1119116"/>
                  <a:gd name="connsiteX12" fmla="*/ 2142699 w 2702257"/>
                  <a:gd name="connsiteY12" fmla="*/ 1037230 h 1119116"/>
                  <a:gd name="connsiteX13" fmla="*/ 2033517 w 2702257"/>
                  <a:gd name="connsiteY13" fmla="*/ 1064525 h 1119116"/>
                  <a:gd name="connsiteX14" fmla="*/ 1774209 w 2702257"/>
                  <a:gd name="connsiteY14" fmla="*/ 1050878 h 1119116"/>
                  <a:gd name="connsiteX15" fmla="*/ 1692323 w 2702257"/>
                  <a:gd name="connsiteY15" fmla="*/ 1023582 h 1119116"/>
                  <a:gd name="connsiteX16" fmla="*/ 1610436 w 2702257"/>
                  <a:gd name="connsiteY16" fmla="*/ 996287 h 1119116"/>
                  <a:gd name="connsiteX17" fmla="*/ 1569493 w 2702257"/>
                  <a:gd name="connsiteY17" fmla="*/ 982639 h 1119116"/>
                  <a:gd name="connsiteX18" fmla="*/ 1501254 w 2702257"/>
                  <a:gd name="connsiteY18" fmla="*/ 968991 h 1119116"/>
                  <a:gd name="connsiteX19" fmla="*/ 1460311 w 2702257"/>
                  <a:gd name="connsiteY19" fmla="*/ 941696 h 1119116"/>
                  <a:gd name="connsiteX20" fmla="*/ 1446663 w 2702257"/>
                  <a:gd name="connsiteY20" fmla="*/ 900752 h 1119116"/>
                  <a:gd name="connsiteX21" fmla="*/ 1228299 w 2702257"/>
                  <a:gd name="connsiteY21" fmla="*/ 859809 h 1119116"/>
                  <a:gd name="connsiteX22" fmla="*/ 1187355 w 2702257"/>
                  <a:gd name="connsiteY22" fmla="*/ 846161 h 1119116"/>
                  <a:gd name="connsiteX23" fmla="*/ 1078173 w 2702257"/>
                  <a:gd name="connsiteY23" fmla="*/ 791570 h 1119116"/>
                  <a:gd name="connsiteX24" fmla="*/ 900752 w 2702257"/>
                  <a:gd name="connsiteY24" fmla="*/ 764275 h 1119116"/>
                  <a:gd name="connsiteX25" fmla="*/ 805218 w 2702257"/>
                  <a:gd name="connsiteY25" fmla="*/ 750627 h 1119116"/>
                  <a:gd name="connsiteX26" fmla="*/ 655093 w 2702257"/>
                  <a:gd name="connsiteY26" fmla="*/ 764275 h 1119116"/>
                  <a:gd name="connsiteX27" fmla="*/ 641445 w 2702257"/>
                  <a:gd name="connsiteY27" fmla="*/ 805218 h 1119116"/>
                  <a:gd name="connsiteX28" fmla="*/ 600502 w 2702257"/>
                  <a:gd name="connsiteY28" fmla="*/ 846161 h 1119116"/>
                  <a:gd name="connsiteX29" fmla="*/ 573206 w 2702257"/>
                  <a:gd name="connsiteY29" fmla="*/ 941696 h 1119116"/>
                  <a:gd name="connsiteX30" fmla="*/ 532263 w 2702257"/>
                  <a:gd name="connsiteY30" fmla="*/ 982639 h 1119116"/>
                  <a:gd name="connsiteX31" fmla="*/ 464024 w 2702257"/>
                  <a:gd name="connsiteY31" fmla="*/ 1064525 h 1119116"/>
                  <a:gd name="connsiteX32" fmla="*/ 409433 w 2702257"/>
                  <a:gd name="connsiteY32" fmla="*/ 1091821 h 1119116"/>
                  <a:gd name="connsiteX33" fmla="*/ 368490 w 2702257"/>
                  <a:gd name="connsiteY33" fmla="*/ 1119116 h 1119116"/>
                  <a:gd name="connsiteX34" fmla="*/ 259308 w 2702257"/>
                  <a:gd name="connsiteY34" fmla="*/ 1105469 h 1119116"/>
                  <a:gd name="connsiteX35" fmla="*/ 177421 w 2702257"/>
                  <a:gd name="connsiteY35" fmla="*/ 1078173 h 1119116"/>
                  <a:gd name="connsiteX36" fmla="*/ 95535 w 2702257"/>
                  <a:gd name="connsiteY36" fmla="*/ 1064525 h 1119116"/>
                  <a:gd name="connsiteX37" fmla="*/ 0 w 2702257"/>
                  <a:gd name="connsiteY37" fmla="*/ 1050878 h 1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702257" h="1119116">
                    <a:moveTo>
                      <a:pt x="2702257" y="0"/>
                    </a:moveTo>
                    <a:cubicBezTo>
                      <a:pt x="2699267" y="53814"/>
                      <a:pt x="2701315" y="226053"/>
                      <a:pt x="2674961" y="313899"/>
                    </a:cubicBezTo>
                    <a:cubicBezTo>
                      <a:pt x="2667922" y="337364"/>
                      <a:pt x="2654871" y="358722"/>
                      <a:pt x="2647666" y="382137"/>
                    </a:cubicBezTo>
                    <a:cubicBezTo>
                      <a:pt x="2623967" y="459160"/>
                      <a:pt x="2616053" y="540896"/>
                      <a:pt x="2579427" y="614149"/>
                    </a:cubicBezTo>
                    <a:cubicBezTo>
                      <a:pt x="2570329" y="632346"/>
                      <a:pt x="2562599" y="651294"/>
                      <a:pt x="2552132" y="668740"/>
                    </a:cubicBezTo>
                    <a:cubicBezTo>
                      <a:pt x="2535254" y="696870"/>
                      <a:pt x="2507915" y="719505"/>
                      <a:pt x="2497541" y="750627"/>
                    </a:cubicBezTo>
                    <a:cubicBezTo>
                      <a:pt x="2492992" y="764275"/>
                      <a:pt x="2492880" y="780337"/>
                      <a:pt x="2483893" y="791570"/>
                    </a:cubicBezTo>
                    <a:cubicBezTo>
                      <a:pt x="2455759" y="826737"/>
                      <a:pt x="2420203" y="855259"/>
                      <a:pt x="2388358" y="887104"/>
                    </a:cubicBezTo>
                    <a:cubicBezTo>
                      <a:pt x="2374710" y="900752"/>
                      <a:pt x="2363474" y="917342"/>
                      <a:pt x="2347415" y="928048"/>
                    </a:cubicBezTo>
                    <a:cubicBezTo>
                      <a:pt x="2333767" y="937146"/>
                      <a:pt x="2319073" y="944842"/>
                      <a:pt x="2306472" y="955343"/>
                    </a:cubicBezTo>
                    <a:cubicBezTo>
                      <a:pt x="2291645" y="967699"/>
                      <a:pt x="2282401" y="986914"/>
                      <a:pt x="2265529" y="996287"/>
                    </a:cubicBezTo>
                    <a:cubicBezTo>
                      <a:pt x="2240378" y="1010260"/>
                      <a:pt x="2210938" y="1014484"/>
                      <a:pt x="2183642" y="1023582"/>
                    </a:cubicBezTo>
                    <a:cubicBezTo>
                      <a:pt x="2169994" y="1028131"/>
                      <a:pt x="2156655" y="1033741"/>
                      <a:pt x="2142699" y="1037230"/>
                    </a:cubicBezTo>
                    <a:lnTo>
                      <a:pt x="2033517" y="1064525"/>
                    </a:lnTo>
                    <a:cubicBezTo>
                      <a:pt x="1947081" y="1059976"/>
                      <a:pt x="1860148" y="1061191"/>
                      <a:pt x="1774209" y="1050878"/>
                    </a:cubicBezTo>
                    <a:cubicBezTo>
                      <a:pt x="1745642" y="1047450"/>
                      <a:pt x="1719618" y="1032681"/>
                      <a:pt x="1692323" y="1023582"/>
                    </a:cubicBezTo>
                    <a:lnTo>
                      <a:pt x="1610436" y="996287"/>
                    </a:lnTo>
                    <a:cubicBezTo>
                      <a:pt x="1596788" y="991738"/>
                      <a:pt x="1583600" y="985460"/>
                      <a:pt x="1569493" y="982639"/>
                    </a:cubicBezTo>
                    <a:lnTo>
                      <a:pt x="1501254" y="968991"/>
                    </a:lnTo>
                    <a:cubicBezTo>
                      <a:pt x="1487606" y="959893"/>
                      <a:pt x="1470557" y="954504"/>
                      <a:pt x="1460311" y="941696"/>
                    </a:cubicBezTo>
                    <a:cubicBezTo>
                      <a:pt x="1451324" y="930462"/>
                      <a:pt x="1456836" y="910925"/>
                      <a:pt x="1446663" y="900752"/>
                    </a:cubicBezTo>
                    <a:cubicBezTo>
                      <a:pt x="1399579" y="853668"/>
                      <a:pt x="1260205" y="862468"/>
                      <a:pt x="1228299" y="859809"/>
                    </a:cubicBezTo>
                    <a:cubicBezTo>
                      <a:pt x="1214651" y="855260"/>
                      <a:pt x="1200222" y="852595"/>
                      <a:pt x="1187355" y="846161"/>
                    </a:cubicBezTo>
                    <a:cubicBezTo>
                      <a:pt x="1096265" y="800616"/>
                      <a:pt x="1149985" y="812088"/>
                      <a:pt x="1078173" y="791570"/>
                    </a:cubicBezTo>
                    <a:cubicBezTo>
                      <a:pt x="999059" y="768966"/>
                      <a:pt x="1008308" y="777719"/>
                      <a:pt x="900752" y="764275"/>
                    </a:cubicBezTo>
                    <a:cubicBezTo>
                      <a:pt x="868832" y="760285"/>
                      <a:pt x="837063" y="755176"/>
                      <a:pt x="805218" y="750627"/>
                    </a:cubicBezTo>
                    <a:cubicBezTo>
                      <a:pt x="755176" y="755176"/>
                      <a:pt x="702762" y="748385"/>
                      <a:pt x="655093" y="764275"/>
                    </a:cubicBezTo>
                    <a:cubicBezTo>
                      <a:pt x="641445" y="768824"/>
                      <a:pt x="649425" y="793248"/>
                      <a:pt x="641445" y="805218"/>
                    </a:cubicBezTo>
                    <a:cubicBezTo>
                      <a:pt x="630739" y="821277"/>
                      <a:pt x="614150" y="832513"/>
                      <a:pt x="600502" y="846161"/>
                    </a:cubicBezTo>
                    <a:cubicBezTo>
                      <a:pt x="598682" y="853441"/>
                      <a:pt x="581037" y="929949"/>
                      <a:pt x="573206" y="941696"/>
                    </a:cubicBezTo>
                    <a:cubicBezTo>
                      <a:pt x="562500" y="957755"/>
                      <a:pt x="544619" y="967812"/>
                      <a:pt x="532263" y="982639"/>
                    </a:cubicBezTo>
                    <a:cubicBezTo>
                      <a:pt x="497056" y="1024887"/>
                      <a:pt x="513276" y="1029345"/>
                      <a:pt x="464024" y="1064525"/>
                    </a:cubicBezTo>
                    <a:cubicBezTo>
                      <a:pt x="447469" y="1076350"/>
                      <a:pt x="427097" y="1081727"/>
                      <a:pt x="409433" y="1091821"/>
                    </a:cubicBezTo>
                    <a:cubicBezTo>
                      <a:pt x="395192" y="1099959"/>
                      <a:pt x="382138" y="1110018"/>
                      <a:pt x="368490" y="1119116"/>
                    </a:cubicBezTo>
                    <a:cubicBezTo>
                      <a:pt x="332096" y="1114567"/>
                      <a:pt x="295171" y="1113154"/>
                      <a:pt x="259308" y="1105469"/>
                    </a:cubicBezTo>
                    <a:cubicBezTo>
                      <a:pt x="231174" y="1099440"/>
                      <a:pt x="205802" y="1082903"/>
                      <a:pt x="177421" y="1078173"/>
                    </a:cubicBezTo>
                    <a:lnTo>
                      <a:pt x="95535" y="1064525"/>
                    </a:lnTo>
                    <a:cubicBezTo>
                      <a:pt x="10661" y="1049094"/>
                      <a:pt x="53518" y="1050878"/>
                      <a:pt x="0" y="1050878"/>
                    </a:cubicBez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5382210" y="3238138"/>
              <a:ext cx="1122579" cy="1023638"/>
              <a:chOff x="1654086" y="1554342"/>
              <a:chExt cx="1117259" cy="1050485"/>
            </a:xfrm>
          </p:grpSpPr>
          <p:sp>
            <p:nvSpPr>
              <p:cNvPr id="70" name="Freeform 69"/>
              <p:cNvSpPr/>
              <p:nvPr/>
            </p:nvSpPr>
            <p:spPr>
              <a:xfrm rot="21295136">
                <a:off x="1838365" y="1554342"/>
                <a:ext cx="744664" cy="241404"/>
              </a:xfrm>
              <a:custGeom>
                <a:avLst/>
                <a:gdLst>
                  <a:gd name="connsiteX0" fmla="*/ 0 w 3343702"/>
                  <a:gd name="connsiteY0" fmla="*/ 122829 h 1160754"/>
                  <a:gd name="connsiteX1" fmla="*/ 13648 w 3343702"/>
                  <a:gd name="connsiteY1" fmla="*/ 163773 h 1160754"/>
                  <a:gd name="connsiteX2" fmla="*/ 54591 w 3343702"/>
                  <a:gd name="connsiteY2" fmla="*/ 191068 h 1160754"/>
                  <a:gd name="connsiteX3" fmla="*/ 191069 w 3343702"/>
                  <a:gd name="connsiteY3" fmla="*/ 232012 h 1160754"/>
                  <a:gd name="connsiteX4" fmla="*/ 245660 w 3343702"/>
                  <a:gd name="connsiteY4" fmla="*/ 259307 h 1160754"/>
                  <a:gd name="connsiteX5" fmla="*/ 354842 w 3343702"/>
                  <a:gd name="connsiteY5" fmla="*/ 286603 h 1160754"/>
                  <a:gd name="connsiteX6" fmla="*/ 477672 w 3343702"/>
                  <a:gd name="connsiteY6" fmla="*/ 382137 h 1160754"/>
                  <a:gd name="connsiteX7" fmla="*/ 532263 w 3343702"/>
                  <a:gd name="connsiteY7" fmla="*/ 464024 h 1160754"/>
                  <a:gd name="connsiteX8" fmla="*/ 559558 w 3343702"/>
                  <a:gd name="connsiteY8" fmla="*/ 504967 h 1160754"/>
                  <a:gd name="connsiteX9" fmla="*/ 600502 w 3343702"/>
                  <a:gd name="connsiteY9" fmla="*/ 518615 h 1160754"/>
                  <a:gd name="connsiteX10" fmla="*/ 627797 w 3343702"/>
                  <a:gd name="connsiteY10" fmla="*/ 559558 h 1160754"/>
                  <a:gd name="connsiteX11" fmla="*/ 668740 w 3343702"/>
                  <a:gd name="connsiteY11" fmla="*/ 600501 h 1160754"/>
                  <a:gd name="connsiteX12" fmla="*/ 709684 w 3343702"/>
                  <a:gd name="connsiteY12" fmla="*/ 682388 h 1160754"/>
                  <a:gd name="connsiteX13" fmla="*/ 791570 w 3343702"/>
                  <a:gd name="connsiteY13" fmla="*/ 764274 h 1160754"/>
                  <a:gd name="connsiteX14" fmla="*/ 832514 w 3343702"/>
                  <a:gd name="connsiteY14" fmla="*/ 818865 h 1160754"/>
                  <a:gd name="connsiteX15" fmla="*/ 887105 w 3343702"/>
                  <a:gd name="connsiteY15" fmla="*/ 900752 h 1160754"/>
                  <a:gd name="connsiteX16" fmla="*/ 928048 w 3343702"/>
                  <a:gd name="connsiteY16" fmla="*/ 941695 h 1160754"/>
                  <a:gd name="connsiteX17" fmla="*/ 968991 w 3343702"/>
                  <a:gd name="connsiteY17" fmla="*/ 1023582 h 1160754"/>
                  <a:gd name="connsiteX18" fmla="*/ 1009934 w 3343702"/>
                  <a:gd name="connsiteY18" fmla="*/ 1050877 h 1160754"/>
                  <a:gd name="connsiteX19" fmla="*/ 1064526 w 3343702"/>
                  <a:gd name="connsiteY19" fmla="*/ 1091821 h 1160754"/>
                  <a:gd name="connsiteX20" fmla="*/ 1146412 w 3343702"/>
                  <a:gd name="connsiteY20" fmla="*/ 1119116 h 1160754"/>
                  <a:gd name="connsiteX21" fmla="*/ 1187355 w 3343702"/>
                  <a:gd name="connsiteY21" fmla="*/ 1132764 h 1160754"/>
                  <a:gd name="connsiteX22" fmla="*/ 1460311 w 3343702"/>
                  <a:gd name="connsiteY22" fmla="*/ 1091821 h 1160754"/>
                  <a:gd name="connsiteX23" fmla="*/ 1501254 w 3343702"/>
                  <a:gd name="connsiteY23" fmla="*/ 1050877 h 1160754"/>
                  <a:gd name="connsiteX24" fmla="*/ 1583140 w 3343702"/>
                  <a:gd name="connsiteY24" fmla="*/ 928047 h 1160754"/>
                  <a:gd name="connsiteX25" fmla="*/ 1624084 w 3343702"/>
                  <a:gd name="connsiteY25" fmla="*/ 873456 h 1160754"/>
                  <a:gd name="connsiteX26" fmla="*/ 1719618 w 3343702"/>
                  <a:gd name="connsiteY26" fmla="*/ 777922 h 1160754"/>
                  <a:gd name="connsiteX27" fmla="*/ 1760561 w 3343702"/>
                  <a:gd name="connsiteY27" fmla="*/ 736979 h 1160754"/>
                  <a:gd name="connsiteX28" fmla="*/ 1815152 w 3343702"/>
                  <a:gd name="connsiteY28" fmla="*/ 655092 h 1160754"/>
                  <a:gd name="connsiteX29" fmla="*/ 1924334 w 3343702"/>
                  <a:gd name="connsiteY29" fmla="*/ 627797 h 1160754"/>
                  <a:gd name="connsiteX30" fmla="*/ 2019869 w 3343702"/>
                  <a:gd name="connsiteY30" fmla="*/ 573206 h 1160754"/>
                  <a:gd name="connsiteX31" fmla="*/ 2115403 w 3343702"/>
                  <a:gd name="connsiteY31" fmla="*/ 518615 h 1160754"/>
                  <a:gd name="connsiteX32" fmla="*/ 2197290 w 3343702"/>
                  <a:gd name="connsiteY32" fmla="*/ 491319 h 1160754"/>
                  <a:gd name="connsiteX33" fmla="*/ 2251881 w 3343702"/>
                  <a:gd name="connsiteY33" fmla="*/ 477671 h 1160754"/>
                  <a:gd name="connsiteX34" fmla="*/ 2347415 w 3343702"/>
                  <a:gd name="connsiteY34" fmla="*/ 436728 h 1160754"/>
                  <a:gd name="connsiteX35" fmla="*/ 2715905 w 3343702"/>
                  <a:gd name="connsiteY35" fmla="*/ 423080 h 1160754"/>
                  <a:gd name="connsiteX36" fmla="*/ 2811439 w 3343702"/>
                  <a:gd name="connsiteY36" fmla="*/ 395785 h 1160754"/>
                  <a:gd name="connsiteX37" fmla="*/ 2852382 w 3343702"/>
                  <a:gd name="connsiteY37" fmla="*/ 368489 h 1160754"/>
                  <a:gd name="connsiteX38" fmla="*/ 2906973 w 3343702"/>
                  <a:gd name="connsiteY38" fmla="*/ 341194 h 1160754"/>
                  <a:gd name="connsiteX39" fmla="*/ 3002508 w 3343702"/>
                  <a:gd name="connsiteY39" fmla="*/ 286603 h 1160754"/>
                  <a:gd name="connsiteX40" fmla="*/ 3057099 w 3343702"/>
                  <a:gd name="connsiteY40" fmla="*/ 218364 h 1160754"/>
                  <a:gd name="connsiteX41" fmla="*/ 3111690 w 3343702"/>
                  <a:gd name="connsiteY41" fmla="*/ 191068 h 1160754"/>
                  <a:gd name="connsiteX42" fmla="*/ 3166281 w 3343702"/>
                  <a:gd name="connsiteY42" fmla="*/ 150125 h 1160754"/>
                  <a:gd name="connsiteX43" fmla="*/ 3248167 w 3343702"/>
                  <a:gd name="connsiteY43" fmla="*/ 95534 h 1160754"/>
                  <a:gd name="connsiteX44" fmla="*/ 3343702 w 3343702"/>
                  <a:gd name="connsiteY44" fmla="*/ 0 h 1160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343702" h="1160754">
                    <a:moveTo>
                      <a:pt x="0" y="122829"/>
                    </a:moveTo>
                    <a:cubicBezTo>
                      <a:pt x="4549" y="136477"/>
                      <a:pt x="4661" y="152539"/>
                      <a:pt x="13648" y="163773"/>
                    </a:cubicBezTo>
                    <a:cubicBezTo>
                      <a:pt x="23894" y="176581"/>
                      <a:pt x="39602" y="184406"/>
                      <a:pt x="54591" y="191068"/>
                    </a:cubicBezTo>
                    <a:cubicBezTo>
                      <a:pt x="222577" y="265728"/>
                      <a:pt x="64036" y="184375"/>
                      <a:pt x="191069" y="232012"/>
                    </a:cubicBezTo>
                    <a:cubicBezTo>
                      <a:pt x="210118" y="239155"/>
                      <a:pt x="226359" y="252873"/>
                      <a:pt x="245660" y="259307"/>
                    </a:cubicBezTo>
                    <a:cubicBezTo>
                      <a:pt x="275911" y="269391"/>
                      <a:pt x="324200" y="269580"/>
                      <a:pt x="354842" y="286603"/>
                    </a:cubicBezTo>
                    <a:cubicBezTo>
                      <a:pt x="428303" y="327415"/>
                      <a:pt x="427938" y="332403"/>
                      <a:pt x="477672" y="382137"/>
                    </a:cubicBezTo>
                    <a:cubicBezTo>
                      <a:pt x="501657" y="454090"/>
                      <a:pt x="475468" y="395869"/>
                      <a:pt x="532263" y="464024"/>
                    </a:cubicBezTo>
                    <a:cubicBezTo>
                      <a:pt x="542763" y="476625"/>
                      <a:pt x="546750" y="494721"/>
                      <a:pt x="559558" y="504967"/>
                    </a:cubicBezTo>
                    <a:cubicBezTo>
                      <a:pt x="570792" y="513954"/>
                      <a:pt x="586854" y="514066"/>
                      <a:pt x="600502" y="518615"/>
                    </a:cubicBezTo>
                    <a:cubicBezTo>
                      <a:pt x="609600" y="532263"/>
                      <a:pt x="617296" y="546957"/>
                      <a:pt x="627797" y="559558"/>
                    </a:cubicBezTo>
                    <a:cubicBezTo>
                      <a:pt x="640153" y="574385"/>
                      <a:pt x="658034" y="584442"/>
                      <a:pt x="668740" y="600501"/>
                    </a:cubicBezTo>
                    <a:cubicBezTo>
                      <a:pt x="731976" y="695354"/>
                      <a:pt x="623783" y="585749"/>
                      <a:pt x="709684" y="682388"/>
                    </a:cubicBezTo>
                    <a:cubicBezTo>
                      <a:pt x="735329" y="711239"/>
                      <a:pt x="768409" y="733393"/>
                      <a:pt x="791570" y="764274"/>
                    </a:cubicBezTo>
                    <a:cubicBezTo>
                      <a:pt x="805218" y="782471"/>
                      <a:pt x="819470" y="800230"/>
                      <a:pt x="832514" y="818865"/>
                    </a:cubicBezTo>
                    <a:cubicBezTo>
                      <a:pt x="851327" y="845740"/>
                      <a:pt x="863908" y="877555"/>
                      <a:pt x="887105" y="900752"/>
                    </a:cubicBezTo>
                    <a:lnTo>
                      <a:pt x="928048" y="941695"/>
                    </a:lnTo>
                    <a:cubicBezTo>
                      <a:pt x="939148" y="974993"/>
                      <a:pt x="942536" y="997127"/>
                      <a:pt x="968991" y="1023582"/>
                    </a:cubicBezTo>
                    <a:cubicBezTo>
                      <a:pt x="980589" y="1035180"/>
                      <a:pt x="996587" y="1041343"/>
                      <a:pt x="1009934" y="1050877"/>
                    </a:cubicBezTo>
                    <a:cubicBezTo>
                      <a:pt x="1028444" y="1064098"/>
                      <a:pt x="1044181" y="1081648"/>
                      <a:pt x="1064526" y="1091821"/>
                    </a:cubicBezTo>
                    <a:cubicBezTo>
                      <a:pt x="1090260" y="1104688"/>
                      <a:pt x="1119117" y="1110018"/>
                      <a:pt x="1146412" y="1119116"/>
                    </a:cubicBezTo>
                    <a:lnTo>
                      <a:pt x="1187355" y="1132764"/>
                    </a:lnTo>
                    <a:cubicBezTo>
                      <a:pt x="1328598" y="1124455"/>
                      <a:pt x="1377592" y="1160754"/>
                      <a:pt x="1460311" y="1091821"/>
                    </a:cubicBezTo>
                    <a:cubicBezTo>
                      <a:pt x="1475138" y="1079465"/>
                      <a:pt x="1489404" y="1066112"/>
                      <a:pt x="1501254" y="1050877"/>
                    </a:cubicBezTo>
                    <a:cubicBezTo>
                      <a:pt x="1596969" y="927814"/>
                      <a:pt x="1521635" y="1010052"/>
                      <a:pt x="1583140" y="928047"/>
                    </a:cubicBezTo>
                    <a:cubicBezTo>
                      <a:pt x="1596788" y="909850"/>
                      <a:pt x="1608783" y="890287"/>
                      <a:pt x="1624084" y="873456"/>
                    </a:cubicBezTo>
                    <a:cubicBezTo>
                      <a:pt x="1654378" y="840133"/>
                      <a:pt x="1687773" y="809767"/>
                      <a:pt x="1719618" y="777922"/>
                    </a:cubicBezTo>
                    <a:cubicBezTo>
                      <a:pt x="1733266" y="764274"/>
                      <a:pt x="1749855" y="753038"/>
                      <a:pt x="1760561" y="736979"/>
                    </a:cubicBezTo>
                    <a:cubicBezTo>
                      <a:pt x="1778758" y="709683"/>
                      <a:pt x="1784030" y="665466"/>
                      <a:pt x="1815152" y="655092"/>
                    </a:cubicBezTo>
                    <a:cubicBezTo>
                      <a:pt x="1878102" y="634109"/>
                      <a:pt x="1841989" y="644265"/>
                      <a:pt x="1924334" y="627797"/>
                    </a:cubicBezTo>
                    <a:cubicBezTo>
                      <a:pt x="2024094" y="561290"/>
                      <a:pt x="1898652" y="642473"/>
                      <a:pt x="2019869" y="573206"/>
                    </a:cubicBezTo>
                    <a:cubicBezTo>
                      <a:pt x="2077324" y="540375"/>
                      <a:pt x="2046657" y="546113"/>
                      <a:pt x="2115403" y="518615"/>
                    </a:cubicBezTo>
                    <a:cubicBezTo>
                      <a:pt x="2142117" y="507929"/>
                      <a:pt x="2169377" y="498297"/>
                      <a:pt x="2197290" y="491319"/>
                    </a:cubicBezTo>
                    <a:cubicBezTo>
                      <a:pt x="2215487" y="486770"/>
                      <a:pt x="2234318" y="484257"/>
                      <a:pt x="2251881" y="477671"/>
                    </a:cubicBezTo>
                    <a:cubicBezTo>
                      <a:pt x="2272999" y="469752"/>
                      <a:pt x="2319939" y="438560"/>
                      <a:pt x="2347415" y="436728"/>
                    </a:cubicBezTo>
                    <a:cubicBezTo>
                      <a:pt x="2470057" y="428552"/>
                      <a:pt x="2593075" y="427629"/>
                      <a:pt x="2715905" y="423080"/>
                    </a:cubicBezTo>
                    <a:cubicBezTo>
                      <a:pt x="2733389" y="418709"/>
                      <a:pt x="2791864" y="405572"/>
                      <a:pt x="2811439" y="395785"/>
                    </a:cubicBezTo>
                    <a:cubicBezTo>
                      <a:pt x="2826110" y="388450"/>
                      <a:pt x="2838141" y="376627"/>
                      <a:pt x="2852382" y="368489"/>
                    </a:cubicBezTo>
                    <a:cubicBezTo>
                      <a:pt x="2870046" y="358395"/>
                      <a:pt x="2889309" y="351288"/>
                      <a:pt x="2906973" y="341194"/>
                    </a:cubicBezTo>
                    <a:cubicBezTo>
                      <a:pt x="3042006" y="264033"/>
                      <a:pt x="2837541" y="369085"/>
                      <a:pt x="3002508" y="286603"/>
                    </a:cubicBezTo>
                    <a:cubicBezTo>
                      <a:pt x="3020705" y="263857"/>
                      <a:pt x="3035177" y="237546"/>
                      <a:pt x="3057099" y="218364"/>
                    </a:cubicBezTo>
                    <a:cubicBezTo>
                      <a:pt x="3072410" y="204967"/>
                      <a:pt x="3094438" y="201851"/>
                      <a:pt x="3111690" y="191068"/>
                    </a:cubicBezTo>
                    <a:cubicBezTo>
                      <a:pt x="3130979" y="179013"/>
                      <a:pt x="3147647" y="163169"/>
                      <a:pt x="3166281" y="150125"/>
                    </a:cubicBezTo>
                    <a:cubicBezTo>
                      <a:pt x="3193156" y="131313"/>
                      <a:pt x="3224970" y="118731"/>
                      <a:pt x="3248167" y="95534"/>
                    </a:cubicBezTo>
                    <a:lnTo>
                      <a:pt x="3343702" y="0"/>
                    </a:ln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 rot="21295136">
                <a:off x="2157968" y="1796524"/>
                <a:ext cx="121578" cy="590376"/>
              </a:xfrm>
              <a:custGeom>
                <a:avLst/>
                <a:gdLst>
                  <a:gd name="connsiteX0" fmla="*/ 0 w 545910"/>
                  <a:gd name="connsiteY0" fmla="*/ 0 h 2838735"/>
                  <a:gd name="connsiteX1" fmla="*/ 40943 w 545910"/>
                  <a:gd name="connsiteY1" fmla="*/ 259308 h 2838735"/>
                  <a:gd name="connsiteX2" fmla="*/ 54591 w 545910"/>
                  <a:gd name="connsiteY2" fmla="*/ 313899 h 2838735"/>
                  <a:gd name="connsiteX3" fmla="*/ 68239 w 545910"/>
                  <a:gd name="connsiteY3" fmla="*/ 395785 h 2838735"/>
                  <a:gd name="connsiteX4" fmla="*/ 81887 w 545910"/>
                  <a:gd name="connsiteY4" fmla="*/ 450376 h 2838735"/>
                  <a:gd name="connsiteX5" fmla="*/ 95534 w 545910"/>
                  <a:gd name="connsiteY5" fmla="*/ 518615 h 2838735"/>
                  <a:gd name="connsiteX6" fmla="*/ 122830 w 545910"/>
                  <a:gd name="connsiteY6" fmla="*/ 641445 h 2838735"/>
                  <a:gd name="connsiteX7" fmla="*/ 136478 w 545910"/>
                  <a:gd name="connsiteY7" fmla="*/ 955344 h 2838735"/>
                  <a:gd name="connsiteX8" fmla="*/ 150125 w 545910"/>
                  <a:gd name="connsiteY8" fmla="*/ 1009935 h 2838735"/>
                  <a:gd name="connsiteX9" fmla="*/ 163773 w 545910"/>
                  <a:gd name="connsiteY9" fmla="*/ 1091821 h 2838735"/>
                  <a:gd name="connsiteX10" fmla="*/ 177421 w 545910"/>
                  <a:gd name="connsiteY10" fmla="*/ 1187356 h 2838735"/>
                  <a:gd name="connsiteX11" fmla="*/ 204716 w 545910"/>
                  <a:gd name="connsiteY11" fmla="*/ 1269242 h 2838735"/>
                  <a:gd name="connsiteX12" fmla="*/ 218364 w 545910"/>
                  <a:gd name="connsiteY12" fmla="*/ 1310185 h 2838735"/>
                  <a:gd name="connsiteX13" fmla="*/ 259307 w 545910"/>
                  <a:gd name="connsiteY13" fmla="*/ 1337481 h 2838735"/>
                  <a:gd name="connsiteX14" fmla="*/ 327546 w 545910"/>
                  <a:gd name="connsiteY14" fmla="*/ 1405720 h 2838735"/>
                  <a:gd name="connsiteX15" fmla="*/ 354842 w 545910"/>
                  <a:gd name="connsiteY15" fmla="*/ 1446663 h 2838735"/>
                  <a:gd name="connsiteX16" fmla="*/ 395785 w 545910"/>
                  <a:gd name="connsiteY16" fmla="*/ 1487606 h 2838735"/>
                  <a:gd name="connsiteX17" fmla="*/ 423081 w 545910"/>
                  <a:gd name="connsiteY17" fmla="*/ 1528550 h 2838735"/>
                  <a:gd name="connsiteX18" fmla="*/ 464024 w 545910"/>
                  <a:gd name="connsiteY18" fmla="*/ 1542197 h 2838735"/>
                  <a:gd name="connsiteX19" fmla="*/ 504967 w 545910"/>
                  <a:gd name="connsiteY19" fmla="*/ 1637732 h 2838735"/>
                  <a:gd name="connsiteX20" fmla="*/ 532263 w 545910"/>
                  <a:gd name="connsiteY20" fmla="*/ 1719618 h 2838735"/>
                  <a:gd name="connsiteX21" fmla="*/ 518615 w 545910"/>
                  <a:gd name="connsiteY21" fmla="*/ 1856096 h 2838735"/>
                  <a:gd name="connsiteX22" fmla="*/ 491319 w 545910"/>
                  <a:gd name="connsiteY22" fmla="*/ 1897039 h 2838735"/>
                  <a:gd name="connsiteX23" fmla="*/ 464024 w 545910"/>
                  <a:gd name="connsiteY23" fmla="*/ 1951630 h 2838735"/>
                  <a:gd name="connsiteX24" fmla="*/ 409433 w 545910"/>
                  <a:gd name="connsiteY24" fmla="*/ 2074460 h 2838735"/>
                  <a:gd name="connsiteX25" fmla="*/ 436728 w 545910"/>
                  <a:gd name="connsiteY25" fmla="*/ 2115403 h 2838735"/>
                  <a:gd name="connsiteX26" fmla="*/ 477672 w 545910"/>
                  <a:gd name="connsiteY26" fmla="*/ 2156347 h 2838735"/>
                  <a:gd name="connsiteX27" fmla="*/ 395785 w 545910"/>
                  <a:gd name="connsiteY27" fmla="*/ 2320120 h 2838735"/>
                  <a:gd name="connsiteX28" fmla="*/ 327546 w 545910"/>
                  <a:gd name="connsiteY28" fmla="*/ 2402006 h 2838735"/>
                  <a:gd name="connsiteX29" fmla="*/ 313898 w 545910"/>
                  <a:gd name="connsiteY29" fmla="*/ 2456597 h 2838735"/>
                  <a:gd name="connsiteX30" fmla="*/ 286603 w 545910"/>
                  <a:gd name="connsiteY30" fmla="*/ 2497541 h 2838735"/>
                  <a:gd name="connsiteX31" fmla="*/ 272955 w 545910"/>
                  <a:gd name="connsiteY31" fmla="*/ 2538484 h 2838735"/>
                  <a:gd name="connsiteX32" fmla="*/ 286603 w 545910"/>
                  <a:gd name="connsiteY32" fmla="*/ 2647666 h 2838735"/>
                  <a:gd name="connsiteX33" fmla="*/ 300251 w 545910"/>
                  <a:gd name="connsiteY33" fmla="*/ 2688609 h 2838735"/>
                  <a:gd name="connsiteX34" fmla="*/ 341194 w 545910"/>
                  <a:gd name="connsiteY34" fmla="*/ 2715905 h 2838735"/>
                  <a:gd name="connsiteX35" fmla="*/ 368490 w 545910"/>
                  <a:gd name="connsiteY35" fmla="*/ 2756848 h 2838735"/>
                  <a:gd name="connsiteX36" fmla="*/ 532263 w 545910"/>
                  <a:gd name="connsiteY36" fmla="*/ 2838735 h 2838735"/>
                  <a:gd name="connsiteX37" fmla="*/ 545910 w 545910"/>
                  <a:gd name="connsiteY37" fmla="*/ 2838735 h 283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45910" h="2838735">
                    <a:moveTo>
                      <a:pt x="0" y="0"/>
                    </a:moveTo>
                    <a:cubicBezTo>
                      <a:pt x="52344" y="157036"/>
                      <a:pt x="12116" y="14282"/>
                      <a:pt x="40943" y="259308"/>
                    </a:cubicBezTo>
                    <a:cubicBezTo>
                      <a:pt x="43135" y="277937"/>
                      <a:pt x="50912" y="295506"/>
                      <a:pt x="54591" y="313899"/>
                    </a:cubicBezTo>
                    <a:cubicBezTo>
                      <a:pt x="60018" y="341033"/>
                      <a:pt x="62812" y="368651"/>
                      <a:pt x="68239" y="395785"/>
                    </a:cubicBezTo>
                    <a:cubicBezTo>
                      <a:pt x="71918" y="414178"/>
                      <a:pt x="77818" y="432066"/>
                      <a:pt x="81887" y="450376"/>
                    </a:cubicBezTo>
                    <a:cubicBezTo>
                      <a:pt x="86919" y="473020"/>
                      <a:pt x="90502" y="495971"/>
                      <a:pt x="95534" y="518615"/>
                    </a:cubicBezTo>
                    <a:cubicBezTo>
                      <a:pt x="134095" y="692143"/>
                      <a:pt x="81651" y="435555"/>
                      <a:pt x="122830" y="641445"/>
                    </a:cubicBezTo>
                    <a:cubicBezTo>
                      <a:pt x="127379" y="746078"/>
                      <a:pt x="128741" y="850898"/>
                      <a:pt x="136478" y="955344"/>
                    </a:cubicBezTo>
                    <a:cubicBezTo>
                      <a:pt x="137864" y="974050"/>
                      <a:pt x="146447" y="991542"/>
                      <a:pt x="150125" y="1009935"/>
                    </a:cubicBezTo>
                    <a:cubicBezTo>
                      <a:pt x="155552" y="1037070"/>
                      <a:pt x="159565" y="1064471"/>
                      <a:pt x="163773" y="1091821"/>
                    </a:cubicBezTo>
                    <a:cubicBezTo>
                      <a:pt x="168665" y="1123615"/>
                      <a:pt x="170188" y="1156011"/>
                      <a:pt x="177421" y="1187356"/>
                    </a:cubicBezTo>
                    <a:cubicBezTo>
                      <a:pt x="183891" y="1215391"/>
                      <a:pt x="195618" y="1241947"/>
                      <a:pt x="204716" y="1269242"/>
                    </a:cubicBezTo>
                    <a:cubicBezTo>
                      <a:pt x="209265" y="1282890"/>
                      <a:pt x="206394" y="1302205"/>
                      <a:pt x="218364" y="1310185"/>
                    </a:cubicBezTo>
                    <a:lnTo>
                      <a:pt x="259307" y="1337481"/>
                    </a:lnTo>
                    <a:cubicBezTo>
                      <a:pt x="332096" y="1446662"/>
                      <a:pt x="236561" y="1314735"/>
                      <a:pt x="327546" y="1405720"/>
                    </a:cubicBezTo>
                    <a:cubicBezTo>
                      <a:pt x="339144" y="1417318"/>
                      <a:pt x="344341" y="1434062"/>
                      <a:pt x="354842" y="1446663"/>
                    </a:cubicBezTo>
                    <a:cubicBezTo>
                      <a:pt x="367198" y="1461490"/>
                      <a:pt x="383429" y="1472779"/>
                      <a:pt x="395785" y="1487606"/>
                    </a:cubicBezTo>
                    <a:cubicBezTo>
                      <a:pt x="406286" y="1500207"/>
                      <a:pt x="410273" y="1518303"/>
                      <a:pt x="423081" y="1528550"/>
                    </a:cubicBezTo>
                    <a:cubicBezTo>
                      <a:pt x="434314" y="1537537"/>
                      <a:pt x="450376" y="1537648"/>
                      <a:pt x="464024" y="1542197"/>
                    </a:cubicBezTo>
                    <a:cubicBezTo>
                      <a:pt x="507329" y="1607156"/>
                      <a:pt x="480931" y="1557613"/>
                      <a:pt x="504967" y="1637732"/>
                    </a:cubicBezTo>
                    <a:cubicBezTo>
                      <a:pt x="513235" y="1665290"/>
                      <a:pt x="532263" y="1719618"/>
                      <a:pt x="532263" y="1719618"/>
                    </a:cubicBezTo>
                    <a:cubicBezTo>
                      <a:pt x="527714" y="1765111"/>
                      <a:pt x="528896" y="1811547"/>
                      <a:pt x="518615" y="1856096"/>
                    </a:cubicBezTo>
                    <a:cubicBezTo>
                      <a:pt x="514927" y="1872079"/>
                      <a:pt x="499457" y="1882798"/>
                      <a:pt x="491319" y="1897039"/>
                    </a:cubicBezTo>
                    <a:cubicBezTo>
                      <a:pt x="481225" y="1914703"/>
                      <a:pt x="471580" y="1932740"/>
                      <a:pt x="464024" y="1951630"/>
                    </a:cubicBezTo>
                    <a:cubicBezTo>
                      <a:pt x="415301" y="2073438"/>
                      <a:pt x="461946" y="1995690"/>
                      <a:pt x="409433" y="2074460"/>
                    </a:cubicBezTo>
                    <a:cubicBezTo>
                      <a:pt x="418531" y="2088108"/>
                      <a:pt x="426227" y="2102802"/>
                      <a:pt x="436728" y="2115403"/>
                    </a:cubicBezTo>
                    <a:cubicBezTo>
                      <a:pt x="449084" y="2130231"/>
                      <a:pt x="473485" y="2137505"/>
                      <a:pt x="477672" y="2156347"/>
                    </a:cubicBezTo>
                    <a:cubicBezTo>
                      <a:pt x="495281" y="2235584"/>
                      <a:pt x="434105" y="2265377"/>
                      <a:pt x="395785" y="2320120"/>
                    </a:cubicBezTo>
                    <a:cubicBezTo>
                      <a:pt x="335182" y="2406697"/>
                      <a:pt x="406358" y="2349466"/>
                      <a:pt x="327546" y="2402006"/>
                    </a:cubicBezTo>
                    <a:cubicBezTo>
                      <a:pt x="322997" y="2420203"/>
                      <a:pt x="321287" y="2439357"/>
                      <a:pt x="313898" y="2456597"/>
                    </a:cubicBezTo>
                    <a:cubicBezTo>
                      <a:pt x="307437" y="2471673"/>
                      <a:pt x="293938" y="2482870"/>
                      <a:pt x="286603" y="2497541"/>
                    </a:cubicBezTo>
                    <a:cubicBezTo>
                      <a:pt x="280169" y="2510408"/>
                      <a:pt x="277504" y="2524836"/>
                      <a:pt x="272955" y="2538484"/>
                    </a:cubicBezTo>
                    <a:cubicBezTo>
                      <a:pt x="277504" y="2574878"/>
                      <a:pt x="280042" y="2611580"/>
                      <a:pt x="286603" y="2647666"/>
                    </a:cubicBezTo>
                    <a:cubicBezTo>
                      <a:pt x="289176" y="2661820"/>
                      <a:pt x="291264" y="2677375"/>
                      <a:pt x="300251" y="2688609"/>
                    </a:cubicBezTo>
                    <a:cubicBezTo>
                      <a:pt x="310498" y="2701417"/>
                      <a:pt x="327546" y="2706806"/>
                      <a:pt x="341194" y="2715905"/>
                    </a:cubicBezTo>
                    <a:cubicBezTo>
                      <a:pt x="350293" y="2729553"/>
                      <a:pt x="356146" y="2746047"/>
                      <a:pt x="368490" y="2756848"/>
                    </a:cubicBezTo>
                    <a:cubicBezTo>
                      <a:pt x="400034" y="2784449"/>
                      <a:pt x="484405" y="2838735"/>
                      <a:pt x="532263" y="2838735"/>
                    </a:cubicBezTo>
                    <a:lnTo>
                      <a:pt x="545910" y="2838735"/>
                    </a:ln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 rot="21295136">
                <a:off x="2294152" y="2368874"/>
                <a:ext cx="477193" cy="90827"/>
              </a:xfrm>
              <a:custGeom>
                <a:avLst/>
                <a:gdLst>
                  <a:gd name="connsiteX0" fmla="*/ 0 w 2142698"/>
                  <a:gd name="connsiteY0" fmla="*/ 0 h 436728"/>
                  <a:gd name="connsiteX1" fmla="*/ 81886 w 2142698"/>
                  <a:gd name="connsiteY1" fmla="*/ 27295 h 436728"/>
                  <a:gd name="connsiteX2" fmla="*/ 122829 w 2142698"/>
                  <a:gd name="connsiteY2" fmla="*/ 40943 h 436728"/>
                  <a:gd name="connsiteX3" fmla="*/ 163773 w 2142698"/>
                  <a:gd name="connsiteY3" fmla="*/ 81887 h 436728"/>
                  <a:gd name="connsiteX4" fmla="*/ 218364 w 2142698"/>
                  <a:gd name="connsiteY4" fmla="*/ 95534 h 436728"/>
                  <a:gd name="connsiteX5" fmla="*/ 259307 w 2142698"/>
                  <a:gd name="connsiteY5" fmla="*/ 109182 h 436728"/>
                  <a:gd name="connsiteX6" fmla="*/ 423080 w 2142698"/>
                  <a:gd name="connsiteY6" fmla="*/ 218364 h 436728"/>
                  <a:gd name="connsiteX7" fmla="*/ 477671 w 2142698"/>
                  <a:gd name="connsiteY7" fmla="*/ 232012 h 436728"/>
                  <a:gd name="connsiteX8" fmla="*/ 518615 w 2142698"/>
                  <a:gd name="connsiteY8" fmla="*/ 245660 h 436728"/>
                  <a:gd name="connsiteX9" fmla="*/ 586853 w 2142698"/>
                  <a:gd name="connsiteY9" fmla="*/ 272955 h 436728"/>
                  <a:gd name="connsiteX10" fmla="*/ 627797 w 2142698"/>
                  <a:gd name="connsiteY10" fmla="*/ 286603 h 436728"/>
                  <a:gd name="connsiteX11" fmla="*/ 682388 w 2142698"/>
                  <a:gd name="connsiteY11" fmla="*/ 313898 h 436728"/>
                  <a:gd name="connsiteX12" fmla="*/ 818865 w 2142698"/>
                  <a:gd name="connsiteY12" fmla="*/ 341194 h 436728"/>
                  <a:gd name="connsiteX13" fmla="*/ 900752 w 2142698"/>
                  <a:gd name="connsiteY13" fmla="*/ 368490 h 436728"/>
                  <a:gd name="connsiteX14" fmla="*/ 1078173 w 2142698"/>
                  <a:gd name="connsiteY14" fmla="*/ 382137 h 436728"/>
                  <a:gd name="connsiteX15" fmla="*/ 1405719 w 2142698"/>
                  <a:gd name="connsiteY15" fmla="*/ 382137 h 436728"/>
                  <a:gd name="connsiteX16" fmla="*/ 1460310 w 2142698"/>
                  <a:gd name="connsiteY16" fmla="*/ 368490 h 436728"/>
                  <a:gd name="connsiteX17" fmla="*/ 1719618 w 2142698"/>
                  <a:gd name="connsiteY17" fmla="*/ 341194 h 436728"/>
                  <a:gd name="connsiteX18" fmla="*/ 1869743 w 2142698"/>
                  <a:gd name="connsiteY18" fmla="*/ 368490 h 436728"/>
                  <a:gd name="connsiteX19" fmla="*/ 1910686 w 2142698"/>
                  <a:gd name="connsiteY19" fmla="*/ 409433 h 436728"/>
                  <a:gd name="connsiteX20" fmla="*/ 1992573 w 2142698"/>
                  <a:gd name="connsiteY20" fmla="*/ 436728 h 436728"/>
                  <a:gd name="connsiteX21" fmla="*/ 2047164 w 2142698"/>
                  <a:gd name="connsiteY21" fmla="*/ 354842 h 436728"/>
                  <a:gd name="connsiteX22" fmla="*/ 2074459 w 2142698"/>
                  <a:gd name="connsiteY22" fmla="*/ 313898 h 436728"/>
                  <a:gd name="connsiteX23" fmla="*/ 2115403 w 2142698"/>
                  <a:gd name="connsiteY23" fmla="*/ 259307 h 436728"/>
                  <a:gd name="connsiteX24" fmla="*/ 2142698 w 2142698"/>
                  <a:gd name="connsiteY24" fmla="*/ 218364 h 43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42698" h="436728">
                    <a:moveTo>
                      <a:pt x="0" y="0"/>
                    </a:moveTo>
                    <a:lnTo>
                      <a:pt x="81886" y="27295"/>
                    </a:lnTo>
                    <a:lnTo>
                      <a:pt x="122829" y="40943"/>
                    </a:lnTo>
                    <a:cubicBezTo>
                      <a:pt x="136477" y="54591"/>
                      <a:pt x="147015" y="72311"/>
                      <a:pt x="163773" y="81887"/>
                    </a:cubicBezTo>
                    <a:cubicBezTo>
                      <a:pt x="180059" y="91193"/>
                      <a:pt x="200329" y="90381"/>
                      <a:pt x="218364" y="95534"/>
                    </a:cubicBezTo>
                    <a:cubicBezTo>
                      <a:pt x="232196" y="99486"/>
                      <a:pt x="245659" y="104633"/>
                      <a:pt x="259307" y="109182"/>
                    </a:cubicBezTo>
                    <a:cubicBezTo>
                      <a:pt x="323718" y="160710"/>
                      <a:pt x="343136" y="182025"/>
                      <a:pt x="423080" y="218364"/>
                    </a:cubicBezTo>
                    <a:cubicBezTo>
                      <a:pt x="440156" y="226126"/>
                      <a:pt x="459636" y="226859"/>
                      <a:pt x="477671" y="232012"/>
                    </a:cubicBezTo>
                    <a:cubicBezTo>
                      <a:pt x="491504" y="235964"/>
                      <a:pt x="505145" y="240609"/>
                      <a:pt x="518615" y="245660"/>
                    </a:cubicBezTo>
                    <a:cubicBezTo>
                      <a:pt x="541553" y="254262"/>
                      <a:pt x="563915" y="264353"/>
                      <a:pt x="586853" y="272955"/>
                    </a:cubicBezTo>
                    <a:cubicBezTo>
                      <a:pt x="600323" y="278006"/>
                      <a:pt x="614574" y="280936"/>
                      <a:pt x="627797" y="286603"/>
                    </a:cubicBezTo>
                    <a:cubicBezTo>
                      <a:pt x="646497" y="294617"/>
                      <a:pt x="662826" y="308309"/>
                      <a:pt x="682388" y="313898"/>
                    </a:cubicBezTo>
                    <a:cubicBezTo>
                      <a:pt x="726996" y="326643"/>
                      <a:pt x="774853" y="326523"/>
                      <a:pt x="818865" y="341194"/>
                    </a:cubicBezTo>
                    <a:cubicBezTo>
                      <a:pt x="846161" y="350293"/>
                      <a:pt x="872065" y="366283"/>
                      <a:pt x="900752" y="368490"/>
                    </a:cubicBezTo>
                    <a:lnTo>
                      <a:pt x="1078173" y="382137"/>
                    </a:lnTo>
                    <a:cubicBezTo>
                      <a:pt x="1228301" y="407159"/>
                      <a:pt x="1169937" y="403571"/>
                      <a:pt x="1405719" y="382137"/>
                    </a:cubicBezTo>
                    <a:cubicBezTo>
                      <a:pt x="1424399" y="380439"/>
                      <a:pt x="1441808" y="371574"/>
                      <a:pt x="1460310" y="368490"/>
                    </a:cubicBezTo>
                    <a:cubicBezTo>
                      <a:pt x="1531885" y="356561"/>
                      <a:pt x="1652796" y="347269"/>
                      <a:pt x="1719618" y="341194"/>
                    </a:cubicBezTo>
                    <a:cubicBezTo>
                      <a:pt x="1724249" y="341773"/>
                      <a:pt x="1840612" y="349069"/>
                      <a:pt x="1869743" y="368490"/>
                    </a:cubicBezTo>
                    <a:cubicBezTo>
                      <a:pt x="1885802" y="379196"/>
                      <a:pt x="1893814" y="400060"/>
                      <a:pt x="1910686" y="409433"/>
                    </a:cubicBezTo>
                    <a:cubicBezTo>
                      <a:pt x="1935837" y="423406"/>
                      <a:pt x="1992573" y="436728"/>
                      <a:pt x="1992573" y="436728"/>
                    </a:cubicBezTo>
                    <a:lnTo>
                      <a:pt x="2047164" y="354842"/>
                    </a:lnTo>
                    <a:cubicBezTo>
                      <a:pt x="2056263" y="341194"/>
                      <a:pt x="2064617" y="327020"/>
                      <a:pt x="2074459" y="313898"/>
                    </a:cubicBezTo>
                    <a:lnTo>
                      <a:pt x="2115403" y="259307"/>
                    </a:lnTo>
                    <a:cubicBezTo>
                      <a:pt x="2130489" y="214048"/>
                      <a:pt x="2114664" y="218364"/>
                      <a:pt x="2142698" y="218364"/>
                    </a:cubicBez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 rot="21295136">
                <a:off x="1654086" y="2372083"/>
                <a:ext cx="601810" cy="232744"/>
              </a:xfrm>
              <a:custGeom>
                <a:avLst/>
                <a:gdLst>
                  <a:gd name="connsiteX0" fmla="*/ 2702257 w 2702257"/>
                  <a:gd name="connsiteY0" fmla="*/ 0 h 1119116"/>
                  <a:gd name="connsiteX1" fmla="*/ 2674961 w 2702257"/>
                  <a:gd name="connsiteY1" fmla="*/ 313899 h 1119116"/>
                  <a:gd name="connsiteX2" fmla="*/ 2647666 w 2702257"/>
                  <a:gd name="connsiteY2" fmla="*/ 382137 h 1119116"/>
                  <a:gd name="connsiteX3" fmla="*/ 2579427 w 2702257"/>
                  <a:gd name="connsiteY3" fmla="*/ 614149 h 1119116"/>
                  <a:gd name="connsiteX4" fmla="*/ 2552132 w 2702257"/>
                  <a:gd name="connsiteY4" fmla="*/ 668740 h 1119116"/>
                  <a:gd name="connsiteX5" fmla="*/ 2497541 w 2702257"/>
                  <a:gd name="connsiteY5" fmla="*/ 750627 h 1119116"/>
                  <a:gd name="connsiteX6" fmla="*/ 2483893 w 2702257"/>
                  <a:gd name="connsiteY6" fmla="*/ 791570 h 1119116"/>
                  <a:gd name="connsiteX7" fmla="*/ 2388358 w 2702257"/>
                  <a:gd name="connsiteY7" fmla="*/ 887104 h 1119116"/>
                  <a:gd name="connsiteX8" fmla="*/ 2347415 w 2702257"/>
                  <a:gd name="connsiteY8" fmla="*/ 928048 h 1119116"/>
                  <a:gd name="connsiteX9" fmla="*/ 2306472 w 2702257"/>
                  <a:gd name="connsiteY9" fmla="*/ 955343 h 1119116"/>
                  <a:gd name="connsiteX10" fmla="*/ 2265529 w 2702257"/>
                  <a:gd name="connsiteY10" fmla="*/ 996287 h 1119116"/>
                  <a:gd name="connsiteX11" fmla="*/ 2183642 w 2702257"/>
                  <a:gd name="connsiteY11" fmla="*/ 1023582 h 1119116"/>
                  <a:gd name="connsiteX12" fmla="*/ 2142699 w 2702257"/>
                  <a:gd name="connsiteY12" fmla="*/ 1037230 h 1119116"/>
                  <a:gd name="connsiteX13" fmla="*/ 2033517 w 2702257"/>
                  <a:gd name="connsiteY13" fmla="*/ 1064525 h 1119116"/>
                  <a:gd name="connsiteX14" fmla="*/ 1774209 w 2702257"/>
                  <a:gd name="connsiteY14" fmla="*/ 1050878 h 1119116"/>
                  <a:gd name="connsiteX15" fmla="*/ 1692323 w 2702257"/>
                  <a:gd name="connsiteY15" fmla="*/ 1023582 h 1119116"/>
                  <a:gd name="connsiteX16" fmla="*/ 1610436 w 2702257"/>
                  <a:gd name="connsiteY16" fmla="*/ 996287 h 1119116"/>
                  <a:gd name="connsiteX17" fmla="*/ 1569493 w 2702257"/>
                  <a:gd name="connsiteY17" fmla="*/ 982639 h 1119116"/>
                  <a:gd name="connsiteX18" fmla="*/ 1501254 w 2702257"/>
                  <a:gd name="connsiteY18" fmla="*/ 968991 h 1119116"/>
                  <a:gd name="connsiteX19" fmla="*/ 1460311 w 2702257"/>
                  <a:gd name="connsiteY19" fmla="*/ 941696 h 1119116"/>
                  <a:gd name="connsiteX20" fmla="*/ 1446663 w 2702257"/>
                  <a:gd name="connsiteY20" fmla="*/ 900752 h 1119116"/>
                  <a:gd name="connsiteX21" fmla="*/ 1228299 w 2702257"/>
                  <a:gd name="connsiteY21" fmla="*/ 859809 h 1119116"/>
                  <a:gd name="connsiteX22" fmla="*/ 1187355 w 2702257"/>
                  <a:gd name="connsiteY22" fmla="*/ 846161 h 1119116"/>
                  <a:gd name="connsiteX23" fmla="*/ 1078173 w 2702257"/>
                  <a:gd name="connsiteY23" fmla="*/ 791570 h 1119116"/>
                  <a:gd name="connsiteX24" fmla="*/ 900752 w 2702257"/>
                  <a:gd name="connsiteY24" fmla="*/ 764275 h 1119116"/>
                  <a:gd name="connsiteX25" fmla="*/ 805218 w 2702257"/>
                  <a:gd name="connsiteY25" fmla="*/ 750627 h 1119116"/>
                  <a:gd name="connsiteX26" fmla="*/ 655093 w 2702257"/>
                  <a:gd name="connsiteY26" fmla="*/ 764275 h 1119116"/>
                  <a:gd name="connsiteX27" fmla="*/ 641445 w 2702257"/>
                  <a:gd name="connsiteY27" fmla="*/ 805218 h 1119116"/>
                  <a:gd name="connsiteX28" fmla="*/ 600502 w 2702257"/>
                  <a:gd name="connsiteY28" fmla="*/ 846161 h 1119116"/>
                  <a:gd name="connsiteX29" fmla="*/ 573206 w 2702257"/>
                  <a:gd name="connsiteY29" fmla="*/ 941696 h 1119116"/>
                  <a:gd name="connsiteX30" fmla="*/ 532263 w 2702257"/>
                  <a:gd name="connsiteY30" fmla="*/ 982639 h 1119116"/>
                  <a:gd name="connsiteX31" fmla="*/ 464024 w 2702257"/>
                  <a:gd name="connsiteY31" fmla="*/ 1064525 h 1119116"/>
                  <a:gd name="connsiteX32" fmla="*/ 409433 w 2702257"/>
                  <a:gd name="connsiteY32" fmla="*/ 1091821 h 1119116"/>
                  <a:gd name="connsiteX33" fmla="*/ 368490 w 2702257"/>
                  <a:gd name="connsiteY33" fmla="*/ 1119116 h 1119116"/>
                  <a:gd name="connsiteX34" fmla="*/ 259308 w 2702257"/>
                  <a:gd name="connsiteY34" fmla="*/ 1105469 h 1119116"/>
                  <a:gd name="connsiteX35" fmla="*/ 177421 w 2702257"/>
                  <a:gd name="connsiteY35" fmla="*/ 1078173 h 1119116"/>
                  <a:gd name="connsiteX36" fmla="*/ 95535 w 2702257"/>
                  <a:gd name="connsiteY36" fmla="*/ 1064525 h 1119116"/>
                  <a:gd name="connsiteX37" fmla="*/ 0 w 2702257"/>
                  <a:gd name="connsiteY37" fmla="*/ 1050878 h 1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702257" h="1119116">
                    <a:moveTo>
                      <a:pt x="2702257" y="0"/>
                    </a:moveTo>
                    <a:cubicBezTo>
                      <a:pt x="2699267" y="53814"/>
                      <a:pt x="2701315" y="226053"/>
                      <a:pt x="2674961" y="313899"/>
                    </a:cubicBezTo>
                    <a:cubicBezTo>
                      <a:pt x="2667922" y="337364"/>
                      <a:pt x="2654871" y="358722"/>
                      <a:pt x="2647666" y="382137"/>
                    </a:cubicBezTo>
                    <a:cubicBezTo>
                      <a:pt x="2623967" y="459160"/>
                      <a:pt x="2616053" y="540896"/>
                      <a:pt x="2579427" y="614149"/>
                    </a:cubicBezTo>
                    <a:cubicBezTo>
                      <a:pt x="2570329" y="632346"/>
                      <a:pt x="2562599" y="651294"/>
                      <a:pt x="2552132" y="668740"/>
                    </a:cubicBezTo>
                    <a:cubicBezTo>
                      <a:pt x="2535254" y="696870"/>
                      <a:pt x="2507915" y="719505"/>
                      <a:pt x="2497541" y="750627"/>
                    </a:cubicBezTo>
                    <a:cubicBezTo>
                      <a:pt x="2492992" y="764275"/>
                      <a:pt x="2492880" y="780337"/>
                      <a:pt x="2483893" y="791570"/>
                    </a:cubicBezTo>
                    <a:cubicBezTo>
                      <a:pt x="2455759" y="826737"/>
                      <a:pt x="2420203" y="855259"/>
                      <a:pt x="2388358" y="887104"/>
                    </a:cubicBezTo>
                    <a:cubicBezTo>
                      <a:pt x="2374710" y="900752"/>
                      <a:pt x="2363474" y="917342"/>
                      <a:pt x="2347415" y="928048"/>
                    </a:cubicBezTo>
                    <a:cubicBezTo>
                      <a:pt x="2333767" y="937146"/>
                      <a:pt x="2319073" y="944842"/>
                      <a:pt x="2306472" y="955343"/>
                    </a:cubicBezTo>
                    <a:cubicBezTo>
                      <a:pt x="2291645" y="967699"/>
                      <a:pt x="2282401" y="986914"/>
                      <a:pt x="2265529" y="996287"/>
                    </a:cubicBezTo>
                    <a:cubicBezTo>
                      <a:pt x="2240378" y="1010260"/>
                      <a:pt x="2210938" y="1014484"/>
                      <a:pt x="2183642" y="1023582"/>
                    </a:cubicBezTo>
                    <a:cubicBezTo>
                      <a:pt x="2169994" y="1028131"/>
                      <a:pt x="2156655" y="1033741"/>
                      <a:pt x="2142699" y="1037230"/>
                    </a:cubicBezTo>
                    <a:lnTo>
                      <a:pt x="2033517" y="1064525"/>
                    </a:lnTo>
                    <a:cubicBezTo>
                      <a:pt x="1947081" y="1059976"/>
                      <a:pt x="1860148" y="1061191"/>
                      <a:pt x="1774209" y="1050878"/>
                    </a:cubicBezTo>
                    <a:cubicBezTo>
                      <a:pt x="1745642" y="1047450"/>
                      <a:pt x="1719618" y="1032681"/>
                      <a:pt x="1692323" y="1023582"/>
                    </a:cubicBezTo>
                    <a:lnTo>
                      <a:pt x="1610436" y="996287"/>
                    </a:lnTo>
                    <a:cubicBezTo>
                      <a:pt x="1596788" y="991738"/>
                      <a:pt x="1583600" y="985460"/>
                      <a:pt x="1569493" y="982639"/>
                    </a:cubicBezTo>
                    <a:lnTo>
                      <a:pt x="1501254" y="968991"/>
                    </a:lnTo>
                    <a:cubicBezTo>
                      <a:pt x="1487606" y="959893"/>
                      <a:pt x="1470557" y="954504"/>
                      <a:pt x="1460311" y="941696"/>
                    </a:cubicBezTo>
                    <a:cubicBezTo>
                      <a:pt x="1451324" y="930462"/>
                      <a:pt x="1456836" y="910925"/>
                      <a:pt x="1446663" y="900752"/>
                    </a:cubicBezTo>
                    <a:cubicBezTo>
                      <a:pt x="1399579" y="853668"/>
                      <a:pt x="1260205" y="862468"/>
                      <a:pt x="1228299" y="859809"/>
                    </a:cubicBezTo>
                    <a:cubicBezTo>
                      <a:pt x="1214651" y="855260"/>
                      <a:pt x="1200222" y="852595"/>
                      <a:pt x="1187355" y="846161"/>
                    </a:cubicBezTo>
                    <a:cubicBezTo>
                      <a:pt x="1096265" y="800616"/>
                      <a:pt x="1149985" y="812088"/>
                      <a:pt x="1078173" y="791570"/>
                    </a:cubicBezTo>
                    <a:cubicBezTo>
                      <a:pt x="999059" y="768966"/>
                      <a:pt x="1008308" y="777719"/>
                      <a:pt x="900752" y="764275"/>
                    </a:cubicBezTo>
                    <a:cubicBezTo>
                      <a:pt x="868832" y="760285"/>
                      <a:pt x="837063" y="755176"/>
                      <a:pt x="805218" y="750627"/>
                    </a:cubicBezTo>
                    <a:cubicBezTo>
                      <a:pt x="755176" y="755176"/>
                      <a:pt x="702762" y="748385"/>
                      <a:pt x="655093" y="764275"/>
                    </a:cubicBezTo>
                    <a:cubicBezTo>
                      <a:pt x="641445" y="768824"/>
                      <a:pt x="649425" y="793248"/>
                      <a:pt x="641445" y="805218"/>
                    </a:cubicBezTo>
                    <a:cubicBezTo>
                      <a:pt x="630739" y="821277"/>
                      <a:pt x="614150" y="832513"/>
                      <a:pt x="600502" y="846161"/>
                    </a:cubicBezTo>
                    <a:cubicBezTo>
                      <a:pt x="598682" y="853441"/>
                      <a:pt x="581037" y="929949"/>
                      <a:pt x="573206" y="941696"/>
                    </a:cubicBezTo>
                    <a:cubicBezTo>
                      <a:pt x="562500" y="957755"/>
                      <a:pt x="544619" y="967812"/>
                      <a:pt x="532263" y="982639"/>
                    </a:cubicBezTo>
                    <a:cubicBezTo>
                      <a:pt x="497056" y="1024887"/>
                      <a:pt x="513276" y="1029345"/>
                      <a:pt x="464024" y="1064525"/>
                    </a:cubicBezTo>
                    <a:cubicBezTo>
                      <a:pt x="447469" y="1076350"/>
                      <a:pt x="427097" y="1081727"/>
                      <a:pt x="409433" y="1091821"/>
                    </a:cubicBezTo>
                    <a:cubicBezTo>
                      <a:pt x="395192" y="1099959"/>
                      <a:pt x="382138" y="1110018"/>
                      <a:pt x="368490" y="1119116"/>
                    </a:cubicBezTo>
                    <a:cubicBezTo>
                      <a:pt x="332096" y="1114567"/>
                      <a:pt x="295171" y="1113154"/>
                      <a:pt x="259308" y="1105469"/>
                    </a:cubicBezTo>
                    <a:cubicBezTo>
                      <a:pt x="231174" y="1099440"/>
                      <a:pt x="205802" y="1082903"/>
                      <a:pt x="177421" y="1078173"/>
                    </a:cubicBezTo>
                    <a:lnTo>
                      <a:pt x="95535" y="1064525"/>
                    </a:lnTo>
                    <a:cubicBezTo>
                      <a:pt x="10661" y="1049094"/>
                      <a:pt x="53518" y="1050878"/>
                      <a:pt x="0" y="1050878"/>
                    </a:cubicBez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6766484" y="3121906"/>
              <a:ext cx="938394" cy="805053"/>
              <a:chOff x="1654086" y="1554342"/>
              <a:chExt cx="1117259" cy="1050485"/>
            </a:xfrm>
          </p:grpSpPr>
          <p:sp>
            <p:nvSpPr>
              <p:cNvPr id="75" name="Freeform 74"/>
              <p:cNvSpPr/>
              <p:nvPr/>
            </p:nvSpPr>
            <p:spPr>
              <a:xfrm rot="21295136">
                <a:off x="1838365" y="1554342"/>
                <a:ext cx="744664" cy="241404"/>
              </a:xfrm>
              <a:custGeom>
                <a:avLst/>
                <a:gdLst>
                  <a:gd name="connsiteX0" fmla="*/ 0 w 3343702"/>
                  <a:gd name="connsiteY0" fmla="*/ 122829 h 1160754"/>
                  <a:gd name="connsiteX1" fmla="*/ 13648 w 3343702"/>
                  <a:gd name="connsiteY1" fmla="*/ 163773 h 1160754"/>
                  <a:gd name="connsiteX2" fmla="*/ 54591 w 3343702"/>
                  <a:gd name="connsiteY2" fmla="*/ 191068 h 1160754"/>
                  <a:gd name="connsiteX3" fmla="*/ 191069 w 3343702"/>
                  <a:gd name="connsiteY3" fmla="*/ 232012 h 1160754"/>
                  <a:gd name="connsiteX4" fmla="*/ 245660 w 3343702"/>
                  <a:gd name="connsiteY4" fmla="*/ 259307 h 1160754"/>
                  <a:gd name="connsiteX5" fmla="*/ 354842 w 3343702"/>
                  <a:gd name="connsiteY5" fmla="*/ 286603 h 1160754"/>
                  <a:gd name="connsiteX6" fmla="*/ 477672 w 3343702"/>
                  <a:gd name="connsiteY6" fmla="*/ 382137 h 1160754"/>
                  <a:gd name="connsiteX7" fmla="*/ 532263 w 3343702"/>
                  <a:gd name="connsiteY7" fmla="*/ 464024 h 1160754"/>
                  <a:gd name="connsiteX8" fmla="*/ 559558 w 3343702"/>
                  <a:gd name="connsiteY8" fmla="*/ 504967 h 1160754"/>
                  <a:gd name="connsiteX9" fmla="*/ 600502 w 3343702"/>
                  <a:gd name="connsiteY9" fmla="*/ 518615 h 1160754"/>
                  <a:gd name="connsiteX10" fmla="*/ 627797 w 3343702"/>
                  <a:gd name="connsiteY10" fmla="*/ 559558 h 1160754"/>
                  <a:gd name="connsiteX11" fmla="*/ 668740 w 3343702"/>
                  <a:gd name="connsiteY11" fmla="*/ 600501 h 1160754"/>
                  <a:gd name="connsiteX12" fmla="*/ 709684 w 3343702"/>
                  <a:gd name="connsiteY12" fmla="*/ 682388 h 1160754"/>
                  <a:gd name="connsiteX13" fmla="*/ 791570 w 3343702"/>
                  <a:gd name="connsiteY13" fmla="*/ 764274 h 1160754"/>
                  <a:gd name="connsiteX14" fmla="*/ 832514 w 3343702"/>
                  <a:gd name="connsiteY14" fmla="*/ 818865 h 1160754"/>
                  <a:gd name="connsiteX15" fmla="*/ 887105 w 3343702"/>
                  <a:gd name="connsiteY15" fmla="*/ 900752 h 1160754"/>
                  <a:gd name="connsiteX16" fmla="*/ 928048 w 3343702"/>
                  <a:gd name="connsiteY16" fmla="*/ 941695 h 1160754"/>
                  <a:gd name="connsiteX17" fmla="*/ 968991 w 3343702"/>
                  <a:gd name="connsiteY17" fmla="*/ 1023582 h 1160754"/>
                  <a:gd name="connsiteX18" fmla="*/ 1009934 w 3343702"/>
                  <a:gd name="connsiteY18" fmla="*/ 1050877 h 1160754"/>
                  <a:gd name="connsiteX19" fmla="*/ 1064526 w 3343702"/>
                  <a:gd name="connsiteY19" fmla="*/ 1091821 h 1160754"/>
                  <a:gd name="connsiteX20" fmla="*/ 1146412 w 3343702"/>
                  <a:gd name="connsiteY20" fmla="*/ 1119116 h 1160754"/>
                  <a:gd name="connsiteX21" fmla="*/ 1187355 w 3343702"/>
                  <a:gd name="connsiteY21" fmla="*/ 1132764 h 1160754"/>
                  <a:gd name="connsiteX22" fmla="*/ 1460311 w 3343702"/>
                  <a:gd name="connsiteY22" fmla="*/ 1091821 h 1160754"/>
                  <a:gd name="connsiteX23" fmla="*/ 1501254 w 3343702"/>
                  <a:gd name="connsiteY23" fmla="*/ 1050877 h 1160754"/>
                  <a:gd name="connsiteX24" fmla="*/ 1583140 w 3343702"/>
                  <a:gd name="connsiteY24" fmla="*/ 928047 h 1160754"/>
                  <a:gd name="connsiteX25" fmla="*/ 1624084 w 3343702"/>
                  <a:gd name="connsiteY25" fmla="*/ 873456 h 1160754"/>
                  <a:gd name="connsiteX26" fmla="*/ 1719618 w 3343702"/>
                  <a:gd name="connsiteY26" fmla="*/ 777922 h 1160754"/>
                  <a:gd name="connsiteX27" fmla="*/ 1760561 w 3343702"/>
                  <a:gd name="connsiteY27" fmla="*/ 736979 h 1160754"/>
                  <a:gd name="connsiteX28" fmla="*/ 1815152 w 3343702"/>
                  <a:gd name="connsiteY28" fmla="*/ 655092 h 1160754"/>
                  <a:gd name="connsiteX29" fmla="*/ 1924334 w 3343702"/>
                  <a:gd name="connsiteY29" fmla="*/ 627797 h 1160754"/>
                  <a:gd name="connsiteX30" fmla="*/ 2019869 w 3343702"/>
                  <a:gd name="connsiteY30" fmla="*/ 573206 h 1160754"/>
                  <a:gd name="connsiteX31" fmla="*/ 2115403 w 3343702"/>
                  <a:gd name="connsiteY31" fmla="*/ 518615 h 1160754"/>
                  <a:gd name="connsiteX32" fmla="*/ 2197290 w 3343702"/>
                  <a:gd name="connsiteY32" fmla="*/ 491319 h 1160754"/>
                  <a:gd name="connsiteX33" fmla="*/ 2251881 w 3343702"/>
                  <a:gd name="connsiteY33" fmla="*/ 477671 h 1160754"/>
                  <a:gd name="connsiteX34" fmla="*/ 2347415 w 3343702"/>
                  <a:gd name="connsiteY34" fmla="*/ 436728 h 1160754"/>
                  <a:gd name="connsiteX35" fmla="*/ 2715905 w 3343702"/>
                  <a:gd name="connsiteY35" fmla="*/ 423080 h 1160754"/>
                  <a:gd name="connsiteX36" fmla="*/ 2811439 w 3343702"/>
                  <a:gd name="connsiteY36" fmla="*/ 395785 h 1160754"/>
                  <a:gd name="connsiteX37" fmla="*/ 2852382 w 3343702"/>
                  <a:gd name="connsiteY37" fmla="*/ 368489 h 1160754"/>
                  <a:gd name="connsiteX38" fmla="*/ 2906973 w 3343702"/>
                  <a:gd name="connsiteY38" fmla="*/ 341194 h 1160754"/>
                  <a:gd name="connsiteX39" fmla="*/ 3002508 w 3343702"/>
                  <a:gd name="connsiteY39" fmla="*/ 286603 h 1160754"/>
                  <a:gd name="connsiteX40" fmla="*/ 3057099 w 3343702"/>
                  <a:gd name="connsiteY40" fmla="*/ 218364 h 1160754"/>
                  <a:gd name="connsiteX41" fmla="*/ 3111690 w 3343702"/>
                  <a:gd name="connsiteY41" fmla="*/ 191068 h 1160754"/>
                  <a:gd name="connsiteX42" fmla="*/ 3166281 w 3343702"/>
                  <a:gd name="connsiteY42" fmla="*/ 150125 h 1160754"/>
                  <a:gd name="connsiteX43" fmla="*/ 3248167 w 3343702"/>
                  <a:gd name="connsiteY43" fmla="*/ 95534 h 1160754"/>
                  <a:gd name="connsiteX44" fmla="*/ 3343702 w 3343702"/>
                  <a:gd name="connsiteY44" fmla="*/ 0 h 1160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343702" h="1160754">
                    <a:moveTo>
                      <a:pt x="0" y="122829"/>
                    </a:moveTo>
                    <a:cubicBezTo>
                      <a:pt x="4549" y="136477"/>
                      <a:pt x="4661" y="152539"/>
                      <a:pt x="13648" y="163773"/>
                    </a:cubicBezTo>
                    <a:cubicBezTo>
                      <a:pt x="23894" y="176581"/>
                      <a:pt x="39602" y="184406"/>
                      <a:pt x="54591" y="191068"/>
                    </a:cubicBezTo>
                    <a:cubicBezTo>
                      <a:pt x="222577" y="265728"/>
                      <a:pt x="64036" y="184375"/>
                      <a:pt x="191069" y="232012"/>
                    </a:cubicBezTo>
                    <a:cubicBezTo>
                      <a:pt x="210118" y="239155"/>
                      <a:pt x="226359" y="252873"/>
                      <a:pt x="245660" y="259307"/>
                    </a:cubicBezTo>
                    <a:cubicBezTo>
                      <a:pt x="275911" y="269391"/>
                      <a:pt x="324200" y="269580"/>
                      <a:pt x="354842" y="286603"/>
                    </a:cubicBezTo>
                    <a:cubicBezTo>
                      <a:pt x="428303" y="327415"/>
                      <a:pt x="427938" y="332403"/>
                      <a:pt x="477672" y="382137"/>
                    </a:cubicBezTo>
                    <a:cubicBezTo>
                      <a:pt x="501657" y="454090"/>
                      <a:pt x="475468" y="395869"/>
                      <a:pt x="532263" y="464024"/>
                    </a:cubicBezTo>
                    <a:cubicBezTo>
                      <a:pt x="542763" y="476625"/>
                      <a:pt x="546750" y="494721"/>
                      <a:pt x="559558" y="504967"/>
                    </a:cubicBezTo>
                    <a:cubicBezTo>
                      <a:pt x="570792" y="513954"/>
                      <a:pt x="586854" y="514066"/>
                      <a:pt x="600502" y="518615"/>
                    </a:cubicBezTo>
                    <a:cubicBezTo>
                      <a:pt x="609600" y="532263"/>
                      <a:pt x="617296" y="546957"/>
                      <a:pt x="627797" y="559558"/>
                    </a:cubicBezTo>
                    <a:cubicBezTo>
                      <a:pt x="640153" y="574385"/>
                      <a:pt x="658034" y="584442"/>
                      <a:pt x="668740" y="600501"/>
                    </a:cubicBezTo>
                    <a:cubicBezTo>
                      <a:pt x="731976" y="695354"/>
                      <a:pt x="623783" y="585749"/>
                      <a:pt x="709684" y="682388"/>
                    </a:cubicBezTo>
                    <a:cubicBezTo>
                      <a:pt x="735329" y="711239"/>
                      <a:pt x="768409" y="733393"/>
                      <a:pt x="791570" y="764274"/>
                    </a:cubicBezTo>
                    <a:cubicBezTo>
                      <a:pt x="805218" y="782471"/>
                      <a:pt x="819470" y="800230"/>
                      <a:pt x="832514" y="818865"/>
                    </a:cubicBezTo>
                    <a:cubicBezTo>
                      <a:pt x="851327" y="845740"/>
                      <a:pt x="863908" y="877555"/>
                      <a:pt x="887105" y="900752"/>
                    </a:cubicBezTo>
                    <a:lnTo>
                      <a:pt x="928048" y="941695"/>
                    </a:lnTo>
                    <a:cubicBezTo>
                      <a:pt x="939148" y="974993"/>
                      <a:pt x="942536" y="997127"/>
                      <a:pt x="968991" y="1023582"/>
                    </a:cubicBezTo>
                    <a:cubicBezTo>
                      <a:pt x="980589" y="1035180"/>
                      <a:pt x="996587" y="1041343"/>
                      <a:pt x="1009934" y="1050877"/>
                    </a:cubicBezTo>
                    <a:cubicBezTo>
                      <a:pt x="1028444" y="1064098"/>
                      <a:pt x="1044181" y="1081648"/>
                      <a:pt x="1064526" y="1091821"/>
                    </a:cubicBezTo>
                    <a:cubicBezTo>
                      <a:pt x="1090260" y="1104688"/>
                      <a:pt x="1119117" y="1110018"/>
                      <a:pt x="1146412" y="1119116"/>
                    </a:cubicBezTo>
                    <a:lnTo>
                      <a:pt x="1187355" y="1132764"/>
                    </a:lnTo>
                    <a:cubicBezTo>
                      <a:pt x="1328598" y="1124455"/>
                      <a:pt x="1377592" y="1160754"/>
                      <a:pt x="1460311" y="1091821"/>
                    </a:cubicBezTo>
                    <a:cubicBezTo>
                      <a:pt x="1475138" y="1079465"/>
                      <a:pt x="1489404" y="1066112"/>
                      <a:pt x="1501254" y="1050877"/>
                    </a:cubicBezTo>
                    <a:cubicBezTo>
                      <a:pt x="1596969" y="927814"/>
                      <a:pt x="1521635" y="1010052"/>
                      <a:pt x="1583140" y="928047"/>
                    </a:cubicBezTo>
                    <a:cubicBezTo>
                      <a:pt x="1596788" y="909850"/>
                      <a:pt x="1608783" y="890287"/>
                      <a:pt x="1624084" y="873456"/>
                    </a:cubicBezTo>
                    <a:cubicBezTo>
                      <a:pt x="1654378" y="840133"/>
                      <a:pt x="1687773" y="809767"/>
                      <a:pt x="1719618" y="777922"/>
                    </a:cubicBezTo>
                    <a:cubicBezTo>
                      <a:pt x="1733266" y="764274"/>
                      <a:pt x="1749855" y="753038"/>
                      <a:pt x="1760561" y="736979"/>
                    </a:cubicBezTo>
                    <a:cubicBezTo>
                      <a:pt x="1778758" y="709683"/>
                      <a:pt x="1784030" y="665466"/>
                      <a:pt x="1815152" y="655092"/>
                    </a:cubicBezTo>
                    <a:cubicBezTo>
                      <a:pt x="1878102" y="634109"/>
                      <a:pt x="1841989" y="644265"/>
                      <a:pt x="1924334" y="627797"/>
                    </a:cubicBezTo>
                    <a:cubicBezTo>
                      <a:pt x="2024094" y="561290"/>
                      <a:pt x="1898652" y="642473"/>
                      <a:pt x="2019869" y="573206"/>
                    </a:cubicBezTo>
                    <a:cubicBezTo>
                      <a:pt x="2077324" y="540375"/>
                      <a:pt x="2046657" y="546113"/>
                      <a:pt x="2115403" y="518615"/>
                    </a:cubicBezTo>
                    <a:cubicBezTo>
                      <a:pt x="2142117" y="507929"/>
                      <a:pt x="2169377" y="498297"/>
                      <a:pt x="2197290" y="491319"/>
                    </a:cubicBezTo>
                    <a:cubicBezTo>
                      <a:pt x="2215487" y="486770"/>
                      <a:pt x="2234318" y="484257"/>
                      <a:pt x="2251881" y="477671"/>
                    </a:cubicBezTo>
                    <a:cubicBezTo>
                      <a:pt x="2272999" y="469752"/>
                      <a:pt x="2319939" y="438560"/>
                      <a:pt x="2347415" y="436728"/>
                    </a:cubicBezTo>
                    <a:cubicBezTo>
                      <a:pt x="2470057" y="428552"/>
                      <a:pt x="2593075" y="427629"/>
                      <a:pt x="2715905" y="423080"/>
                    </a:cubicBezTo>
                    <a:cubicBezTo>
                      <a:pt x="2733389" y="418709"/>
                      <a:pt x="2791864" y="405572"/>
                      <a:pt x="2811439" y="395785"/>
                    </a:cubicBezTo>
                    <a:cubicBezTo>
                      <a:pt x="2826110" y="388450"/>
                      <a:pt x="2838141" y="376627"/>
                      <a:pt x="2852382" y="368489"/>
                    </a:cubicBezTo>
                    <a:cubicBezTo>
                      <a:pt x="2870046" y="358395"/>
                      <a:pt x="2889309" y="351288"/>
                      <a:pt x="2906973" y="341194"/>
                    </a:cubicBezTo>
                    <a:cubicBezTo>
                      <a:pt x="3042006" y="264033"/>
                      <a:pt x="2837541" y="369085"/>
                      <a:pt x="3002508" y="286603"/>
                    </a:cubicBezTo>
                    <a:cubicBezTo>
                      <a:pt x="3020705" y="263857"/>
                      <a:pt x="3035177" y="237546"/>
                      <a:pt x="3057099" y="218364"/>
                    </a:cubicBezTo>
                    <a:cubicBezTo>
                      <a:pt x="3072410" y="204967"/>
                      <a:pt x="3094438" y="201851"/>
                      <a:pt x="3111690" y="191068"/>
                    </a:cubicBezTo>
                    <a:cubicBezTo>
                      <a:pt x="3130979" y="179013"/>
                      <a:pt x="3147647" y="163169"/>
                      <a:pt x="3166281" y="150125"/>
                    </a:cubicBezTo>
                    <a:cubicBezTo>
                      <a:pt x="3193156" y="131313"/>
                      <a:pt x="3224970" y="118731"/>
                      <a:pt x="3248167" y="95534"/>
                    </a:cubicBezTo>
                    <a:lnTo>
                      <a:pt x="3343702" y="0"/>
                    </a:ln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 rot="21295136">
                <a:off x="2157968" y="1796524"/>
                <a:ext cx="121578" cy="590376"/>
              </a:xfrm>
              <a:custGeom>
                <a:avLst/>
                <a:gdLst>
                  <a:gd name="connsiteX0" fmla="*/ 0 w 545910"/>
                  <a:gd name="connsiteY0" fmla="*/ 0 h 2838735"/>
                  <a:gd name="connsiteX1" fmla="*/ 40943 w 545910"/>
                  <a:gd name="connsiteY1" fmla="*/ 259308 h 2838735"/>
                  <a:gd name="connsiteX2" fmla="*/ 54591 w 545910"/>
                  <a:gd name="connsiteY2" fmla="*/ 313899 h 2838735"/>
                  <a:gd name="connsiteX3" fmla="*/ 68239 w 545910"/>
                  <a:gd name="connsiteY3" fmla="*/ 395785 h 2838735"/>
                  <a:gd name="connsiteX4" fmla="*/ 81887 w 545910"/>
                  <a:gd name="connsiteY4" fmla="*/ 450376 h 2838735"/>
                  <a:gd name="connsiteX5" fmla="*/ 95534 w 545910"/>
                  <a:gd name="connsiteY5" fmla="*/ 518615 h 2838735"/>
                  <a:gd name="connsiteX6" fmla="*/ 122830 w 545910"/>
                  <a:gd name="connsiteY6" fmla="*/ 641445 h 2838735"/>
                  <a:gd name="connsiteX7" fmla="*/ 136478 w 545910"/>
                  <a:gd name="connsiteY7" fmla="*/ 955344 h 2838735"/>
                  <a:gd name="connsiteX8" fmla="*/ 150125 w 545910"/>
                  <a:gd name="connsiteY8" fmla="*/ 1009935 h 2838735"/>
                  <a:gd name="connsiteX9" fmla="*/ 163773 w 545910"/>
                  <a:gd name="connsiteY9" fmla="*/ 1091821 h 2838735"/>
                  <a:gd name="connsiteX10" fmla="*/ 177421 w 545910"/>
                  <a:gd name="connsiteY10" fmla="*/ 1187356 h 2838735"/>
                  <a:gd name="connsiteX11" fmla="*/ 204716 w 545910"/>
                  <a:gd name="connsiteY11" fmla="*/ 1269242 h 2838735"/>
                  <a:gd name="connsiteX12" fmla="*/ 218364 w 545910"/>
                  <a:gd name="connsiteY12" fmla="*/ 1310185 h 2838735"/>
                  <a:gd name="connsiteX13" fmla="*/ 259307 w 545910"/>
                  <a:gd name="connsiteY13" fmla="*/ 1337481 h 2838735"/>
                  <a:gd name="connsiteX14" fmla="*/ 327546 w 545910"/>
                  <a:gd name="connsiteY14" fmla="*/ 1405720 h 2838735"/>
                  <a:gd name="connsiteX15" fmla="*/ 354842 w 545910"/>
                  <a:gd name="connsiteY15" fmla="*/ 1446663 h 2838735"/>
                  <a:gd name="connsiteX16" fmla="*/ 395785 w 545910"/>
                  <a:gd name="connsiteY16" fmla="*/ 1487606 h 2838735"/>
                  <a:gd name="connsiteX17" fmla="*/ 423081 w 545910"/>
                  <a:gd name="connsiteY17" fmla="*/ 1528550 h 2838735"/>
                  <a:gd name="connsiteX18" fmla="*/ 464024 w 545910"/>
                  <a:gd name="connsiteY18" fmla="*/ 1542197 h 2838735"/>
                  <a:gd name="connsiteX19" fmla="*/ 504967 w 545910"/>
                  <a:gd name="connsiteY19" fmla="*/ 1637732 h 2838735"/>
                  <a:gd name="connsiteX20" fmla="*/ 532263 w 545910"/>
                  <a:gd name="connsiteY20" fmla="*/ 1719618 h 2838735"/>
                  <a:gd name="connsiteX21" fmla="*/ 518615 w 545910"/>
                  <a:gd name="connsiteY21" fmla="*/ 1856096 h 2838735"/>
                  <a:gd name="connsiteX22" fmla="*/ 491319 w 545910"/>
                  <a:gd name="connsiteY22" fmla="*/ 1897039 h 2838735"/>
                  <a:gd name="connsiteX23" fmla="*/ 464024 w 545910"/>
                  <a:gd name="connsiteY23" fmla="*/ 1951630 h 2838735"/>
                  <a:gd name="connsiteX24" fmla="*/ 409433 w 545910"/>
                  <a:gd name="connsiteY24" fmla="*/ 2074460 h 2838735"/>
                  <a:gd name="connsiteX25" fmla="*/ 436728 w 545910"/>
                  <a:gd name="connsiteY25" fmla="*/ 2115403 h 2838735"/>
                  <a:gd name="connsiteX26" fmla="*/ 477672 w 545910"/>
                  <a:gd name="connsiteY26" fmla="*/ 2156347 h 2838735"/>
                  <a:gd name="connsiteX27" fmla="*/ 395785 w 545910"/>
                  <a:gd name="connsiteY27" fmla="*/ 2320120 h 2838735"/>
                  <a:gd name="connsiteX28" fmla="*/ 327546 w 545910"/>
                  <a:gd name="connsiteY28" fmla="*/ 2402006 h 2838735"/>
                  <a:gd name="connsiteX29" fmla="*/ 313898 w 545910"/>
                  <a:gd name="connsiteY29" fmla="*/ 2456597 h 2838735"/>
                  <a:gd name="connsiteX30" fmla="*/ 286603 w 545910"/>
                  <a:gd name="connsiteY30" fmla="*/ 2497541 h 2838735"/>
                  <a:gd name="connsiteX31" fmla="*/ 272955 w 545910"/>
                  <a:gd name="connsiteY31" fmla="*/ 2538484 h 2838735"/>
                  <a:gd name="connsiteX32" fmla="*/ 286603 w 545910"/>
                  <a:gd name="connsiteY32" fmla="*/ 2647666 h 2838735"/>
                  <a:gd name="connsiteX33" fmla="*/ 300251 w 545910"/>
                  <a:gd name="connsiteY33" fmla="*/ 2688609 h 2838735"/>
                  <a:gd name="connsiteX34" fmla="*/ 341194 w 545910"/>
                  <a:gd name="connsiteY34" fmla="*/ 2715905 h 2838735"/>
                  <a:gd name="connsiteX35" fmla="*/ 368490 w 545910"/>
                  <a:gd name="connsiteY35" fmla="*/ 2756848 h 2838735"/>
                  <a:gd name="connsiteX36" fmla="*/ 532263 w 545910"/>
                  <a:gd name="connsiteY36" fmla="*/ 2838735 h 2838735"/>
                  <a:gd name="connsiteX37" fmla="*/ 545910 w 545910"/>
                  <a:gd name="connsiteY37" fmla="*/ 2838735 h 283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45910" h="2838735">
                    <a:moveTo>
                      <a:pt x="0" y="0"/>
                    </a:moveTo>
                    <a:cubicBezTo>
                      <a:pt x="52344" y="157036"/>
                      <a:pt x="12116" y="14282"/>
                      <a:pt x="40943" y="259308"/>
                    </a:cubicBezTo>
                    <a:cubicBezTo>
                      <a:pt x="43135" y="277937"/>
                      <a:pt x="50912" y="295506"/>
                      <a:pt x="54591" y="313899"/>
                    </a:cubicBezTo>
                    <a:cubicBezTo>
                      <a:pt x="60018" y="341033"/>
                      <a:pt x="62812" y="368651"/>
                      <a:pt x="68239" y="395785"/>
                    </a:cubicBezTo>
                    <a:cubicBezTo>
                      <a:pt x="71918" y="414178"/>
                      <a:pt x="77818" y="432066"/>
                      <a:pt x="81887" y="450376"/>
                    </a:cubicBezTo>
                    <a:cubicBezTo>
                      <a:pt x="86919" y="473020"/>
                      <a:pt x="90502" y="495971"/>
                      <a:pt x="95534" y="518615"/>
                    </a:cubicBezTo>
                    <a:cubicBezTo>
                      <a:pt x="134095" y="692143"/>
                      <a:pt x="81651" y="435555"/>
                      <a:pt x="122830" y="641445"/>
                    </a:cubicBezTo>
                    <a:cubicBezTo>
                      <a:pt x="127379" y="746078"/>
                      <a:pt x="128741" y="850898"/>
                      <a:pt x="136478" y="955344"/>
                    </a:cubicBezTo>
                    <a:cubicBezTo>
                      <a:pt x="137864" y="974050"/>
                      <a:pt x="146447" y="991542"/>
                      <a:pt x="150125" y="1009935"/>
                    </a:cubicBezTo>
                    <a:cubicBezTo>
                      <a:pt x="155552" y="1037070"/>
                      <a:pt x="159565" y="1064471"/>
                      <a:pt x="163773" y="1091821"/>
                    </a:cubicBezTo>
                    <a:cubicBezTo>
                      <a:pt x="168665" y="1123615"/>
                      <a:pt x="170188" y="1156011"/>
                      <a:pt x="177421" y="1187356"/>
                    </a:cubicBezTo>
                    <a:cubicBezTo>
                      <a:pt x="183891" y="1215391"/>
                      <a:pt x="195618" y="1241947"/>
                      <a:pt x="204716" y="1269242"/>
                    </a:cubicBezTo>
                    <a:cubicBezTo>
                      <a:pt x="209265" y="1282890"/>
                      <a:pt x="206394" y="1302205"/>
                      <a:pt x="218364" y="1310185"/>
                    </a:cubicBezTo>
                    <a:lnTo>
                      <a:pt x="259307" y="1337481"/>
                    </a:lnTo>
                    <a:cubicBezTo>
                      <a:pt x="332096" y="1446662"/>
                      <a:pt x="236561" y="1314735"/>
                      <a:pt x="327546" y="1405720"/>
                    </a:cubicBezTo>
                    <a:cubicBezTo>
                      <a:pt x="339144" y="1417318"/>
                      <a:pt x="344341" y="1434062"/>
                      <a:pt x="354842" y="1446663"/>
                    </a:cubicBezTo>
                    <a:cubicBezTo>
                      <a:pt x="367198" y="1461490"/>
                      <a:pt x="383429" y="1472779"/>
                      <a:pt x="395785" y="1487606"/>
                    </a:cubicBezTo>
                    <a:cubicBezTo>
                      <a:pt x="406286" y="1500207"/>
                      <a:pt x="410273" y="1518303"/>
                      <a:pt x="423081" y="1528550"/>
                    </a:cubicBezTo>
                    <a:cubicBezTo>
                      <a:pt x="434314" y="1537537"/>
                      <a:pt x="450376" y="1537648"/>
                      <a:pt x="464024" y="1542197"/>
                    </a:cubicBezTo>
                    <a:cubicBezTo>
                      <a:pt x="507329" y="1607156"/>
                      <a:pt x="480931" y="1557613"/>
                      <a:pt x="504967" y="1637732"/>
                    </a:cubicBezTo>
                    <a:cubicBezTo>
                      <a:pt x="513235" y="1665290"/>
                      <a:pt x="532263" y="1719618"/>
                      <a:pt x="532263" y="1719618"/>
                    </a:cubicBezTo>
                    <a:cubicBezTo>
                      <a:pt x="527714" y="1765111"/>
                      <a:pt x="528896" y="1811547"/>
                      <a:pt x="518615" y="1856096"/>
                    </a:cubicBezTo>
                    <a:cubicBezTo>
                      <a:pt x="514927" y="1872079"/>
                      <a:pt x="499457" y="1882798"/>
                      <a:pt x="491319" y="1897039"/>
                    </a:cubicBezTo>
                    <a:cubicBezTo>
                      <a:pt x="481225" y="1914703"/>
                      <a:pt x="471580" y="1932740"/>
                      <a:pt x="464024" y="1951630"/>
                    </a:cubicBezTo>
                    <a:cubicBezTo>
                      <a:pt x="415301" y="2073438"/>
                      <a:pt x="461946" y="1995690"/>
                      <a:pt x="409433" y="2074460"/>
                    </a:cubicBezTo>
                    <a:cubicBezTo>
                      <a:pt x="418531" y="2088108"/>
                      <a:pt x="426227" y="2102802"/>
                      <a:pt x="436728" y="2115403"/>
                    </a:cubicBezTo>
                    <a:cubicBezTo>
                      <a:pt x="449084" y="2130231"/>
                      <a:pt x="473485" y="2137505"/>
                      <a:pt x="477672" y="2156347"/>
                    </a:cubicBezTo>
                    <a:cubicBezTo>
                      <a:pt x="495281" y="2235584"/>
                      <a:pt x="434105" y="2265377"/>
                      <a:pt x="395785" y="2320120"/>
                    </a:cubicBezTo>
                    <a:cubicBezTo>
                      <a:pt x="335182" y="2406697"/>
                      <a:pt x="406358" y="2349466"/>
                      <a:pt x="327546" y="2402006"/>
                    </a:cubicBezTo>
                    <a:cubicBezTo>
                      <a:pt x="322997" y="2420203"/>
                      <a:pt x="321287" y="2439357"/>
                      <a:pt x="313898" y="2456597"/>
                    </a:cubicBezTo>
                    <a:cubicBezTo>
                      <a:pt x="307437" y="2471673"/>
                      <a:pt x="293938" y="2482870"/>
                      <a:pt x="286603" y="2497541"/>
                    </a:cubicBezTo>
                    <a:cubicBezTo>
                      <a:pt x="280169" y="2510408"/>
                      <a:pt x="277504" y="2524836"/>
                      <a:pt x="272955" y="2538484"/>
                    </a:cubicBezTo>
                    <a:cubicBezTo>
                      <a:pt x="277504" y="2574878"/>
                      <a:pt x="280042" y="2611580"/>
                      <a:pt x="286603" y="2647666"/>
                    </a:cubicBezTo>
                    <a:cubicBezTo>
                      <a:pt x="289176" y="2661820"/>
                      <a:pt x="291264" y="2677375"/>
                      <a:pt x="300251" y="2688609"/>
                    </a:cubicBezTo>
                    <a:cubicBezTo>
                      <a:pt x="310498" y="2701417"/>
                      <a:pt x="327546" y="2706806"/>
                      <a:pt x="341194" y="2715905"/>
                    </a:cubicBezTo>
                    <a:cubicBezTo>
                      <a:pt x="350293" y="2729553"/>
                      <a:pt x="356146" y="2746047"/>
                      <a:pt x="368490" y="2756848"/>
                    </a:cubicBezTo>
                    <a:cubicBezTo>
                      <a:pt x="400034" y="2784449"/>
                      <a:pt x="484405" y="2838735"/>
                      <a:pt x="532263" y="2838735"/>
                    </a:cubicBezTo>
                    <a:lnTo>
                      <a:pt x="545910" y="2838735"/>
                    </a:ln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 rot="21295136">
                <a:off x="2294152" y="2368874"/>
                <a:ext cx="477193" cy="90827"/>
              </a:xfrm>
              <a:custGeom>
                <a:avLst/>
                <a:gdLst>
                  <a:gd name="connsiteX0" fmla="*/ 0 w 2142698"/>
                  <a:gd name="connsiteY0" fmla="*/ 0 h 436728"/>
                  <a:gd name="connsiteX1" fmla="*/ 81886 w 2142698"/>
                  <a:gd name="connsiteY1" fmla="*/ 27295 h 436728"/>
                  <a:gd name="connsiteX2" fmla="*/ 122829 w 2142698"/>
                  <a:gd name="connsiteY2" fmla="*/ 40943 h 436728"/>
                  <a:gd name="connsiteX3" fmla="*/ 163773 w 2142698"/>
                  <a:gd name="connsiteY3" fmla="*/ 81887 h 436728"/>
                  <a:gd name="connsiteX4" fmla="*/ 218364 w 2142698"/>
                  <a:gd name="connsiteY4" fmla="*/ 95534 h 436728"/>
                  <a:gd name="connsiteX5" fmla="*/ 259307 w 2142698"/>
                  <a:gd name="connsiteY5" fmla="*/ 109182 h 436728"/>
                  <a:gd name="connsiteX6" fmla="*/ 423080 w 2142698"/>
                  <a:gd name="connsiteY6" fmla="*/ 218364 h 436728"/>
                  <a:gd name="connsiteX7" fmla="*/ 477671 w 2142698"/>
                  <a:gd name="connsiteY7" fmla="*/ 232012 h 436728"/>
                  <a:gd name="connsiteX8" fmla="*/ 518615 w 2142698"/>
                  <a:gd name="connsiteY8" fmla="*/ 245660 h 436728"/>
                  <a:gd name="connsiteX9" fmla="*/ 586853 w 2142698"/>
                  <a:gd name="connsiteY9" fmla="*/ 272955 h 436728"/>
                  <a:gd name="connsiteX10" fmla="*/ 627797 w 2142698"/>
                  <a:gd name="connsiteY10" fmla="*/ 286603 h 436728"/>
                  <a:gd name="connsiteX11" fmla="*/ 682388 w 2142698"/>
                  <a:gd name="connsiteY11" fmla="*/ 313898 h 436728"/>
                  <a:gd name="connsiteX12" fmla="*/ 818865 w 2142698"/>
                  <a:gd name="connsiteY12" fmla="*/ 341194 h 436728"/>
                  <a:gd name="connsiteX13" fmla="*/ 900752 w 2142698"/>
                  <a:gd name="connsiteY13" fmla="*/ 368490 h 436728"/>
                  <a:gd name="connsiteX14" fmla="*/ 1078173 w 2142698"/>
                  <a:gd name="connsiteY14" fmla="*/ 382137 h 436728"/>
                  <a:gd name="connsiteX15" fmla="*/ 1405719 w 2142698"/>
                  <a:gd name="connsiteY15" fmla="*/ 382137 h 436728"/>
                  <a:gd name="connsiteX16" fmla="*/ 1460310 w 2142698"/>
                  <a:gd name="connsiteY16" fmla="*/ 368490 h 436728"/>
                  <a:gd name="connsiteX17" fmla="*/ 1719618 w 2142698"/>
                  <a:gd name="connsiteY17" fmla="*/ 341194 h 436728"/>
                  <a:gd name="connsiteX18" fmla="*/ 1869743 w 2142698"/>
                  <a:gd name="connsiteY18" fmla="*/ 368490 h 436728"/>
                  <a:gd name="connsiteX19" fmla="*/ 1910686 w 2142698"/>
                  <a:gd name="connsiteY19" fmla="*/ 409433 h 436728"/>
                  <a:gd name="connsiteX20" fmla="*/ 1992573 w 2142698"/>
                  <a:gd name="connsiteY20" fmla="*/ 436728 h 436728"/>
                  <a:gd name="connsiteX21" fmla="*/ 2047164 w 2142698"/>
                  <a:gd name="connsiteY21" fmla="*/ 354842 h 436728"/>
                  <a:gd name="connsiteX22" fmla="*/ 2074459 w 2142698"/>
                  <a:gd name="connsiteY22" fmla="*/ 313898 h 436728"/>
                  <a:gd name="connsiteX23" fmla="*/ 2115403 w 2142698"/>
                  <a:gd name="connsiteY23" fmla="*/ 259307 h 436728"/>
                  <a:gd name="connsiteX24" fmla="*/ 2142698 w 2142698"/>
                  <a:gd name="connsiteY24" fmla="*/ 218364 h 43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42698" h="436728">
                    <a:moveTo>
                      <a:pt x="0" y="0"/>
                    </a:moveTo>
                    <a:lnTo>
                      <a:pt x="81886" y="27295"/>
                    </a:lnTo>
                    <a:lnTo>
                      <a:pt x="122829" y="40943"/>
                    </a:lnTo>
                    <a:cubicBezTo>
                      <a:pt x="136477" y="54591"/>
                      <a:pt x="147015" y="72311"/>
                      <a:pt x="163773" y="81887"/>
                    </a:cubicBezTo>
                    <a:cubicBezTo>
                      <a:pt x="180059" y="91193"/>
                      <a:pt x="200329" y="90381"/>
                      <a:pt x="218364" y="95534"/>
                    </a:cubicBezTo>
                    <a:cubicBezTo>
                      <a:pt x="232196" y="99486"/>
                      <a:pt x="245659" y="104633"/>
                      <a:pt x="259307" y="109182"/>
                    </a:cubicBezTo>
                    <a:cubicBezTo>
                      <a:pt x="323718" y="160710"/>
                      <a:pt x="343136" y="182025"/>
                      <a:pt x="423080" y="218364"/>
                    </a:cubicBezTo>
                    <a:cubicBezTo>
                      <a:pt x="440156" y="226126"/>
                      <a:pt x="459636" y="226859"/>
                      <a:pt x="477671" y="232012"/>
                    </a:cubicBezTo>
                    <a:cubicBezTo>
                      <a:pt x="491504" y="235964"/>
                      <a:pt x="505145" y="240609"/>
                      <a:pt x="518615" y="245660"/>
                    </a:cubicBezTo>
                    <a:cubicBezTo>
                      <a:pt x="541553" y="254262"/>
                      <a:pt x="563915" y="264353"/>
                      <a:pt x="586853" y="272955"/>
                    </a:cubicBezTo>
                    <a:cubicBezTo>
                      <a:pt x="600323" y="278006"/>
                      <a:pt x="614574" y="280936"/>
                      <a:pt x="627797" y="286603"/>
                    </a:cubicBezTo>
                    <a:cubicBezTo>
                      <a:pt x="646497" y="294617"/>
                      <a:pt x="662826" y="308309"/>
                      <a:pt x="682388" y="313898"/>
                    </a:cubicBezTo>
                    <a:cubicBezTo>
                      <a:pt x="726996" y="326643"/>
                      <a:pt x="774853" y="326523"/>
                      <a:pt x="818865" y="341194"/>
                    </a:cubicBezTo>
                    <a:cubicBezTo>
                      <a:pt x="846161" y="350293"/>
                      <a:pt x="872065" y="366283"/>
                      <a:pt x="900752" y="368490"/>
                    </a:cubicBezTo>
                    <a:lnTo>
                      <a:pt x="1078173" y="382137"/>
                    </a:lnTo>
                    <a:cubicBezTo>
                      <a:pt x="1228301" y="407159"/>
                      <a:pt x="1169937" y="403571"/>
                      <a:pt x="1405719" y="382137"/>
                    </a:cubicBezTo>
                    <a:cubicBezTo>
                      <a:pt x="1424399" y="380439"/>
                      <a:pt x="1441808" y="371574"/>
                      <a:pt x="1460310" y="368490"/>
                    </a:cubicBezTo>
                    <a:cubicBezTo>
                      <a:pt x="1531885" y="356561"/>
                      <a:pt x="1652796" y="347269"/>
                      <a:pt x="1719618" y="341194"/>
                    </a:cubicBezTo>
                    <a:cubicBezTo>
                      <a:pt x="1724249" y="341773"/>
                      <a:pt x="1840612" y="349069"/>
                      <a:pt x="1869743" y="368490"/>
                    </a:cubicBezTo>
                    <a:cubicBezTo>
                      <a:pt x="1885802" y="379196"/>
                      <a:pt x="1893814" y="400060"/>
                      <a:pt x="1910686" y="409433"/>
                    </a:cubicBezTo>
                    <a:cubicBezTo>
                      <a:pt x="1935837" y="423406"/>
                      <a:pt x="1992573" y="436728"/>
                      <a:pt x="1992573" y="436728"/>
                    </a:cubicBezTo>
                    <a:lnTo>
                      <a:pt x="2047164" y="354842"/>
                    </a:lnTo>
                    <a:cubicBezTo>
                      <a:pt x="2056263" y="341194"/>
                      <a:pt x="2064617" y="327020"/>
                      <a:pt x="2074459" y="313898"/>
                    </a:cubicBezTo>
                    <a:lnTo>
                      <a:pt x="2115403" y="259307"/>
                    </a:lnTo>
                    <a:cubicBezTo>
                      <a:pt x="2130489" y="214048"/>
                      <a:pt x="2114664" y="218364"/>
                      <a:pt x="2142698" y="218364"/>
                    </a:cubicBez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/>
              <p:cNvSpPr/>
              <p:nvPr/>
            </p:nvSpPr>
            <p:spPr>
              <a:xfrm rot="21295136">
                <a:off x="1654086" y="2372083"/>
                <a:ext cx="601810" cy="232744"/>
              </a:xfrm>
              <a:custGeom>
                <a:avLst/>
                <a:gdLst>
                  <a:gd name="connsiteX0" fmla="*/ 2702257 w 2702257"/>
                  <a:gd name="connsiteY0" fmla="*/ 0 h 1119116"/>
                  <a:gd name="connsiteX1" fmla="*/ 2674961 w 2702257"/>
                  <a:gd name="connsiteY1" fmla="*/ 313899 h 1119116"/>
                  <a:gd name="connsiteX2" fmla="*/ 2647666 w 2702257"/>
                  <a:gd name="connsiteY2" fmla="*/ 382137 h 1119116"/>
                  <a:gd name="connsiteX3" fmla="*/ 2579427 w 2702257"/>
                  <a:gd name="connsiteY3" fmla="*/ 614149 h 1119116"/>
                  <a:gd name="connsiteX4" fmla="*/ 2552132 w 2702257"/>
                  <a:gd name="connsiteY4" fmla="*/ 668740 h 1119116"/>
                  <a:gd name="connsiteX5" fmla="*/ 2497541 w 2702257"/>
                  <a:gd name="connsiteY5" fmla="*/ 750627 h 1119116"/>
                  <a:gd name="connsiteX6" fmla="*/ 2483893 w 2702257"/>
                  <a:gd name="connsiteY6" fmla="*/ 791570 h 1119116"/>
                  <a:gd name="connsiteX7" fmla="*/ 2388358 w 2702257"/>
                  <a:gd name="connsiteY7" fmla="*/ 887104 h 1119116"/>
                  <a:gd name="connsiteX8" fmla="*/ 2347415 w 2702257"/>
                  <a:gd name="connsiteY8" fmla="*/ 928048 h 1119116"/>
                  <a:gd name="connsiteX9" fmla="*/ 2306472 w 2702257"/>
                  <a:gd name="connsiteY9" fmla="*/ 955343 h 1119116"/>
                  <a:gd name="connsiteX10" fmla="*/ 2265529 w 2702257"/>
                  <a:gd name="connsiteY10" fmla="*/ 996287 h 1119116"/>
                  <a:gd name="connsiteX11" fmla="*/ 2183642 w 2702257"/>
                  <a:gd name="connsiteY11" fmla="*/ 1023582 h 1119116"/>
                  <a:gd name="connsiteX12" fmla="*/ 2142699 w 2702257"/>
                  <a:gd name="connsiteY12" fmla="*/ 1037230 h 1119116"/>
                  <a:gd name="connsiteX13" fmla="*/ 2033517 w 2702257"/>
                  <a:gd name="connsiteY13" fmla="*/ 1064525 h 1119116"/>
                  <a:gd name="connsiteX14" fmla="*/ 1774209 w 2702257"/>
                  <a:gd name="connsiteY14" fmla="*/ 1050878 h 1119116"/>
                  <a:gd name="connsiteX15" fmla="*/ 1692323 w 2702257"/>
                  <a:gd name="connsiteY15" fmla="*/ 1023582 h 1119116"/>
                  <a:gd name="connsiteX16" fmla="*/ 1610436 w 2702257"/>
                  <a:gd name="connsiteY16" fmla="*/ 996287 h 1119116"/>
                  <a:gd name="connsiteX17" fmla="*/ 1569493 w 2702257"/>
                  <a:gd name="connsiteY17" fmla="*/ 982639 h 1119116"/>
                  <a:gd name="connsiteX18" fmla="*/ 1501254 w 2702257"/>
                  <a:gd name="connsiteY18" fmla="*/ 968991 h 1119116"/>
                  <a:gd name="connsiteX19" fmla="*/ 1460311 w 2702257"/>
                  <a:gd name="connsiteY19" fmla="*/ 941696 h 1119116"/>
                  <a:gd name="connsiteX20" fmla="*/ 1446663 w 2702257"/>
                  <a:gd name="connsiteY20" fmla="*/ 900752 h 1119116"/>
                  <a:gd name="connsiteX21" fmla="*/ 1228299 w 2702257"/>
                  <a:gd name="connsiteY21" fmla="*/ 859809 h 1119116"/>
                  <a:gd name="connsiteX22" fmla="*/ 1187355 w 2702257"/>
                  <a:gd name="connsiteY22" fmla="*/ 846161 h 1119116"/>
                  <a:gd name="connsiteX23" fmla="*/ 1078173 w 2702257"/>
                  <a:gd name="connsiteY23" fmla="*/ 791570 h 1119116"/>
                  <a:gd name="connsiteX24" fmla="*/ 900752 w 2702257"/>
                  <a:gd name="connsiteY24" fmla="*/ 764275 h 1119116"/>
                  <a:gd name="connsiteX25" fmla="*/ 805218 w 2702257"/>
                  <a:gd name="connsiteY25" fmla="*/ 750627 h 1119116"/>
                  <a:gd name="connsiteX26" fmla="*/ 655093 w 2702257"/>
                  <a:gd name="connsiteY26" fmla="*/ 764275 h 1119116"/>
                  <a:gd name="connsiteX27" fmla="*/ 641445 w 2702257"/>
                  <a:gd name="connsiteY27" fmla="*/ 805218 h 1119116"/>
                  <a:gd name="connsiteX28" fmla="*/ 600502 w 2702257"/>
                  <a:gd name="connsiteY28" fmla="*/ 846161 h 1119116"/>
                  <a:gd name="connsiteX29" fmla="*/ 573206 w 2702257"/>
                  <a:gd name="connsiteY29" fmla="*/ 941696 h 1119116"/>
                  <a:gd name="connsiteX30" fmla="*/ 532263 w 2702257"/>
                  <a:gd name="connsiteY30" fmla="*/ 982639 h 1119116"/>
                  <a:gd name="connsiteX31" fmla="*/ 464024 w 2702257"/>
                  <a:gd name="connsiteY31" fmla="*/ 1064525 h 1119116"/>
                  <a:gd name="connsiteX32" fmla="*/ 409433 w 2702257"/>
                  <a:gd name="connsiteY32" fmla="*/ 1091821 h 1119116"/>
                  <a:gd name="connsiteX33" fmla="*/ 368490 w 2702257"/>
                  <a:gd name="connsiteY33" fmla="*/ 1119116 h 1119116"/>
                  <a:gd name="connsiteX34" fmla="*/ 259308 w 2702257"/>
                  <a:gd name="connsiteY34" fmla="*/ 1105469 h 1119116"/>
                  <a:gd name="connsiteX35" fmla="*/ 177421 w 2702257"/>
                  <a:gd name="connsiteY35" fmla="*/ 1078173 h 1119116"/>
                  <a:gd name="connsiteX36" fmla="*/ 95535 w 2702257"/>
                  <a:gd name="connsiteY36" fmla="*/ 1064525 h 1119116"/>
                  <a:gd name="connsiteX37" fmla="*/ 0 w 2702257"/>
                  <a:gd name="connsiteY37" fmla="*/ 1050878 h 1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702257" h="1119116">
                    <a:moveTo>
                      <a:pt x="2702257" y="0"/>
                    </a:moveTo>
                    <a:cubicBezTo>
                      <a:pt x="2699267" y="53814"/>
                      <a:pt x="2701315" y="226053"/>
                      <a:pt x="2674961" y="313899"/>
                    </a:cubicBezTo>
                    <a:cubicBezTo>
                      <a:pt x="2667922" y="337364"/>
                      <a:pt x="2654871" y="358722"/>
                      <a:pt x="2647666" y="382137"/>
                    </a:cubicBezTo>
                    <a:cubicBezTo>
                      <a:pt x="2623967" y="459160"/>
                      <a:pt x="2616053" y="540896"/>
                      <a:pt x="2579427" y="614149"/>
                    </a:cubicBezTo>
                    <a:cubicBezTo>
                      <a:pt x="2570329" y="632346"/>
                      <a:pt x="2562599" y="651294"/>
                      <a:pt x="2552132" y="668740"/>
                    </a:cubicBezTo>
                    <a:cubicBezTo>
                      <a:pt x="2535254" y="696870"/>
                      <a:pt x="2507915" y="719505"/>
                      <a:pt x="2497541" y="750627"/>
                    </a:cubicBezTo>
                    <a:cubicBezTo>
                      <a:pt x="2492992" y="764275"/>
                      <a:pt x="2492880" y="780337"/>
                      <a:pt x="2483893" y="791570"/>
                    </a:cubicBezTo>
                    <a:cubicBezTo>
                      <a:pt x="2455759" y="826737"/>
                      <a:pt x="2420203" y="855259"/>
                      <a:pt x="2388358" y="887104"/>
                    </a:cubicBezTo>
                    <a:cubicBezTo>
                      <a:pt x="2374710" y="900752"/>
                      <a:pt x="2363474" y="917342"/>
                      <a:pt x="2347415" y="928048"/>
                    </a:cubicBezTo>
                    <a:cubicBezTo>
                      <a:pt x="2333767" y="937146"/>
                      <a:pt x="2319073" y="944842"/>
                      <a:pt x="2306472" y="955343"/>
                    </a:cubicBezTo>
                    <a:cubicBezTo>
                      <a:pt x="2291645" y="967699"/>
                      <a:pt x="2282401" y="986914"/>
                      <a:pt x="2265529" y="996287"/>
                    </a:cubicBezTo>
                    <a:cubicBezTo>
                      <a:pt x="2240378" y="1010260"/>
                      <a:pt x="2210938" y="1014484"/>
                      <a:pt x="2183642" y="1023582"/>
                    </a:cubicBezTo>
                    <a:cubicBezTo>
                      <a:pt x="2169994" y="1028131"/>
                      <a:pt x="2156655" y="1033741"/>
                      <a:pt x="2142699" y="1037230"/>
                    </a:cubicBezTo>
                    <a:lnTo>
                      <a:pt x="2033517" y="1064525"/>
                    </a:lnTo>
                    <a:cubicBezTo>
                      <a:pt x="1947081" y="1059976"/>
                      <a:pt x="1860148" y="1061191"/>
                      <a:pt x="1774209" y="1050878"/>
                    </a:cubicBezTo>
                    <a:cubicBezTo>
                      <a:pt x="1745642" y="1047450"/>
                      <a:pt x="1719618" y="1032681"/>
                      <a:pt x="1692323" y="1023582"/>
                    </a:cubicBezTo>
                    <a:lnTo>
                      <a:pt x="1610436" y="996287"/>
                    </a:lnTo>
                    <a:cubicBezTo>
                      <a:pt x="1596788" y="991738"/>
                      <a:pt x="1583600" y="985460"/>
                      <a:pt x="1569493" y="982639"/>
                    </a:cubicBezTo>
                    <a:lnTo>
                      <a:pt x="1501254" y="968991"/>
                    </a:lnTo>
                    <a:cubicBezTo>
                      <a:pt x="1487606" y="959893"/>
                      <a:pt x="1470557" y="954504"/>
                      <a:pt x="1460311" y="941696"/>
                    </a:cubicBezTo>
                    <a:cubicBezTo>
                      <a:pt x="1451324" y="930462"/>
                      <a:pt x="1456836" y="910925"/>
                      <a:pt x="1446663" y="900752"/>
                    </a:cubicBezTo>
                    <a:cubicBezTo>
                      <a:pt x="1399579" y="853668"/>
                      <a:pt x="1260205" y="862468"/>
                      <a:pt x="1228299" y="859809"/>
                    </a:cubicBezTo>
                    <a:cubicBezTo>
                      <a:pt x="1214651" y="855260"/>
                      <a:pt x="1200222" y="852595"/>
                      <a:pt x="1187355" y="846161"/>
                    </a:cubicBezTo>
                    <a:cubicBezTo>
                      <a:pt x="1096265" y="800616"/>
                      <a:pt x="1149985" y="812088"/>
                      <a:pt x="1078173" y="791570"/>
                    </a:cubicBezTo>
                    <a:cubicBezTo>
                      <a:pt x="999059" y="768966"/>
                      <a:pt x="1008308" y="777719"/>
                      <a:pt x="900752" y="764275"/>
                    </a:cubicBezTo>
                    <a:cubicBezTo>
                      <a:pt x="868832" y="760285"/>
                      <a:pt x="837063" y="755176"/>
                      <a:pt x="805218" y="750627"/>
                    </a:cubicBezTo>
                    <a:cubicBezTo>
                      <a:pt x="755176" y="755176"/>
                      <a:pt x="702762" y="748385"/>
                      <a:pt x="655093" y="764275"/>
                    </a:cubicBezTo>
                    <a:cubicBezTo>
                      <a:pt x="641445" y="768824"/>
                      <a:pt x="649425" y="793248"/>
                      <a:pt x="641445" y="805218"/>
                    </a:cubicBezTo>
                    <a:cubicBezTo>
                      <a:pt x="630739" y="821277"/>
                      <a:pt x="614150" y="832513"/>
                      <a:pt x="600502" y="846161"/>
                    </a:cubicBezTo>
                    <a:cubicBezTo>
                      <a:pt x="598682" y="853441"/>
                      <a:pt x="581037" y="929949"/>
                      <a:pt x="573206" y="941696"/>
                    </a:cubicBezTo>
                    <a:cubicBezTo>
                      <a:pt x="562500" y="957755"/>
                      <a:pt x="544619" y="967812"/>
                      <a:pt x="532263" y="982639"/>
                    </a:cubicBezTo>
                    <a:cubicBezTo>
                      <a:pt x="497056" y="1024887"/>
                      <a:pt x="513276" y="1029345"/>
                      <a:pt x="464024" y="1064525"/>
                    </a:cubicBezTo>
                    <a:cubicBezTo>
                      <a:pt x="447469" y="1076350"/>
                      <a:pt x="427097" y="1081727"/>
                      <a:pt x="409433" y="1091821"/>
                    </a:cubicBezTo>
                    <a:cubicBezTo>
                      <a:pt x="395192" y="1099959"/>
                      <a:pt x="382138" y="1110018"/>
                      <a:pt x="368490" y="1119116"/>
                    </a:cubicBezTo>
                    <a:cubicBezTo>
                      <a:pt x="332096" y="1114567"/>
                      <a:pt x="295171" y="1113154"/>
                      <a:pt x="259308" y="1105469"/>
                    </a:cubicBezTo>
                    <a:cubicBezTo>
                      <a:pt x="231174" y="1099440"/>
                      <a:pt x="205802" y="1082903"/>
                      <a:pt x="177421" y="1078173"/>
                    </a:cubicBezTo>
                    <a:lnTo>
                      <a:pt x="95535" y="1064525"/>
                    </a:lnTo>
                    <a:cubicBezTo>
                      <a:pt x="10661" y="1049094"/>
                      <a:pt x="53518" y="1050878"/>
                      <a:pt x="0" y="1050878"/>
                    </a:cubicBez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11141951">
              <a:off x="6141670" y="3386476"/>
              <a:ext cx="772627" cy="638912"/>
              <a:chOff x="1654086" y="1554342"/>
              <a:chExt cx="1117259" cy="1050485"/>
            </a:xfrm>
          </p:grpSpPr>
          <p:sp>
            <p:nvSpPr>
              <p:cNvPr id="80" name="Freeform 79"/>
              <p:cNvSpPr/>
              <p:nvPr/>
            </p:nvSpPr>
            <p:spPr>
              <a:xfrm rot="21295136">
                <a:off x="1838365" y="1554342"/>
                <a:ext cx="744664" cy="241404"/>
              </a:xfrm>
              <a:custGeom>
                <a:avLst/>
                <a:gdLst>
                  <a:gd name="connsiteX0" fmla="*/ 0 w 3343702"/>
                  <a:gd name="connsiteY0" fmla="*/ 122829 h 1160754"/>
                  <a:gd name="connsiteX1" fmla="*/ 13648 w 3343702"/>
                  <a:gd name="connsiteY1" fmla="*/ 163773 h 1160754"/>
                  <a:gd name="connsiteX2" fmla="*/ 54591 w 3343702"/>
                  <a:gd name="connsiteY2" fmla="*/ 191068 h 1160754"/>
                  <a:gd name="connsiteX3" fmla="*/ 191069 w 3343702"/>
                  <a:gd name="connsiteY3" fmla="*/ 232012 h 1160754"/>
                  <a:gd name="connsiteX4" fmla="*/ 245660 w 3343702"/>
                  <a:gd name="connsiteY4" fmla="*/ 259307 h 1160754"/>
                  <a:gd name="connsiteX5" fmla="*/ 354842 w 3343702"/>
                  <a:gd name="connsiteY5" fmla="*/ 286603 h 1160754"/>
                  <a:gd name="connsiteX6" fmla="*/ 477672 w 3343702"/>
                  <a:gd name="connsiteY6" fmla="*/ 382137 h 1160754"/>
                  <a:gd name="connsiteX7" fmla="*/ 532263 w 3343702"/>
                  <a:gd name="connsiteY7" fmla="*/ 464024 h 1160754"/>
                  <a:gd name="connsiteX8" fmla="*/ 559558 w 3343702"/>
                  <a:gd name="connsiteY8" fmla="*/ 504967 h 1160754"/>
                  <a:gd name="connsiteX9" fmla="*/ 600502 w 3343702"/>
                  <a:gd name="connsiteY9" fmla="*/ 518615 h 1160754"/>
                  <a:gd name="connsiteX10" fmla="*/ 627797 w 3343702"/>
                  <a:gd name="connsiteY10" fmla="*/ 559558 h 1160754"/>
                  <a:gd name="connsiteX11" fmla="*/ 668740 w 3343702"/>
                  <a:gd name="connsiteY11" fmla="*/ 600501 h 1160754"/>
                  <a:gd name="connsiteX12" fmla="*/ 709684 w 3343702"/>
                  <a:gd name="connsiteY12" fmla="*/ 682388 h 1160754"/>
                  <a:gd name="connsiteX13" fmla="*/ 791570 w 3343702"/>
                  <a:gd name="connsiteY13" fmla="*/ 764274 h 1160754"/>
                  <a:gd name="connsiteX14" fmla="*/ 832514 w 3343702"/>
                  <a:gd name="connsiteY14" fmla="*/ 818865 h 1160754"/>
                  <a:gd name="connsiteX15" fmla="*/ 887105 w 3343702"/>
                  <a:gd name="connsiteY15" fmla="*/ 900752 h 1160754"/>
                  <a:gd name="connsiteX16" fmla="*/ 928048 w 3343702"/>
                  <a:gd name="connsiteY16" fmla="*/ 941695 h 1160754"/>
                  <a:gd name="connsiteX17" fmla="*/ 968991 w 3343702"/>
                  <a:gd name="connsiteY17" fmla="*/ 1023582 h 1160754"/>
                  <a:gd name="connsiteX18" fmla="*/ 1009934 w 3343702"/>
                  <a:gd name="connsiteY18" fmla="*/ 1050877 h 1160754"/>
                  <a:gd name="connsiteX19" fmla="*/ 1064526 w 3343702"/>
                  <a:gd name="connsiteY19" fmla="*/ 1091821 h 1160754"/>
                  <a:gd name="connsiteX20" fmla="*/ 1146412 w 3343702"/>
                  <a:gd name="connsiteY20" fmla="*/ 1119116 h 1160754"/>
                  <a:gd name="connsiteX21" fmla="*/ 1187355 w 3343702"/>
                  <a:gd name="connsiteY21" fmla="*/ 1132764 h 1160754"/>
                  <a:gd name="connsiteX22" fmla="*/ 1460311 w 3343702"/>
                  <a:gd name="connsiteY22" fmla="*/ 1091821 h 1160754"/>
                  <a:gd name="connsiteX23" fmla="*/ 1501254 w 3343702"/>
                  <a:gd name="connsiteY23" fmla="*/ 1050877 h 1160754"/>
                  <a:gd name="connsiteX24" fmla="*/ 1583140 w 3343702"/>
                  <a:gd name="connsiteY24" fmla="*/ 928047 h 1160754"/>
                  <a:gd name="connsiteX25" fmla="*/ 1624084 w 3343702"/>
                  <a:gd name="connsiteY25" fmla="*/ 873456 h 1160754"/>
                  <a:gd name="connsiteX26" fmla="*/ 1719618 w 3343702"/>
                  <a:gd name="connsiteY26" fmla="*/ 777922 h 1160754"/>
                  <a:gd name="connsiteX27" fmla="*/ 1760561 w 3343702"/>
                  <a:gd name="connsiteY27" fmla="*/ 736979 h 1160754"/>
                  <a:gd name="connsiteX28" fmla="*/ 1815152 w 3343702"/>
                  <a:gd name="connsiteY28" fmla="*/ 655092 h 1160754"/>
                  <a:gd name="connsiteX29" fmla="*/ 1924334 w 3343702"/>
                  <a:gd name="connsiteY29" fmla="*/ 627797 h 1160754"/>
                  <a:gd name="connsiteX30" fmla="*/ 2019869 w 3343702"/>
                  <a:gd name="connsiteY30" fmla="*/ 573206 h 1160754"/>
                  <a:gd name="connsiteX31" fmla="*/ 2115403 w 3343702"/>
                  <a:gd name="connsiteY31" fmla="*/ 518615 h 1160754"/>
                  <a:gd name="connsiteX32" fmla="*/ 2197290 w 3343702"/>
                  <a:gd name="connsiteY32" fmla="*/ 491319 h 1160754"/>
                  <a:gd name="connsiteX33" fmla="*/ 2251881 w 3343702"/>
                  <a:gd name="connsiteY33" fmla="*/ 477671 h 1160754"/>
                  <a:gd name="connsiteX34" fmla="*/ 2347415 w 3343702"/>
                  <a:gd name="connsiteY34" fmla="*/ 436728 h 1160754"/>
                  <a:gd name="connsiteX35" fmla="*/ 2715905 w 3343702"/>
                  <a:gd name="connsiteY35" fmla="*/ 423080 h 1160754"/>
                  <a:gd name="connsiteX36" fmla="*/ 2811439 w 3343702"/>
                  <a:gd name="connsiteY36" fmla="*/ 395785 h 1160754"/>
                  <a:gd name="connsiteX37" fmla="*/ 2852382 w 3343702"/>
                  <a:gd name="connsiteY37" fmla="*/ 368489 h 1160754"/>
                  <a:gd name="connsiteX38" fmla="*/ 2906973 w 3343702"/>
                  <a:gd name="connsiteY38" fmla="*/ 341194 h 1160754"/>
                  <a:gd name="connsiteX39" fmla="*/ 3002508 w 3343702"/>
                  <a:gd name="connsiteY39" fmla="*/ 286603 h 1160754"/>
                  <a:gd name="connsiteX40" fmla="*/ 3057099 w 3343702"/>
                  <a:gd name="connsiteY40" fmla="*/ 218364 h 1160754"/>
                  <a:gd name="connsiteX41" fmla="*/ 3111690 w 3343702"/>
                  <a:gd name="connsiteY41" fmla="*/ 191068 h 1160754"/>
                  <a:gd name="connsiteX42" fmla="*/ 3166281 w 3343702"/>
                  <a:gd name="connsiteY42" fmla="*/ 150125 h 1160754"/>
                  <a:gd name="connsiteX43" fmla="*/ 3248167 w 3343702"/>
                  <a:gd name="connsiteY43" fmla="*/ 95534 h 1160754"/>
                  <a:gd name="connsiteX44" fmla="*/ 3343702 w 3343702"/>
                  <a:gd name="connsiteY44" fmla="*/ 0 h 1160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343702" h="1160754">
                    <a:moveTo>
                      <a:pt x="0" y="122829"/>
                    </a:moveTo>
                    <a:cubicBezTo>
                      <a:pt x="4549" y="136477"/>
                      <a:pt x="4661" y="152539"/>
                      <a:pt x="13648" y="163773"/>
                    </a:cubicBezTo>
                    <a:cubicBezTo>
                      <a:pt x="23894" y="176581"/>
                      <a:pt x="39602" y="184406"/>
                      <a:pt x="54591" y="191068"/>
                    </a:cubicBezTo>
                    <a:cubicBezTo>
                      <a:pt x="222577" y="265728"/>
                      <a:pt x="64036" y="184375"/>
                      <a:pt x="191069" y="232012"/>
                    </a:cubicBezTo>
                    <a:cubicBezTo>
                      <a:pt x="210118" y="239155"/>
                      <a:pt x="226359" y="252873"/>
                      <a:pt x="245660" y="259307"/>
                    </a:cubicBezTo>
                    <a:cubicBezTo>
                      <a:pt x="275911" y="269391"/>
                      <a:pt x="324200" y="269580"/>
                      <a:pt x="354842" y="286603"/>
                    </a:cubicBezTo>
                    <a:cubicBezTo>
                      <a:pt x="428303" y="327415"/>
                      <a:pt x="427938" y="332403"/>
                      <a:pt x="477672" y="382137"/>
                    </a:cubicBezTo>
                    <a:cubicBezTo>
                      <a:pt x="501657" y="454090"/>
                      <a:pt x="475468" y="395869"/>
                      <a:pt x="532263" y="464024"/>
                    </a:cubicBezTo>
                    <a:cubicBezTo>
                      <a:pt x="542763" y="476625"/>
                      <a:pt x="546750" y="494721"/>
                      <a:pt x="559558" y="504967"/>
                    </a:cubicBezTo>
                    <a:cubicBezTo>
                      <a:pt x="570792" y="513954"/>
                      <a:pt x="586854" y="514066"/>
                      <a:pt x="600502" y="518615"/>
                    </a:cubicBezTo>
                    <a:cubicBezTo>
                      <a:pt x="609600" y="532263"/>
                      <a:pt x="617296" y="546957"/>
                      <a:pt x="627797" y="559558"/>
                    </a:cubicBezTo>
                    <a:cubicBezTo>
                      <a:pt x="640153" y="574385"/>
                      <a:pt x="658034" y="584442"/>
                      <a:pt x="668740" y="600501"/>
                    </a:cubicBezTo>
                    <a:cubicBezTo>
                      <a:pt x="731976" y="695354"/>
                      <a:pt x="623783" y="585749"/>
                      <a:pt x="709684" y="682388"/>
                    </a:cubicBezTo>
                    <a:cubicBezTo>
                      <a:pt x="735329" y="711239"/>
                      <a:pt x="768409" y="733393"/>
                      <a:pt x="791570" y="764274"/>
                    </a:cubicBezTo>
                    <a:cubicBezTo>
                      <a:pt x="805218" y="782471"/>
                      <a:pt x="819470" y="800230"/>
                      <a:pt x="832514" y="818865"/>
                    </a:cubicBezTo>
                    <a:cubicBezTo>
                      <a:pt x="851327" y="845740"/>
                      <a:pt x="863908" y="877555"/>
                      <a:pt x="887105" y="900752"/>
                    </a:cubicBezTo>
                    <a:lnTo>
                      <a:pt x="928048" y="941695"/>
                    </a:lnTo>
                    <a:cubicBezTo>
                      <a:pt x="939148" y="974993"/>
                      <a:pt x="942536" y="997127"/>
                      <a:pt x="968991" y="1023582"/>
                    </a:cubicBezTo>
                    <a:cubicBezTo>
                      <a:pt x="980589" y="1035180"/>
                      <a:pt x="996587" y="1041343"/>
                      <a:pt x="1009934" y="1050877"/>
                    </a:cubicBezTo>
                    <a:cubicBezTo>
                      <a:pt x="1028444" y="1064098"/>
                      <a:pt x="1044181" y="1081648"/>
                      <a:pt x="1064526" y="1091821"/>
                    </a:cubicBezTo>
                    <a:cubicBezTo>
                      <a:pt x="1090260" y="1104688"/>
                      <a:pt x="1119117" y="1110018"/>
                      <a:pt x="1146412" y="1119116"/>
                    </a:cubicBezTo>
                    <a:lnTo>
                      <a:pt x="1187355" y="1132764"/>
                    </a:lnTo>
                    <a:cubicBezTo>
                      <a:pt x="1328598" y="1124455"/>
                      <a:pt x="1377592" y="1160754"/>
                      <a:pt x="1460311" y="1091821"/>
                    </a:cubicBezTo>
                    <a:cubicBezTo>
                      <a:pt x="1475138" y="1079465"/>
                      <a:pt x="1489404" y="1066112"/>
                      <a:pt x="1501254" y="1050877"/>
                    </a:cubicBezTo>
                    <a:cubicBezTo>
                      <a:pt x="1596969" y="927814"/>
                      <a:pt x="1521635" y="1010052"/>
                      <a:pt x="1583140" y="928047"/>
                    </a:cubicBezTo>
                    <a:cubicBezTo>
                      <a:pt x="1596788" y="909850"/>
                      <a:pt x="1608783" y="890287"/>
                      <a:pt x="1624084" y="873456"/>
                    </a:cubicBezTo>
                    <a:cubicBezTo>
                      <a:pt x="1654378" y="840133"/>
                      <a:pt x="1687773" y="809767"/>
                      <a:pt x="1719618" y="777922"/>
                    </a:cubicBezTo>
                    <a:cubicBezTo>
                      <a:pt x="1733266" y="764274"/>
                      <a:pt x="1749855" y="753038"/>
                      <a:pt x="1760561" y="736979"/>
                    </a:cubicBezTo>
                    <a:cubicBezTo>
                      <a:pt x="1778758" y="709683"/>
                      <a:pt x="1784030" y="665466"/>
                      <a:pt x="1815152" y="655092"/>
                    </a:cubicBezTo>
                    <a:cubicBezTo>
                      <a:pt x="1878102" y="634109"/>
                      <a:pt x="1841989" y="644265"/>
                      <a:pt x="1924334" y="627797"/>
                    </a:cubicBezTo>
                    <a:cubicBezTo>
                      <a:pt x="2024094" y="561290"/>
                      <a:pt x="1898652" y="642473"/>
                      <a:pt x="2019869" y="573206"/>
                    </a:cubicBezTo>
                    <a:cubicBezTo>
                      <a:pt x="2077324" y="540375"/>
                      <a:pt x="2046657" y="546113"/>
                      <a:pt x="2115403" y="518615"/>
                    </a:cubicBezTo>
                    <a:cubicBezTo>
                      <a:pt x="2142117" y="507929"/>
                      <a:pt x="2169377" y="498297"/>
                      <a:pt x="2197290" y="491319"/>
                    </a:cubicBezTo>
                    <a:cubicBezTo>
                      <a:pt x="2215487" y="486770"/>
                      <a:pt x="2234318" y="484257"/>
                      <a:pt x="2251881" y="477671"/>
                    </a:cubicBezTo>
                    <a:cubicBezTo>
                      <a:pt x="2272999" y="469752"/>
                      <a:pt x="2319939" y="438560"/>
                      <a:pt x="2347415" y="436728"/>
                    </a:cubicBezTo>
                    <a:cubicBezTo>
                      <a:pt x="2470057" y="428552"/>
                      <a:pt x="2593075" y="427629"/>
                      <a:pt x="2715905" y="423080"/>
                    </a:cubicBezTo>
                    <a:cubicBezTo>
                      <a:pt x="2733389" y="418709"/>
                      <a:pt x="2791864" y="405572"/>
                      <a:pt x="2811439" y="395785"/>
                    </a:cubicBezTo>
                    <a:cubicBezTo>
                      <a:pt x="2826110" y="388450"/>
                      <a:pt x="2838141" y="376627"/>
                      <a:pt x="2852382" y="368489"/>
                    </a:cubicBezTo>
                    <a:cubicBezTo>
                      <a:pt x="2870046" y="358395"/>
                      <a:pt x="2889309" y="351288"/>
                      <a:pt x="2906973" y="341194"/>
                    </a:cubicBezTo>
                    <a:cubicBezTo>
                      <a:pt x="3042006" y="264033"/>
                      <a:pt x="2837541" y="369085"/>
                      <a:pt x="3002508" y="286603"/>
                    </a:cubicBezTo>
                    <a:cubicBezTo>
                      <a:pt x="3020705" y="263857"/>
                      <a:pt x="3035177" y="237546"/>
                      <a:pt x="3057099" y="218364"/>
                    </a:cubicBezTo>
                    <a:cubicBezTo>
                      <a:pt x="3072410" y="204967"/>
                      <a:pt x="3094438" y="201851"/>
                      <a:pt x="3111690" y="191068"/>
                    </a:cubicBezTo>
                    <a:cubicBezTo>
                      <a:pt x="3130979" y="179013"/>
                      <a:pt x="3147647" y="163169"/>
                      <a:pt x="3166281" y="150125"/>
                    </a:cubicBezTo>
                    <a:cubicBezTo>
                      <a:pt x="3193156" y="131313"/>
                      <a:pt x="3224970" y="118731"/>
                      <a:pt x="3248167" y="95534"/>
                    </a:cubicBezTo>
                    <a:lnTo>
                      <a:pt x="3343702" y="0"/>
                    </a:ln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 rot="21295136">
                <a:off x="2157968" y="1796524"/>
                <a:ext cx="121578" cy="590376"/>
              </a:xfrm>
              <a:custGeom>
                <a:avLst/>
                <a:gdLst>
                  <a:gd name="connsiteX0" fmla="*/ 0 w 545910"/>
                  <a:gd name="connsiteY0" fmla="*/ 0 h 2838735"/>
                  <a:gd name="connsiteX1" fmla="*/ 40943 w 545910"/>
                  <a:gd name="connsiteY1" fmla="*/ 259308 h 2838735"/>
                  <a:gd name="connsiteX2" fmla="*/ 54591 w 545910"/>
                  <a:gd name="connsiteY2" fmla="*/ 313899 h 2838735"/>
                  <a:gd name="connsiteX3" fmla="*/ 68239 w 545910"/>
                  <a:gd name="connsiteY3" fmla="*/ 395785 h 2838735"/>
                  <a:gd name="connsiteX4" fmla="*/ 81887 w 545910"/>
                  <a:gd name="connsiteY4" fmla="*/ 450376 h 2838735"/>
                  <a:gd name="connsiteX5" fmla="*/ 95534 w 545910"/>
                  <a:gd name="connsiteY5" fmla="*/ 518615 h 2838735"/>
                  <a:gd name="connsiteX6" fmla="*/ 122830 w 545910"/>
                  <a:gd name="connsiteY6" fmla="*/ 641445 h 2838735"/>
                  <a:gd name="connsiteX7" fmla="*/ 136478 w 545910"/>
                  <a:gd name="connsiteY7" fmla="*/ 955344 h 2838735"/>
                  <a:gd name="connsiteX8" fmla="*/ 150125 w 545910"/>
                  <a:gd name="connsiteY8" fmla="*/ 1009935 h 2838735"/>
                  <a:gd name="connsiteX9" fmla="*/ 163773 w 545910"/>
                  <a:gd name="connsiteY9" fmla="*/ 1091821 h 2838735"/>
                  <a:gd name="connsiteX10" fmla="*/ 177421 w 545910"/>
                  <a:gd name="connsiteY10" fmla="*/ 1187356 h 2838735"/>
                  <a:gd name="connsiteX11" fmla="*/ 204716 w 545910"/>
                  <a:gd name="connsiteY11" fmla="*/ 1269242 h 2838735"/>
                  <a:gd name="connsiteX12" fmla="*/ 218364 w 545910"/>
                  <a:gd name="connsiteY12" fmla="*/ 1310185 h 2838735"/>
                  <a:gd name="connsiteX13" fmla="*/ 259307 w 545910"/>
                  <a:gd name="connsiteY13" fmla="*/ 1337481 h 2838735"/>
                  <a:gd name="connsiteX14" fmla="*/ 327546 w 545910"/>
                  <a:gd name="connsiteY14" fmla="*/ 1405720 h 2838735"/>
                  <a:gd name="connsiteX15" fmla="*/ 354842 w 545910"/>
                  <a:gd name="connsiteY15" fmla="*/ 1446663 h 2838735"/>
                  <a:gd name="connsiteX16" fmla="*/ 395785 w 545910"/>
                  <a:gd name="connsiteY16" fmla="*/ 1487606 h 2838735"/>
                  <a:gd name="connsiteX17" fmla="*/ 423081 w 545910"/>
                  <a:gd name="connsiteY17" fmla="*/ 1528550 h 2838735"/>
                  <a:gd name="connsiteX18" fmla="*/ 464024 w 545910"/>
                  <a:gd name="connsiteY18" fmla="*/ 1542197 h 2838735"/>
                  <a:gd name="connsiteX19" fmla="*/ 504967 w 545910"/>
                  <a:gd name="connsiteY19" fmla="*/ 1637732 h 2838735"/>
                  <a:gd name="connsiteX20" fmla="*/ 532263 w 545910"/>
                  <a:gd name="connsiteY20" fmla="*/ 1719618 h 2838735"/>
                  <a:gd name="connsiteX21" fmla="*/ 518615 w 545910"/>
                  <a:gd name="connsiteY21" fmla="*/ 1856096 h 2838735"/>
                  <a:gd name="connsiteX22" fmla="*/ 491319 w 545910"/>
                  <a:gd name="connsiteY22" fmla="*/ 1897039 h 2838735"/>
                  <a:gd name="connsiteX23" fmla="*/ 464024 w 545910"/>
                  <a:gd name="connsiteY23" fmla="*/ 1951630 h 2838735"/>
                  <a:gd name="connsiteX24" fmla="*/ 409433 w 545910"/>
                  <a:gd name="connsiteY24" fmla="*/ 2074460 h 2838735"/>
                  <a:gd name="connsiteX25" fmla="*/ 436728 w 545910"/>
                  <a:gd name="connsiteY25" fmla="*/ 2115403 h 2838735"/>
                  <a:gd name="connsiteX26" fmla="*/ 477672 w 545910"/>
                  <a:gd name="connsiteY26" fmla="*/ 2156347 h 2838735"/>
                  <a:gd name="connsiteX27" fmla="*/ 395785 w 545910"/>
                  <a:gd name="connsiteY27" fmla="*/ 2320120 h 2838735"/>
                  <a:gd name="connsiteX28" fmla="*/ 327546 w 545910"/>
                  <a:gd name="connsiteY28" fmla="*/ 2402006 h 2838735"/>
                  <a:gd name="connsiteX29" fmla="*/ 313898 w 545910"/>
                  <a:gd name="connsiteY29" fmla="*/ 2456597 h 2838735"/>
                  <a:gd name="connsiteX30" fmla="*/ 286603 w 545910"/>
                  <a:gd name="connsiteY30" fmla="*/ 2497541 h 2838735"/>
                  <a:gd name="connsiteX31" fmla="*/ 272955 w 545910"/>
                  <a:gd name="connsiteY31" fmla="*/ 2538484 h 2838735"/>
                  <a:gd name="connsiteX32" fmla="*/ 286603 w 545910"/>
                  <a:gd name="connsiteY32" fmla="*/ 2647666 h 2838735"/>
                  <a:gd name="connsiteX33" fmla="*/ 300251 w 545910"/>
                  <a:gd name="connsiteY33" fmla="*/ 2688609 h 2838735"/>
                  <a:gd name="connsiteX34" fmla="*/ 341194 w 545910"/>
                  <a:gd name="connsiteY34" fmla="*/ 2715905 h 2838735"/>
                  <a:gd name="connsiteX35" fmla="*/ 368490 w 545910"/>
                  <a:gd name="connsiteY35" fmla="*/ 2756848 h 2838735"/>
                  <a:gd name="connsiteX36" fmla="*/ 532263 w 545910"/>
                  <a:gd name="connsiteY36" fmla="*/ 2838735 h 2838735"/>
                  <a:gd name="connsiteX37" fmla="*/ 545910 w 545910"/>
                  <a:gd name="connsiteY37" fmla="*/ 2838735 h 283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45910" h="2838735">
                    <a:moveTo>
                      <a:pt x="0" y="0"/>
                    </a:moveTo>
                    <a:cubicBezTo>
                      <a:pt x="52344" y="157036"/>
                      <a:pt x="12116" y="14282"/>
                      <a:pt x="40943" y="259308"/>
                    </a:cubicBezTo>
                    <a:cubicBezTo>
                      <a:pt x="43135" y="277937"/>
                      <a:pt x="50912" y="295506"/>
                      <a:pt x="54591" y="313899"/>
                    </a:cubicBezTo>
                    <a:cubicBezTo>
                      <a:pt x="60018" y="341033"/>
                      <a:pt x="62812" y="368651"/>
                      <a:pt x="68239" y="395785"/>
                    </a:cubicBezTo>
                    <a:cubicBezTo>
                      <a:pt x="71918" y="414178"/>
                      <a:pt x="77818" y="432066"/>
                      <a:pt x="81887" y="450376"/>
                    </a:cubicBezTo>
                    <a:cubicBezTo>
                      <a:pt x="86919" y="473020"/>
                      <a:pt x="90502" y="495971"/>
                      <a:pt x="95534" y="518615"/>
                    </a:cubicBezTo>
                    <a:cubicBezTo>
                      <a:pt x="134095" y="692143"/>
                      <a:pt x="81651" y="435555"/>
                      <a:pt x="122830" y="641445"/>
                    </a:cubicBezTo>
                    <a:cubicBezTo>
                      <a:pt x="127379" y="746078"/>
                      <a:pt x="128741" y="850898"/>
                      <a:pt x="136478" y="955344"/>
                    </a:cubicBezTo>
                    <a:cubicBezTo>
                      <a:pt x="137864" y="974050"/>
                      <a:pt x="146447" y="991542"/>
                      <a:pt x="150125" y="1009935"/>
                    </a:cubicBezTo>
                    <a:cubicBezTo>
                      <a:pt x="155552" y="1037070"/>
                      <a:pt x="159565" y="1064471"/>
                      <a:pt x="163773" y="1091821"/>
                    </a:cubicBezTo>
                    <a:cubicBezTo>
                      <a:pt x="168665" y="1123615"/>
                      <a:pt x="170188" y="1156011"/>
                      <a:pt x="177421" y="1187356"/>
                    </a:cubicBezTo>
                    <a:cubicBezTo>
                      <a:pt x="183891" y="1215391"/>
                      <a:pt x="195618" y="1241947"/>
                      <a:pt x="204716" y="1269242"/>
                    </a:cubicBezTo>
                    <a:cubicBezTo>
                      <a:pt x="209265" y="1282890"/>
                      <a:pt x="206394" y="1302205"/>
                      <a:pt x="218364" y="1310185"/>
                    </a:cubicBezTo>
                    <a:lnTo>
                      <a:pt x="259307" y="1337481"/>
                    </a:lnTo>
                    <a:cubicBezTo>
                      <a:pt x="332096" y="1446662"/>
                      <a:pt x="236561" y="1314735"/>
                      <a:pt x="327546" y="1405720"/>
                    </a:cubicBezTo>
                    <a:cubicBezTo>
                      <a:pt x="339144" y="1417318"/>
                      <a:pt x="344341" y="1434062"/>
                      <a:pt x="354842" y="1446663"/>
                    </a:cubicBezTo>
                    <a:cubicBezTo>
                      <a:pt x="367198" y="1461490"/>
                      <a:pt x="383429" y="1472779"/>
                      <a:pt x="395785" y="1487606"/>
                    </a:cubicBezTo>
                    <a:cubicBezTo>
                      <a:pt x="406286" y="1500207"/>
                      <a:pt x="410273" y="1518303"/>
                      <a:pt x="423081" y="1528550"/>
                    </a:cubicBezTo>
                    <a:cubicBezTo>
                      <a:pt x="434314" y="1537537"/>
                      <a:pt x="450376" y="1537648"/>
                      <a:pt x="464024" y="1542197"/>
                    </a:cubicBezTo>
                    <a:cubicBezTo>
                      <a:pt x="507329" y="1607156"/>
                      <a:pt x="480931" y="1557613"/>
                      <a:pt x="504967" y="1637732"/>
                    </a:cubicBezTo>
                    <a:cubicBezTo>
                      <a:pt x="513235" y="1665290"/>
                      <a:pt x="532263" y="1719618"/>
                      <a:pt x="532263" y="1719618"/>
                    </a:cubicBezTo>
                    <a:cubicBezTo>
                      <a:pt x="527714" y="1765111"/>
                      <a:pt x="528896" y="1811547"/>
                      <a:pt x="518615" y="1856096"/>
                    </a:cubicBezTo>
                    <a:cubicBezTo>
                      <a:pt x="514927" y="1872079"/>
                      <a:pt x="499457" y="1882798"/>
                      <a:pt x="491319" y="1897039"/>
                    </a:cubicBezTo>
                    <a:cubicBezTo>
                      <a:pt x="481225" y="1914703"/>
                      <a:pt x="471580" y="1932740"/>
                      <a:pt x="464024" y="1951630"/>
                    </a:cubicBezTo>
                    <a:cubicBezTo>
                      <a:pt x="415301" y="2073438"/>
                      <a:pt x="461946" y="1995690"/>
                      <a:pt x="409433" y="2074460"/>
                    </a:cubicBezTo>
                    <a:cubicBezTo>
                      <a:pt x="418531" y="2088108"/>
                      <a:pt x="426227" y="2102802"/>
                      <a:pt x="436728" y="2115403"/>
                    </a:cubicBezTo>
                    <a:cubicBezTo>
                      <a:pt x="449084" y="2130231"/>
                      <a:pt x="473485" y="2137505"/>
                      <a:pt x="477672" y="2156347"/>
                    </a:cubicBezTo>
                    <a:cubicBezTo>
                      <a:pt x="495281" y="2235584"/>
                      <a:pt x="434105" y="2265377"/>
                      <a:pt x="395785" y="2320120"/>
                    </a:cubicBezTo>
                    <a:cubicBezTo>
                      <a:pt x="335182" y="2406697"/>
                      <a:pt x="406358" y="2349466"/>
                      <a:pt x="327546" y="2402006"/>
                    </a:cubicBezTo>
                    <a:cubicBezTo>
                      <a:pt x="322997" y="2420203"/>
                      <a:pt x="321287" y="2439357"/>
                      <a:pt x="313898" y="2456597"/>
                    </a:cubicBezTo>
                    <a:cubicBezTo>
                      <a:pt x="307437" y="2471673"/>
                      <a:pt x="293938" y="2482870"/>
                      <a:pt x="286603" y="2497541"/>
                    </a:cubicBezTo>
                    <a:cubicBezTo>
                      <a:pt x="280169" y="2510408"/>
                      <a:pt x="277504" y="2524836"/>
                      <a:pt x="272955" y="2538484"/>
                    </a:cubicBezTo>
                    <a:cubicBezTo>
                      <a:pt x="277504" y="2574878"/>
                      <a:pt x="280042" y="2611580"/>
                      <a:pt x="286603" y="2647666"/>
                    </a:cubicBezTo>
                    <a:cubicBezTo>
                      <a:pt x="289176" y="2661820"/>
                      <a:pt x="291264" y="2677375"/>
                      <a:pt x="300251" y="2688609"/>
                    </a:cubicBezTo>
                    <a:cubicBezTo>
                      <a:pt x="310498" y="2701417"/>
                      <a:pt x="327546" y="2706806"/>
                      <a:pt x="341194" y="2715905"/>
                    </a:cubicBezTo>
                    <a:cubicBezTo>
                      <a:pt x="350293" y="2729553"/>
                      <a:pt x="356146" y="2746047"/>
                      <a:pt x="368490" y="2756848"/>
                    </a:cubicBezTo>
                    <a:cubicBezTo>
                      <a:pt x="400034" y="2784449"/>
                      <a:pt x="484405" y="2838735"/>
                      <a:pt x="532263" y="2838735"/>
                    </a:cubicBezTo>
                    <a:lnTo>
                      <a:pt x="545910" y="2838735"/>
                    </a:ln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 rot="21295136">
                <a:off x="2294152" y="2368874"/>
                <a:ext cx="477193" cy="90827"/>
              </a:xfrm>
              <a:custGeom>
                <a:avLst/>
                <a:gdLst>
                  <a:gd name="connsiteX0" fmla="*/ 0 w 2142698"/>
                  <a:gd name="connsiteY0" fmla="*/ 0 h 436728"/>
                  <a:gd name="connsiteX1" fmla="*/ 81886 w 2142698"/>
                  <a:gd name="connsiteY1" fmla="*/ 27295 h 436728"/>
                  <a:gd name="connsiteX2" fmla="*/ 122829 w 2142698"/>
                  <a:gd name="connsiteY2" fmla="*/ 40943 h 436728"/>
                  <a:gd name="connsiteX3" fmla="*/ 163773 w 2142698"/>
                  <a:gd name="connsiteY3" fmla="*/ 81887 h 436728"/>
                  <a:gd name="connsiteX4" fmla="*/ 218364 w 2142698"/>
                  <a:gd name="connsiteY4" fmla="*/ 95534 h 436728"/>
                  <a:gd name="connsiteX5" fmla="*/ 259307 w 2142698"/>
                  <a:gd name="connsiteY5" fmla="*/ 109182 h 436728"/>
                  <a:gd name="connsiteX6" fmla="*/ 423080 w 2142698"/>
                  <a:gd name="connsiteY6" fmla="*/ 218364 h 436728"/>
                  <a:gd name="connsiteX7" fmla="*/ 477671 w 2142698"/>
                  <a:gd name="connsiteY7" fmla="*/ 232012 h 436728"/>
                  <a:gd name="connsiteX8" fmla="*/ 518615 w 2142698"/>
                  <a:gd name="connsiteY8" fmla="*/ 245660 h 436728"/>
                  <a:gd name="connsiteX9" fmla="*/ 586853 w 2142698"/>
                  <a:gd name="connsiteY9" fmla="*/ 272955 h 436728"/>
                  <a:gd name="connsiteX10" fmla="*/ 627797 w 2142698"/>
                  <a:gd name="connsiteY10" fmla="*/ 286603 h 436728"/>
                  <a:gd name="connsiteX11" fmla="*/ 682388 w 2142698"/>
                  <a:gd name="connsiteY11" fmla="*/ 313898 h 436728"/>
                  <a:gd name="connsiteX12" fmla="*/ 818865 w 2142698"/>
                  <a:gd name="connsiteY12" fmla="*/ 341194 h 436728"/>
                  <a:gd name="connsiteX13" fmla="*/ 900752 w 2142698"/>
                  <a:gd name="connsiteY13" fmla="*/ 368490 h 436728"/>
                  <a:gd name="connsiteX14" fmla="*/ 1078173 w 2142698"/>
                  <a:gd name="connsiteY14" fmla="*/ 382137 h 436728"/>
                  <a:gd name="connsiteX15" fmla="*/ 1405719 w 2142698"/>
                  <a:gd name="connsiteY15" fmla="*/ 382137 h 436728"/>
                  <a:gd name="connsiteX16" fmla="*/ 1460310 w 2142698"/>
                  <a:gd name="connsiteY16" fmla="*/ 368490 h 436728"/>
                  <a:gd name="connsiteX17" fmla="*/ 1719618 w 2142698"/>
                  <a:gd name="connsiteY17" fmla="*/ 341194 h 436728"/>
                  <a:gd name="connsiteX18" fmla="*/ 1869743 w 2142698"/>
                  <a:gd name="connsiteY18" fmla="*/ 368490 h 436728"/>
                  <a:gd name="connsiteX19" fmla="*/ 1910686 w 2142698"/>
                  <a:gd name="connsiteY19" fmla="*/ 409433 h 436728"/>
                  <a:gd name="connsiteX20" fmla="*/ 1992573 w 2142698"/>
                  <a:gd name="connsiteY20" fmla="*/ 436728 h 436728"/>
                  <a:gd name="connsiteX21" fmla="*/ 2047164 w 2142698"/>
                  <a:gd name="connsiteY21" fmla="*/ 354842 h 436728"/>
                  <a:gd name="connsiteX22" fmla="*/ 2074459 w 2142698"/>
                  <a:gd name="connsiteY22" fmla="*/ 313898 h 436728"/>
                  <a:gd name="connsiteX23" fmla="*/ 2115403 w 2142698"/>
                  <a:gd name="connsiteY23" fmla="*/ 259307 h 436728"/>
                  <a:gd name="connsiteX24" fmla="*/ 2142698 w 2142698"/>
                  <a:gd name="connsiteY24" fmla="*/ 218364 h 43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42698" h="436728">
                    <a:moveTo>
                      <a:pt x="0" y="0"/>
                    </a:moveTo>
                    <a:lnTo>
                      <a:pt x="81886" y="27295"/>
                    </a:lnTo>
                    <a:lnTo>
                      <a:pt x="122829" y="40943"/>
                    </a:lnTo>
                    <a:cubicBezTo>
                      <a:pt x="136477" y="54591"/>
                      <a:pt x="147015" y="72311"/>
                      <a:pt x="163773" y="81887"/>
                    </a:cubicBezTo>
                    <a:cubicBezTo>
                      <a:pt x="180059" y="91193"/>
                      <a:pt x="200329" y="90381"/>
                      <a:pt x="218364" y="95534"/>
                    </a:cubicBezTo>
                    <a:cubicBezTo>
                      <a:pt x="232196" y="99486"/>
                      <a:pt x="245659" y="104633"/>
                      <a:pt x="259307" y="109182"/>
                    </a:cubicBezTo>
                    <a:cubicBezTo>
                      <a:pt x="323718" y="160710"/>
                      <a:pt x="343136" y="182025"/>
                      <a:pt x="423080" y="218364"/>
                    </a:cubicBezTo>
                    <a:cubicBezTo>
                      <a:pt x="440156" y="226126"/>
                      <a:pt x="459636" y="226859"/>
                      <a:pt x="477671" y="232012"/>
                    </a:cubicBezTo>
                    <a:cubicBezTo>
                      <a:pt x="491504" y="235964"/>
                      <a:pt x="505145" y="240609"/>
                      <a:pt x="518615" y="245660"/>
                    </a:cubicBezTo>
                    <a:cubicBezTo>
                      <a:pt x="541553" y="254262"/>
                      <a:pt x="563915" y="264353"/>
                      <a:pt x="586853" y="272955"/>
                    </a:cubicBezTo>
                    <a:cubicBezTo>
                      <a:pt x="600323" y="278006"/>
                      <a:pt x="614574" y="280936"/>
                      <a:pt x="627797" y="286603"/>
                    </a:cubicBezTo>
                    <a:cubicBezTo>
                      <a:pt x="646497" y="294617"/>
                      <a:pt x="662826" y="308309"/>
                      <a:pt x="682388" y="313898"/>
                    </a:cubicBezTo>
                    <a:cubicBezTo>
                      <a:pt x="726996" y="326643"/>
                      <a:pt x="774853" y="326523"/>
                      <a:pt x="818865" y="341194"/>
                    </a:cubicBezTo>
                    <a:cubicBezTo>
                      <a:pt x="846161" y="350293"/>
                      <a:pt x="872065" y="366283"/>
                      <a:pt x="900752" y="368490"/>
                    </a:cubicBezTo>
                    <a:lnTo>
                      <a:pt x="1078173" y="382137"/>
                    </a:lnTo>
                    <a:cubicBezTo>
                      <a:pt x="1228301" y="407159"/>
                      <a:pt x="1169937" y="403571"/>
                      <a:pt x="1405719" y="382137"/>
                    </a:cubicBezTo>
                    <a:cubicBezTo>
                      <a:pt x="1424399" y="380439"/>
                      <a:pt x="1441808" y="371574"/>
                      <a:pt x="1460310" y="368490"/>
                    </a:cubicBezTo>
                    <a:cubicBezTo>
                      <a:pt x="1531885" y="356561"/>
                      <a:pt x="1652796" y="347269"/>
                      <a:pt x="1719618" y="341194"/>
                    </a:cubicBezTo>
                    <a:cubicBezTo>
                      <a:pt x="1724249" y="341773"/>
                      <a:pt x="1840612" y="349069"/>
                      <a:pt x="1869743" y="368490"/>
                    </a:cubicBezTo>
                    <a:cubicBezTo>
                      <a:pt x="1885802" y="379196"/>
                      <a:pt x="1893814" y="400060"/>
                      <a:pt x="1910686" y="409433"/>
                    </a:cubicBezTo>
                    <a:cubicBezTo>
                      <a:pt x="1935837" y="423406"/>
                      <a:pt x="1992573" y="436728"/>
                      <a:pt x="1992573" y="436728"/>
                    </a:cubicBezTo>
                    <a:lnTo>
                      <a:pt x="2047164" y="354842"/>
                    </a:lnTo>
                    <a:cubicBezTo>
                      <a:pt x="2056263" y="341194"/>
                      <a:pt x="2064617" y="327020"/>
                      <a:pt x="2074459" y="313898"/>
                    </a:cubicBezTo>
                    <a:lnTo>
                      <a:pt x="2115403" y="259307"/>
                    </a:lnTo>
                    <a:cubicBezTo>
                      <a:pt x="2130489" y="214048"/>
                      <a:pt x="2114664" y="218364"/>
                      <a:pt x="2142698" y="218364"/>
                    </a:cubicBez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 rot="21295136">
                <a:off x="1654086" y="2372083"/>
                <a:ext cx="601810" cy="232744"/>
              </a:xfrm>
              <a:custGeom>
                <a:avLst/>
                <a:gdLst>
                  <a:gd name="connsiteX0" fmla="*/ 2702257 w 2702257"/>
                  <a:gd name="connsiteY0" fmla="*/ 0 h 1119116"/>
                  <a:gd name="connsiteX1" fmla="*/ 2674961 w 2702257"/>
                  <a:gd name="connsiteY1" fmla="*/ 313899 h 1119116"/>
                  <a:gd name="connsiteX2" fmla="*/ 2647666 w 2702257"/>
                  <a:gd name="connsiteY2" fmla="*/ 382137 h 1119116"/>
                  <a:gd name="connsiteX3" fmla="*/ 2579427 w 2702257"/>
                  <a:gd name="connsiteY3" fmla="*/ 614149 h 1119116"/>
                  <a:gd name="connsiteX4" fmla="*/ 2552132 w 2702257"/>
                  <a:gd name="connsiteY4" fmla="*/ 668740 h 1119116"/>
                  <a:gd name="connsiteX5" fmla="*/ 2497541 w 2702257"/>
                  <a:gd name="connsiteY5" fmla="*/ 750627 h 1119116"/>
                  <a:gd name="connsiteX6" fmla="*/ 2483893 w 2702257"/>
                  <a:gd name="connsiteY6" fmla="*/ 791570 h 1119116"/>
                  <a:gd name="connsiteX7" fmla="*/ 2388358 w 2702257"/>
                  <a:gd name="connsiteY7" fmla="*/ 887104 h 1119116"/>
                  <a:gd name="connsiteX8" fmla="*/ 2347415 w 2702257"/>
                  <a:gd name="connsiteY8" fmla="*/ 928048 h 1119116"/>
                  <a:gd name="connsiteX9" fmla="*/ 2306472 w 2702257"/>
                  <a:gd name="connsiteY9" fmla="*/ 955343 h 1119116"/>
                  <a:gd name="connsiteX10" fmla="*/ 2265529 w 2702257"/>
                  <a:gd name="connsiteY10" fmla="*/ 996287 h 1119116"/>
                  <a:gd name="connsiteX11" fmla="*/ 2183642 w 2702257"/>
                  <a:gd name="connsiteY11" fmla="*/ 1023582 h 1119116"/>
                  <a:gd name="connsiteX12" fmla="*/ 2142699 w 2702257"/>
                  <a:gd name="connsiteY12" fmla="*/ 1037230 h 1119116"/>
                  <a:gd name="connsiteX13" fmla="*/ 2033517 w 2702257"/>
                  <a:gd name="connsiteY13" fmla="*/ 1064525 h 1119116"/>
                  <a:gd name="connsiteX14" fmla="*/ 1774209 w 2702257"/>
                  <a:gd name="connsiteY14" fmla="*/ 1050878 h 1119116"/>
                  <a:gd name="connsiteX15" fmla="*/ 1692323 w 2702257"/>
                  <a:gd name="connsiteY15" fmla="*/ 1023582 h 1119116"/>
                  <a:gd name="connsiteX16" fmla="*/ 1610436 w 2702257"/>
                  <a:gd name="connsiteY16" fmla="*/ 996287 h 1119116"/>
                  <a:gd name="connsiteX17" fmla="*/ 1569493 w 2702257"/>
                  <a:gd name="connsiteY17" fmla="*/ 982639 h 1119116"/>
                  <a:gd name="connsiteX18" fmla="*/ 1501254 w 2702257"/>
                  <a:gd name="connsiteY18" fmla="*/ 968991 h 1119116"/>
                  <a:gd name="connsiteX19" fmla="*/ 1460311 w 2702257"/>
                  <a:gd name="connsiteY19" fmla="*/ 941696 h 1119116"/>
                  <a:gd name="connsiteX20" fmla="*/ 1446663 w 2702257"/>
                  <a:gd name="connsiteY20" fmla="*/ 900752 h 1119116"/>
                  <a:gd name="connsiteX21" fmla="*/ 1228299 w 2702257"/>
                  <a:gd name="connsiteY21" fmla="*/ 859809 h 1119116"/>
                  <a:gd name="connsiteX22" fmla="*/ 1187355 w 2702257"/>
                  <a:gd name="connsiteY22" fmla="*/ 846161 h 1119116"/>
                  <a:gd name="connsiteX23" fmla="*/ 1078173 w 2702257"/>
                  <a:gd name="connsiteY23" fmla="*/ 791570 h 1119116"/>
                  <a:gd name="connsiteX24" fmla="*/ 900752 w 2702257"/>
                  <a:gd name="connsiteY24" fmla="*/ 764275 h 1119116"/>
                  <a:gd name="connsiteX25" fmla="*/ 805218 w 2702257"/>
                  <a:gd name="connsiteY25" fmla="*/ 750627 h 1119116"/>
                  <a:gd name="connsiteX26" fmla="*/ 655093 w 2702257"/>
                  <a:gd name="connsiteY26" fmla="*/ 764275 h 1119116"/>
                  <a:gd name="connsiteX27" fmla="*/ 641445 w 2702257"/>
                  <a:gd name="connsiteY27" fmla="*/ 805218 h 1119116"/>
                  <a:gd name="connsiteX28" fmla="*/ 600502 w 2702257"/>
                  <a:gd name="connsiteY28" fmla="*/ 846161 h 1119116"/>
                  <a:gd name="connsiteX29" fmla="*/ 573206 w 2702257"/>
                  <a:gd name="connsiteY29" fmla="*/ 941696 h 1119116"/>
                  <a:gd name="connsiteX30" fmla="*/ 532263 w 2702257"/>
                  <a:gd name="connsiteY30" fmla="*/ 982639 h 1119116"/>
                  <a:gd name="connsiteX31" fmla="*/ 464024 w 2702257"/>
                  <a:gd name="connsiteY31" fmla="*/ 1064525 h 1119116"/>
                  <a:gd name="connsiteX32" fmla="*/ 409433 w 2702257"/>
                  <a:gd name="connsiteY32" fmla="*/ 1091821 h 1119116"/>
                  <a:gd name="connsiteX33" fmla="*/ 368490 w 2702257"/>
                  <a:gd name="connsiteY33" fmla="*/ 1119116 h 1119116"/>
                  <a:gd name="connsiteX34" fmla="*/ 259308 w 2702257"/>
                  <a:gd name="connsiteY34" fmla="*/ 1105469 h 1119116"/>
                  <a:gd name="connsiteX35" fmla="*/ 177421 w 2702257"/>
                  <a:gd name="connsiteY35" fmla="*/ 1078173 h 1119116"/>
                  <a:gd name="connsiteX36" fmla="*/ 95535 w 2702257"/>
                  <a:gd name="connsiteY36" fmla="*/ 1064525 h 1119116"/>
                  <a:gd name="connsiteX37" fmla="*/ 0 w 2702257"/>
                  <a:gd name="connsiteY37" fmla="*/ 1050878 h 11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702257" h="1119116">
                    <a:moveTo>
                      <a:pt x="2702257" y="0"/>
                    </a:moveTo>
                    <a:cubicBezTo>
                      <a:pt x="2699267" y="53814"/>
                      <a:pt x="2701315" y="226053"/>
                      <a:pt x="2674961" y="313899"/>
                    </a:cubicBezTo>
                    <a:cubicBezTo>
                      <a:pt x="2667922" y="337364"/>
                      <a:pt x="2654871" y="358722"/>
                      <a:pt x="2647666" y="382137"/>
                    </a:cubicBezTo>
                    <a:cubicBezTo>
                      <a:pt x="2623967" y="459160"/>
                      <a:pt x="2616053" y="540896"/>
                      <a:pt x="2579427" y="614149"/>
                    </a:cubicBezTo>
                    <a:cubicBezTo>
                      <a:pt x="2570329" y="632346"/>
                      <a:pt x="2562599" y="651294"/>
                      <a:pt x="2552132" y="668740"/>
                    </a:cubicBezTo>
                    <a:cubicBezTo>
                      <a:pt x="2535254" y="696870"/>
                      <a:pt x="2507915" y="719505"/>
                      <a:pt x="2497541" y="750627"/>
                    </a:cubicBezTo>
                    <a:cubicBezTo>
                      <a:pt x="2492992" y="764275"/>
                      <a:pt x="2492880" y="780337"/>
                      <a:pt x="2483893" y="791570"/>
                    </a:cubicBezTo>
                    <a:cubicBezTo>
                      <a:pt x="2455759" y="826737"/>
                      <a:pt x="2420203" y="855259"/>
                      <a:pt x="2388358" y="887104"/>
                    </a:cubicBezTo>
                    <a:cubicBezTo>
                      <a:pt x="2374710" y="900752"/>
                      <a:pt x="2363474" y="917342"/>
                      <a:pt x="2347415" y="928048"/>
                    </a:cubicBezTo>
                    <a:cubicBezTo>
                      <a:pt x="2333767" y="937146"/>
                      <a:pt x="2319073" y="944842"/>
                      <a:pt x="2306472" y="955343"/>
                    </a:cubicBezTo>
                    <a:cubicBezTo>
                      <a:pt x="2291645" y="967699"/>
                      <a:pt x="2282401" y="986914"/>
                      <a:pt x="2265529" y="996287"/>
                    </a:cubicBezTo>
                    <a:cubicBezTo>
                      <a:pt x="2240378" y="1010260"/>
                      <a:pt x="2210938" y="1014484"/>
                      <a:pt x="2183642" y="1023582"/>
                    </a:cubicBezTo>
                    <a:cubicBezTo>
                      <a:pt x="2169994" y="1028131"/>
                      <a:pt x="2156655" y="1033741"/>
                      <a:pt x="2142699" y="1037230"/>
                    </a:cubicBezTo>
                    <a:lnTo>
                      <a:pt x="2033517" y="1064525"/>
                    </a:lnTo>
                    <a:cubicBezTo>
                      <a:pt x="1947081" y="1059976"/>
                      <a:pt x="1860148" y="1061191"/>
                      <a:pt x="1774209" y="1050878"/>
                    </a:cubicBezTo>
                    <a:cubicBezTo>
                      <a:pt x="1745642" y="1047450"/>
                      <a:pt x="1719618" y="1032681"/>
                      <a:pt x="1692323" y="1023582"/>
                    </a:cubicBezTo>
                    <a:lnTo>
                      <a:pt x="1610436" y="996287"/>
                    </a:lnTo>
                    <a:cubicBezTo>
                      <a:pt x="1596788" y="991738"/>
                      <a:pt x="1583600" y="985460"/>
                      <a:pt x="1569493" y="982639"/>
                    </a:cubicBezTo>
                    <a:lnTo>
                      <a:pt x="1501254" y="968991"/>
                    </a:lnTo>
                    <a:cubicBezTo>
                      <a:pt x="1487606" y="959893"/>
                      <a:pt x="1470557" y="954504"/>
                      <a:pt x="1460311" y="941696"/>
                    </a:cubicBezTo>
                    <a:cubicBezTo>
                      <a:pt x="1451324" y="930462"/>
                      <a:pt x="1456836" y="910925"/>
                      <a:pt x="1446663" y="900752"/>
                    </a:cubicBezTo>
                    <a:cubicBezTo>
                      <a:pt x="1399579" y="853668"/>
                      <a:pt x="1260205" y="862468"/>
                      <a:pt x="1228299" y="859809"/>
                    </a:cubicBezTo>
                    <a:cubicBezTo>
                      <a:pt x="1214651" y="855260"/>
                      <a:pt x="1200222" y="852595"/>
                      <a:pt x="1187355" y="846161"/>
                    </a:cubicBezTo>
                    <a:cubicBezTo>
                      <a:pt x="1096265" y="800616"/>
                      <a:pt x="1149985" y="812088"/>
                      <a:pt x="1078173" y="791570"/>
                    </a:cubicBezTo>
                    <a:cubicBezTo>
                      <a:pt x="999059" y="768966"/>
                      <a:pt x="1008308" y="777719"/>
                      <a:pt x="900752" y="764275"/>
                    </a:cubicBezTo>
                    <a:cubicBezTo>
                      <a:pt x="868832" y="760285"/>
                      <a:pt x="837063" y="755176"/>
                      <a:pt x="805218" y="750627"/>
                    </a:cubicBezTo>
                    <a:cubicBezTo>
                      <a:pt x="755176" y="755176"/>
                      <a:pt x="702762" y="748385"/>
                      <a:pt x="655093" y="764275"/>
                    </a:cubicBezTo>
                    <a:cubicBezTo>
                      <a:pt x="641445" y="768824"/>
                      <a:pt x="649425" y="793248"/>
                      <a:pt x="641445" y="805218"/>
                    </a:cubicBezTo>
                    <a:cubicBezTo>
                      <a:pt x="630739" y="821277"/>
                      <a:pt x="614150" y="832513"/>
                      <a:pt x="600502" y="846161"/>
                    </a:cubicBezTo>
                    <a:cubicBezTo>
                      <a:pt x="598682" y="853441"/>
                      <a:pt x="581037" y="929949"/>
                      <a:pt x="573206" y="941696"/>
                    </a:cubicBezTo>
                    <a:cubicBezTo>
                      <a:pt x="562500" y="957755"/>
                      <a:pt x="544619" y="967812"/>
                      <a:pt x="532263" y="982639"/>
                    </a:cubicBezTo>
                    <a:cubicBezTo>
                      <a:pt x="497056" y="1024887"/>
                      <a:pt x="513276" y="1029345"/>
                      <a:pt x="464024" y="1064525"/>
                    </a:cubicBezTo>
                    <a:cubicBezTo>
                      <a:pt x="447469" y="1076350"/>
                      <a:pt x="427097" y="1081727"/>
                      <a:pt x="409433" y="1091821"/>
                    </a:cubicBezTo>
                    <a:cubicBezTo>
                      <a:pt x="395192" y="1099959"/>
                      <a:pt x="382138" y="1110018"/>
                      <a:pt x="368490" y="1119116"/>
                    </a:cubicBezTo>
                    <a:cubicBezTo>
                      <a:pt x="332096" y="1114567"/>
                      <a:pt x="295171" y="1113154"/>
                      <a:pt x="259308" y="1105469"/>
                    </a:cubicBezTo>
                    <a:cubicBezTo>
                      <a:pt x="231174" y="1099440"/>
                      <a:pt x="205802" y="1082903"/>
                      <a:pt x="177421" y="1078173"/>
                    </a:cubicBezTo>
                    <a:lnTo>
                      <a:pt x="95535" y="1064525"/>
                    </a:lnTo>
                    <a:cubicBezTo>
                      <a:pt x="10661" y="1049094"/>
                      <a:pt x="53518" y="1050878"/>
                      <a:pt x="0" y="1050878"/>
                    </a:cubicBezTo>
                  </a:path>
                </a:pathLst>
              </a:cu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896187" y="869125"/>
              <a:ext cx="217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Alabama storms</a:t>
              </a:r>
              <a:endParaRPr lang="en-US" b="1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903490" y="913445"/>
              <a:ext cx="217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Colorado storms</a:t>
              </a:r>
              <a:endParaRPr lang="en-US" b="1" dirty="0"/>
            </a:p>
          </p:txBody>
        </p:sp>
      </p:grpSp>
      <p:sp>
        <p:nvSpPr>
          <p:cNvPr id="86" name="Content Placeholder 2"/>
          <p:cNvSpPr>
            <a:spLocks noGrp="1"/>
          </p:cNvSpPr>
          <p:nvPr>
            <p:ph idx="1"/>
          </p:nvPr>
        </p:nvSpPr>
        <p:spPr>
          <a:xfrm>
            <a:off x="457200" y="4904120"/>
            <a:ext cx="8229600" cy="19895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Higher cloud bases/shallow WCDs in Colorado shut down warm rain</a:t>
            </a:r>
          </a:p>
          <a:p>
            <a:r>
              <a:rPr lang="en-US" dirty="0" smtClean="0"/>
              <a:t>More liquid reaches mixed phase region, charge reversal</a:t>
            </a:r>
          </a:p>
          <a:p>
            <a:r>
              <a:rPr lang="en-US" dirty="0" smtClean="0"/>
              <a:t>Strong charge density at lower heights -&gt; lower altitude flashes</a:t>
            </a:r>
          </a:p>
          <a:p>
            <a:r>
              <a:rPr lang="en-US" dirty="0" smtClean="0"/>
              <a:t>Flashes missed by satellite optical detectors</a:t>
            </a:r>
          </a:p>
          <a:p>
            <a:r>
              <a:rPr lang="en-US" dirty="0" smtClean="0"/>
              <a:t>Lower NOx “venting efficiency”?</a:t>
            </a:r>
          </a:p>
          <a:p>
            <a:r>
              <a:rPr lang="en-US" b="1" i="1" dirty="0" smtClean="0"/>
              <a:t>Other regions where this may be the case?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34173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1" y="239151"/>
            <a:ext cx="3284957" cy="604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4321" y="239152"/>
            <a:ext cx="557768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Denver Convergence Vorticity Zone (DCVZ)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/>
              <a:t>Southeasterly flow moves over the Palmer Divide and is deflected westward.  Some flow continues to bend as it reaches the Cheyenne Ridge causing small scale vortices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/>
              <a:t>Air moving down the mountains from west to east converges with southeasterly flow, causing a convergence zone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/>
              <a:t>The DCVZ tends to form over or near the Denver International Airport, causing non-</a:t>
            </a:r>
            <a:r>
              <a:rPr lang="en-US" sz="2000" dirty="0" err="1" smtClean="0"/>
              <a:t>supercellular</a:t>
            </a:r>
            <a:r>
              <a:rPr lang="en-US" sz="2000" dirty="0" smtClean="0"/>
              <a:t> tornadoes to frequently form in this area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/>
              <a:t>For example, June 18, 2013 a tornado touched down on DIA runways</a:t>
            </a:r>
          </a:p>
          <a:p>
            <a:pPr marL="914400" lvl="1" indent="-457200">
              <a:buFont typeface="Arial" charset="0"/>
              <a:buChar char="•"/>
            </a:pPr>
            <a:endParaRPr lang="en-US" sz="2000" dirty="0" smtClean="0"/>
          </a:p>
          <a:p>
            <a:pPr marL="914400" lvl="1" indent="-457200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95" y="3764798"/>
            <a:ext cx="2743200" cy="2747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16" y="3884503"/>
            <a:ext cx="1485560" cy="2627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2892" y="636563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Photos and figure courtesy of Ed </a:t>
            </a:r>
            <a:r>
              <a:rPr lang="en-US" sz="1400" dirty="0" err="1" smtClean="0"/>
              <a:t>Szoke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65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FVORTl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375"/>
            <a:ext cx="9144000" cy="33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2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4887" y="751582"/>
            <a:ext cx="9086501" cy="4965769"/>
            <a:chOff x="193183" y="751581"/>
            <a:chExt cx="12115334" cy="4965769"/>
          </a:xfrm>
        </p:grpSpPr>
        <p:grpSp>
          <p:nvGrpSpPr>
            <p:cNvPr id="2" name="Group 1"/>
            <p:cNvGrpSpPr/>
            <p:nvPr/>
          </p:nvGrpSpPr>
          <p:grpSpPr>
            <a:xfrm>
              <a:off x="193183" y="1828799"/>
              <a:ext cx="12100819" cy="3888551"/>
              <a:chOff x="193183" y="1403796"/>
              <a:chExt cx="12100819" cy="388855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78" t="10184"/>
              <a:stretch/>
            </p:blipFill>
            <p:spPr>
              <a:xfrm>
                <a:off x="7722609" y="1403796"/>
                <a:ext cx="4571393" cy="388855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1" t="10215" r="17433"/>
              <a:stretch/>
            </p:blipFill>
            <p:spPr>
              <a:xfrm>
                <a:off x="4134118" y="1403796"/>
                <a:ext cx="3588492" cy="3888551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33" t="10215" r="17270" b="1"/>
              <a:stretch/>
            </p:blipFill>
            <p:spPr>
              <a:xfrm>
                <a:off x="193183" y="1403796"/>
                <a:ext cx="3940935" cy="3888551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850872" y="1459467"/>
              <a:ext cx="940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20:00Z</a:t>
              </a: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73144" y="1459467"/>
              <a:ext cx="940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21:00Z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34993" y="1478715"/>
              <a:ext cx="940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22:00Z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50872" y="751581"/>
              <a:ext cx="104576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RAP Divergence with Contoured Relative Vorticity (10</a:t>
              </a:r>
              <a:r>
                <a:rPr lang="en-US" sz="2800" baseline="30000" dirty="0" smtClean="0"/>
                <a:t>-5</a:t>
              </a:r>
              <a:r>
                <a:rPr lang="en-US" sz="2800" dirty="0" smtClean="0"/>
                <a:t>s</a:t>
              </a:r>
              <a:r>
                <a:rPr lang="en-US" sz="2800" baseline="30000" dirty="0" smtClean="0"/>
                <a:t>-1</a:t>
              </a:r>
              <a:r>
                <a:rPr lang="en-US" sz="2800" dirty="0" smtClean="0"/>
                <a:t>)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925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7" y="479262"/>
            <a:ext cx="8108061" cy="61775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8908" y="1115568"/>
            <a:ext cx="3982628" cy="4909539"/>
          </a:xfrm>
          <a:prstGeom prst="rect">
            <a:avLst/>
          </a:prstGeom>
          <a:solidFill>
            <a:schemeClr val="accent1">
              <a:lumMod val="60000"/>
              <a:lumOff val="40000"/>
              <a:alpha val="3900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31176" y="1115568"/>
            <a:ext cx="2290932" cy="4909538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0687" y="1749245"/>
            <a:ext cx="3310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/>
              <a:t>Updraft forms and storm intensifies-- evident through </a:t>
            </a:r>
            <a:r>
              <a:rPr lang="en-US" sz="1600" b="1" dirty="0" err="1" smtClean="0"/>
              <a:t>K</a:t>
            </a:r>
            <a:r>
              <a:rPr lang="en-US" sz="1600" b="1" baseline="-25000" dirty="0" err="1" smtClean="0"/>
              <a:t>dp</a:t>
            </a:r>
            <a:r>
              <a:rPr lang="en-US" sz="1600" b="1" dirty="0" smtClean="0"/>
              <a:t>/</a:t>
            </a:r>
            <a:r>
              <a:rPr lang="en-US" sz="1600" b="1" dirty="0" err="1" smtClean="0"/>
              <a:t>Z</a:t>
            </a:r>
            <a:r>
              <a:rPr lang="en-US" sz="1600" b="1" baseline="-25000" dirty="0" err="1" smtClean="0"/>
              <a:t>dr</a:t>
            </a:r>
            <a:r>
              <a:rPr lang="en-US" sz="1600" b="1" dirty="0" smtClean="0"/>
              <a:t> columns and increasing reflectivity values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57403" y="4582041"/>
            <a:ext cx="1936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Reflectivity core descends as precipitation falls out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1842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182880"/>
            <a:ext cx="6000750" cy="64008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850678" y="2620935"/>
            <a:ext cx="1743001" cy="270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47656" y="2463289"/>
            <a:ext cx="10472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0° C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8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182880"/>
            <a:ext cx="60007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8733"/>
            <a:ext cx="8229600" cy="1143000"/>
          </a:xfrm>
        </p:spPr>
        <p:txBody>
          <a:bodyPr/>
          <a:lstStyle/>
          <a:p>
            <a:r>
              <a:rPr lang="en-US" dirty="0" smtClean="0"/>
              <a:t>Colorado LMA/Radar network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02605" y="5431009"/>
            <a:ext cx="8441395" cy="12834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 NEXRADs</a:t>
            </a:r>
            <a:r>
              <a:rPr lang="en-US" dirty="0"/>
              <a:t> </a:t>
            </a:r>
            <a:r>
              <a:rPr lang="en-US" dirty="0" smtClean="0"/>
              <a:t>plus CSU-CHILL S/X-band radar</a:t>
            </a:r>
          </a:p>
          <a:p>
            <a:r>
              <a:rPr lang="en-US" dirty="0" smtClean="0"/>
              <a:t>NE Colorado Lightning Mapping Array (LMA), 15 stations</a:t>
            </a:r>
          </a:p>
          <a:p>
            <a:r>
              <a:rPr lang="en-US" dirty="0" smtClean="0"/>
              <a:t>Plenty of storms in northeastern plains, in prime coverage</a:t>
            </a:r>
          </a:p>
        </p:txBody>
      </p:sp>
      <p:pic>
        <p:nvPicPr>
          <p:cNvPr id="3" name="Picture 2" descr="COL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25" y="675250"/>
            <a:ext cx="5535759" cy="47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8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182880"/>
            <a:ext cx="60007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55382"/>
            <a:ext cx="5486400" cy="4547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7117" y="450303"/>
            <a:ext cx="337675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TC intensity changes and lightning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80375" y="6047905"/>
            <a:ext cx="342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Xu</a:t>
            </a:r>
            <a:r>
              <a:rPr lang="en-US" dirty="0" smtClean="0"/>
              <a:t> and Rutledge, 2016 (In 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2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3242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Summary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788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flash rates, </a:t>
            </a:r>
            <a:r>
              <a:rPr lang="en-US" dirty="0" smtClean="0">
                <a:solidFill>
                  <a:srgbClr val="FF0000"/>
                </a:solidFill>
              </a:rPr>
              <a:t>large </a:t>
            </a:r>
            <a:r>
              <a:rPr lang="en-US" dirty="0">
                <a:solidFill>
                  <a:srgbClr val="FF0000"/>
                </a:solidFill>
              </a:rPr>
              <a:t>IC/CG ratios and the low centroid of flash channels for Colorado storms present </a:t>
            </a:r>
            <a:r>
              <a:rPr lang="en-US">
                <a:solidFill>
                  <a:srgbClr val="FF0000"/>
                </a:solidFill>
              </a:rPr>
              <a:t>interesting </a:t>
            </a:r>
            <a:r>
              <a:rPr lang="en-US" smtClean="0">
                <a:solidFill>
                  <a:srgbClr val="FF0000"/>
                </a:solidFill>
              </a:rPr>
              <a:t>challenges for </a:t>
            </a:r>
            <a:r>
              <a:rPr lang="en-US" dirty="0">
                <a:solidFill>
                  <a:srgbClr val="FF0000"/>
                </a:solidFill>
              </a:rPr>
              <a:t>GLM </a:t>
            </a:r>
            <a:r>
              <a:rPr lang="en-US" dirty="0" err="1">
                <a:solidFill>
                  <a:srgbClr val="FF0000"/>
                </a:solidFill>
              </a:rPr>
              <a:t>cal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val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Synoptic setup conducive to non-</a:t>
            </a:r>
            <a:r>
              <a:rPr lang="en-US" dirty="0" err="1" smtClean="0">
                <a:solidFill>
                  <a:srgbClr val="FF0000"/>
                </a:solidFill>
              </a:rPr>
              <a:t>supercell</a:t>
            </a:r>
            <a:r>
              <a:rPr lang="en-US" dirty="0" smtClean="0">
                <a:solidFill>
                  <a:srgbClr val="FF0000"/>
                </a:solidFill>
              </a:rPr>
              <a:t> tornadoes around populated areas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GLM </a:t>
            </a:r>
            <a:r>
              <a:rPr lang="en-US" dirty="0" err="1" smtClean="0">
                <a:solidFill>
                  <a:srgbClr val="FF0000"/>
                </a:solidFill>
              </a:rPr>
              <a:t>cal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val</a:t>
            </a:r>
            <a:r>
              <a:rPr lang="en-US" dirty="0" smtClean="0">
                <a:solidFill>
                  <a:srgbClr val="FF0000"/>
                </a:solidFill>
              </a:rPr>
              <a:t>: recommend conducting one or two flights over NE Colorado to sample these unique storms; climatology suggest late May through mid-June would be optimal timing for CO storms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Exciting use of GLM data within TC’s for improving intensification forecasts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3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2252"/>
            <a:ext cx="8229600" cy="1143000"/>
          </a:xfrm>
        </p:spPr>
        <p:txBody>
          <a:bodyPr/>
          <a:lstStyle/>
          <a:p>
            <a:r>
              <a:rPr lang="en-US" dirty="0" smtClean="0"/>
              <a:t>CSU-CHILL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77544" y="6455869"/>
            <a:ext cx="510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Courtesy Pat Kennedy; </a:t>
            </a:r>
            <a:r>
              <a:rPr lang="en-US" dirty="0" err="1" smtClean="0"/>
              <a:t>Junyent</a:t>
            </a:r>
            <a:r>
              <a:rPr lang="en-US" dirty="0" smtClean="0"/>
              <a:t> et al. (2015)</a:t>
            </a:r>
            <a:endParaRPr lang="en-US" dirty="0"/>
          </a:p>
        </p:txBody>
      </p:sp>
      <p:pic>
        <p:nvPicPr>
          <p:cNvPr id="5" name="Picture 4" descr="6jun2014_CHILLwstorm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9" y="4458291"/>
            <a:ext cx="2592084" cy="2151678"/>
          </a:xfrm>
          <a:prstGeom prst="rect">
            <a:avLst/>
          </a:prstGeom>
        </p:spPr>
      </p:pic>
      <p:pic>
        <p:nvPicPr>
          <p:cNvPr id="6" name="Picture 5" descr="CHILL_off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9" y="797088"/>
            <a:ext cx="2594275" cy="3904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157" y="760122"/>
            <a:ext cx="1026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Inside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233" y="4605309"/>
            <a:ext cx="1026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Outside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88869" y="1477023"/>
            <a:ext cx="5674765" cy="445385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100" b="1" u="sng" dirty="0" smtClean="0"/>
              <a:t>Notable specs</a:t>
            </a:r>
          </a:p>
          <a:p>
            <a:r>
              <a:rPr lang="en-US" sz="5100" b="1" dirty="0" smtClean="0"/>
              <a:t>8.5 m</a:t>
            </a:r>
            <a:r>
              <a:rPr lang="en-US" sz="5100" dirty="0" smtClean="0"/>
              <a:t> </a:t>
            </a:r>
            <a:r>
              <a:rPr lang="en-US" sz="5100" dirty="0"/>
              <a:t>G</a:t>
            </a:r>
            <a:r>
              <a:rPr lang="en-US" sz="5100" dirty="0" smtClean="0"/>
              <a:t>regorian offset parabolic antenna</a:t>
            </a:r>
          </a:p>
          <a:p>
            <a:r>
              <a:rPr lang="en-US" sz="5100" dirty="0" smtClean="0"/>
              <a:t>Polarimetric and </a:t>
            </a:r>
            <a:r>
              <a:rPr lang="en-US" sz="5100" b="1" dirty="0" smtClean="0"/>
              <a:t>dual frequency </a:t>
            </a:r>
            <a:r>
              <a:rPr lang="en-US" sz="5100" dirty="0" smtClean="0"/>
              <a:t>(S/X)</a:t>
            </a:r>
          </a:p>
          <a:p>
            <a:r>
              <a:rPr lang="en-US" sz="5100" b="1" dirty="0" smtClean="0"/>
              <a:t>1.0° beam at S band, 0.3° beam at X band</a:t>
            </a:r>
          </a:p>
          <a:p>
            <a:r>
              <a:rPr lang="en-US" sz="5100" dirty="0" smtClean="0"/>
              <a:t>High performance antenna, approx. -35 dB </a:t>
            </a:r>
            <a:r>
              <a:rPr lang="en-US" sz="5100" dirty="0" err="1" smtClean="0"/>
              <a:t>sidelobes</a:t>
            </a:r>
            <a:endParaRPr lang="en-US" sz="5100" dirty="0" smtClean="0"/>
          </a:p>
          <a:p>
            <a:r>
              <a:rPr lang="en-US" sz="5100" dirty="0" smtClean="0"/>
              <a:t>Solid state transmitter with pulse compression (S-band)</a:t>
            </a:r>
          </a:p>
          <a:p>
            <a:r>
              <a:rPr lang="en-US" sz="5100" dirty="0" smtClean="0"/>
              <a:t>1 MW effective power at S band</a:t>
            </a:r>
          </a:p>
          <a:p>
            <a:r>
              <a:rPr lang="en-US" sz="5100" dirty="0" smtClean="0"/>
              <a:t>25 kW effective power at X band</a:t>
            </a:r>
          </a:p>
          <a:p>
            <a:r>
              <a:rPr lang="en-US" sz="5100" dirty="0" smtClean="0"/>
              <a:t>Available via 20 hour project mode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5678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aug13_sband4pan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645"/>
            <a:ext cx="9144000" cy="6016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024" y="4133"/>
            <a:ext cx="531076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 August 2013 CHILL case for severe, anomalous storm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3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011"/>
            <a:ext cx="8229600" cy="1143000"/>
          </a:xfrm>
        </p:spPr>
        <p:txBody>
          <a:bodyPr/>
          <a:lstStyle/>
          <a:p>
            <a:r>
              <a:rPr lang="en-US" dirty="0" smtClean="0"/>
              <a:t>Recent work</a:t>
            </a:r>
            <a:endParaRPr lang="en-US" dirty="0"/>
          </a:p>
        </p:txBody>
      </p:sp>
      <p:pic>
        <p:nvPicPr>
          <p:cNvPr id="5" name="Picture 4" descr="Screen Shot 2016-09-20 at 2.3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8" y="1089452"/>
            <a:ext cx="5508506" cy="14932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6-09-20 at 2.31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64" y="2825244"/>
            <a:ext cx="5533493" cy="160069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6-09-20 at 2.32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16" y="4765819"/>
            <a:ext cx="4859784" cy="16952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2710" y="3116205"/>
            <a:ext cx="3305347" cy="3373428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Use LMA to understand storm processes</a:t>
            </a:r>
          </a:p>
          <a:p>
            <a:pPr lvl="1"/>
            <a:r>
              <a:rPr lang="en-US" sz="1600" dirty="0" smtClean="0"/>
              <a:t>Flash rates</a:t>
            </a:r>
          </a:p>
          <a:p>
            <a:pPr lvl="1"/>
            <a:r>
              <a:rPr lang="en-US" sz="1600" dirty="0" smtClean="0"/>
              <a:t>Charge structures</a:t>
            </a:r>
          </a:p>
          <a:p>
            <a:r>
              <a:rPr lang="en-US" sz="2000" dirty="0" smtClean="0"/>
              <a:t>Use the LMA data to provide new information on lightning</a:t>
            </a:r>
          </a:p>
          <a:p>
            <a:pPr lvl="1"/>
            <a:r>
              <a:rPr lang="en-US" sz="1600" dirty="0" smtClean="0"/>
              <a:t>Flash sizes, channel locations</a:t>
            </a:r>
          </a:p>
          <a:p>
            <a:pPr lvl="1"/>
            <a:r>
              <a:rPr lang="en-US" sz="1600" dirty="0" smtClean="0"/>
              <a:t>Comparison to satellite-based lightning observations</a:t>
            </a:r>
          </a:p>
          <a:p>
            <a:pPr lvl="1"/>
            <a:r>
              <a:rPr lang="en-US" sz="1600" dirty="0" smtClean="0"/>
              <a:t>NOx production and transport implications</a:t>
            </a:r>
          </a:p>
          <a:p>
            <a:r>
              <a:rPr lang="en-US" sz="2000" dirty="0" smtClean="0"/>
              <a:t>NE CO LMA demonstrates the uniqueness of Colorado storms</a:t>
            </a: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039701" y="901830"/>
            <a:ext cx="2864887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 CO LMA deployed in</a:t>
            </a:r>
          </a:p>
          <a:p>
            <a:r>
              <a:rPr lang="en-US" dirty="0"/>
              <a:t>a</a:t>
            </a:r>
            <a:r>
              <a:rPr lang="en-US" dirty="0" smtClean="0"/>
              <a:t>dvance of the DC3</a:t>
            </a:r>
          </a:p>
          <a:p>
            <a:r>
              <a:rPr lang="en-US" dirty="0"/>
              <a:t>p</a:t>
            </a:r>
            <a:r>
              <a:rPr lang="en-US" dirty="0" smtClean="0"/>
              <a:t>roject in 2012, thanks to</a:t>
            </a:r>
          </a:p>
          <a:p>
            <a:r>
              <a:rPr lang="en-US" dirty="0" smtClean="0"/>
              <a:t>Paul </a:t>
            </a:r>
            <a:r>
              <a:rPr lang="en-US" dirty="0" err="1" smtClean="0"/>
              <a:t>Krehbiel</a:t>
            </a:r>
            <a:r>
              <a:rPr lang="en-US" dirty="0" smtClean="0"/>
              <a:t> and colleagues</a:t>
            </a:r>
          </a:p>
          <a:p>
            <a:r>
              <a:rPr lang="en-US" dirty="0"/>
              <a:t>p</a:t>
            </a:r>
            <a:r>
              <a:rPr lang="en-US" dirty="0" smtClean="0"/>
              <a:t>lus NSF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451"/>
            <a:ext cx="8229600" cy="776508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LMA performance</a:t>
            </a:r>
            <a:endParaRPr lang="en-US" u="sng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900798"/>
            <a:ext cx="2925336" cy="5811205"/>
            <a:chOff x="582586" y="900798"/>
            <a:chExt cx="2925336" cy="5811205"/>
          </a:xfrm>
        </p:grpSpPr>
        <p:pic>
          <p:nvPicPr>
            <p:cNvPr id="7" name="Picture 6" descr="2015JD024663-p06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" r="50040"/>
            <a:stretch/>
          </p:blipFill>
          <p:spPr>
            <a:xfrm>
              <a:off x="582586" y="1255531"/>
              <a:ext cx="2925336" cy="54564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1434" y="900798"/>
              <a:ext cx="1780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Alabama</a:t>
              </a:r>
              <a:endParaRPr lang="en-US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76601" y="900798"/>
            <a:ext cx="2906192" cy="5723609"/>
            <a:chOff x="3697696" y="944597"/>
            <a:chExt cx="2906192" cy="5723609"/>
          </a:xfrm>
        </p:grpSpPr>
        <p:pic>
          <p:nvPicPr>
            <p:cNvPr id="8" name="Picture 7" descr="2015JD024663-p09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6" r="49189"/>
            <a:stretch/>
          </p:blipFill>
          <p:spPr>
            <a:xfrm>
              <a:off x="3697696" y="1313929"/>
              <a:ext cx="2906192" cy="535427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9697" y="944597"/>
              <a:ext cx="1780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Colorado</a:t>
              </a:r>
              <a:endParaRPr lang="en-US" b="1" dirty="0"/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801721" y="1361433"/>
            <a:ext cx="3088934" cy="5109844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Colorado network</a:t>
            </a:r>
          </a:p>
          <a:p>
            <a:pPr lvl="1"/>
            <a:r>
              <a:rPr lang="en-US" sz="2000" dirty="0" smtClean="0"/>
              <a:t>High detection efficiency</a:t>
            </a:r>
          </a:p>
          <a:p>
            <a:pPr lvl="1"/>
            <a:r>
              <a:rPr lang="en-US" sz="2000" dirty="0" smtClean="0"/>
              <a:t>Latest station design</a:t>
            </a:r>
          </a:p>
          <a:p>
            <a:pPr lvl="1"/>
            <a:r>
              <a:rPr lang="en-US" sz="2000" dirty="0" smtClean="0"/>
              <a:t>15 stations</a:t>
            </a:r>
          </a:p>
          <a:p>
            <a:pPr lvl="1"/>
            <a:r>
              <a:rPr lang="en-US" sz="2000" dirty="0" smtClean="0"/>
              <a:t>Remote station locations</a:t>
            </a:r>
          </a:p>
          <a:p>
            <a:pPr lvl="1"/>
            <a:r>
              <a:rPr lang="en-US" sz="2000" dirty="0" smtClean="0"/>
              <a:t>Low noise floors</a:t>
            </a:r>
          </a:p>
          <a:p>
            <a:r>
              <a:rPr lang="en-US" sz="2000" dirty="0" smtClean="0"/>
              <a:t>More </a:t>
            </a:r>
            <a:r>
              <a:rPr lang="en-US" sz="2000" dirty="0"/>
              <a:t>consistent flash characteristics with increasing range in </a:t>
            </a:r>
            <a:r>
              <a:rPr lang="en-US" sz="2000" dirty="0" smtClean="0"/>
              <a:t>Colorado; NE CO LMA network uniquely detects weak flashes at far range</a:t>
            </a:r>
          </a:p>
          <a:p>
            <a:r>
              <a:rPr lang="en-US" sz="2000" dirty="0" smtClean="0"/>
              <a:t>Many more points per flash, preserving flash duration and flash area with range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7544" y="6455869"/>
            <a:ext cx="510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Fuchs et al.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8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77544" y="6455869"/>
            <a:ext cx="510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Fuchs et al. (2016)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18857" y="5106771"/>
            <a:ext cx="8146335" cy="15247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Much larger flash rates on Colorado plains compared to Alabama</a:t>
            </a:r>
          </a:p>
          <a:p>
            <a:r>
              <a:rPr lang="en-US" dirty="0" smtClean="0"/>
              <a:t>Much higher IC:CG values in CO, characteristic of intense storms with high cloud base heights</a:t>
            </a:r>
          </a:p>
          <a:p>
            <a:r>
              <a:rPr lang="en-US" dirty="0" smtClean="0"/>
              <a:t>Lower initiation heights in Colorado (MSL; return to this in a few slides)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4820" y="4807219"/>
            <a:ext cx="374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-135223"/>
            <a:ext cx="8229600" cy="8667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LMA derived flash climatologies </a:t>
            </a:r>
            <a:endParaRPr lang="en-US" sz="3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68680" y="583214"/>
            <a:ext cx="4395053" cy="4089793"/>
            <a:chOff x="168680" y="583214"/>
            <a:chExt cx="4395053" cy="4089793"/>
          </a:xfrm>
        </p:grpSpPr>
        <p:pic>
          <p:nvPicPr>
            <p:cNvPr id="20" name="Picture 19" descr="AL_flash_4panel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7" b="27533"/>
            <a:stretch/>
          </p:blipFill>
          <p:spPr>
            <a:xfrm>
              <a:off x="168680" y="952546"/>
              <a:ext cx="4395053" cy="372046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28647" y="583214"/>
              <a:ext cx="1772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/>
                <a:t>Alabama</a:t>
              </a:r>
              <a:endParaRPr lang="en-US" b="1" u="sng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72634" y="585949"/>
            <a:ext cx="4377331" cy="4087058"/>
            <a:chOff x="4672634" y="585949"/>
            <a:chExt cx="4377331" cy="4087058"/>
          </a:xfrm>
        </p:grpSpPr>
        <p:grpSp>
          <p:nvGrpSpPr>
            <p:cNvPr id="25" name="Group 24"/>
            <p:cNvGrpSpPr/>
            <p:nvPr/>
          </p:nvGrpSpPr>
          <p:grpSpPr>
            <a:xfrm>
              <a:off x="4672634" y="585949"/>
              <a:ext cx="4377331" cy="4087058"/>
              <a:chOff x="4672634" y="585949"/>
              <a:chExt cx="4377331" cy="4103214"/>
            </a:xfrm>
          </p:grpSpPr>
          <p:pic>
            <p:nvPicPr>
              <p:cNvPr id="23" name="Picture 22" descr="CO_flash_4panel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59" b="27851"/>
              <a:stretch/>
            </p:blipFill>
            <p:spPr>
              <a:xfrm>
                <a:off x="4672634" y="952546"/>
                <a:ext cx="4377331" cy="3736617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025727" y="585949"/>
                <a:ext cx="17725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 smtClean="0"/>
                  <a:t>Colorado</a:t>
                </a:r>
                <a:endParaRPr lang="en-US" b="1" u="sng" dirty="0"/>
              </a:p>
            </p:txBody>
          </p:sp>
        </p:grpSp>
        <p:pic>
          <p:nvPicPr>
            <p:cNvPr id="26" name="Picture 25" descr="CO_NLDN2panel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4" t="52665" r="5987" b="478"/>
            <a:stretch/>
          </p:blipFill>
          <p:spPr>
            <a:xfrm>
              <a:off x="4987062" y="2810134"/>
              <a:ext cx="1904467" cy="1821436"/>
            </a:xfrm>
            <a:prstGeom prst="rect">
              <a:avLst/>
            </a:prstGeom>
          </p:spPr>
        </p:pic>
      </p:grpSp>
      <p:pic>
        <p:nvPicPr>
          <p:cNvPr id="28" name="Picture 27" descr="AL_NLDN2pane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52664" r="6912"/>
          <a:stretch/>
        </p:blipFill>
        <p:spPr>
          <a:xfrm>
            <a:off x="498228" y="2802770"/>
            <a:ext cx="1912904" cy="17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7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0192" y="-139609"/>
            <a:ext cx="875197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with satellite estimates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94234" y="6455869"/>
            <a:ext cx="648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Boccippio</a:t>
            </a:r>
            <a:r>
              <a:rPr lang="en-US" dirty="0"/>
              <a:t> et al. (2001</a:t>
            </a:r>
            <a:r>
              <a:rPr lang="en-US" dirty="0" smtClean="0"/>
              <a:t>); Cecil et al. (2014); Fuchs et al. (2016)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00192" y="4309682"/>
            <a:ext cx="8943808" cy="195628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Alabama mostly in line with satellite estimates</a:t>
            </a:r>
          </a:p>
          <a:p>
            <a:r>
              <a:rPr lang="en-US" dirty="0" smtClean="0"/>
              <a:t>For Colorado, LMA-derived values for flash density ~ 3 times larger than corresponding satellite values; IC/CG ratio about 2-3 times larger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Reasons for this behavior?</a:t>
            </a:r>
          </a:p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00192" y="851128"/>
            <a:ext cx="4572000" cy="3240526"/>
            <a:chOff x="200192" y="851128"/>
            <a:chExt cx="4572000" cy="3240526"/>
          </a:xfrm>
        </p:grpSpPr>
        <p:grpSp>
          <p:nvGrpSpPr>
            <p:cNvPr id="15" name="Group 14"/>
            <p:cNvGrpSpPr/>
            <p:nvPr/>
          </p:nvGrpSpPr>
          <p:grpSpPr>
            <a:xfrm>
              <a:off x="200192" y="1223907"/>
              <a:ext cx="4572000" cy="2867747"/>
              <a:chOff x="200192" y="1061787"/>
              <a:chExt cx="4572000" cy="286774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00192" y="1061787"/>
                <a:ext cx="4572000" cy="2867747"/>
                <a:chOff x="200192" y="1061787"/>
                <a:chExt cx="4572000" cy="2867747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200192" y="1061787"/>
                  <a:ext cx="4572000" cy="2867747"/>
                  <a:chOff x="200192" y="3687342"/>
                  <a:chExt cx="4572000" cy="2867747"/>
                </a:xfrm>
              </p:grpSpPr>
              <p:pic>
                <p:nvPicPr>
                  <p:cNvPr id="7" name="Picture 6" descr="Screen Shot 2015-06-01 at 8.04.49 PM.png"/>
                  <p:cNvPicPr>
                    <a:picLocks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395" t="90436" r="7687"/>
                  <a:stretch/>
                </p:blipFill>
                <p:spPr>
                  <a:xfrm>
                    <a:off x="200192" y="6280769"/>
                    <a:ext cx="4572000" cy="274320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 descr="Screen Shot 2015-06-01 at 8.04.49 PM.png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354" t="12259" r="68580" b="59880"/>
                  <a:stretch/>
                </p:blipFill>
                <p:spPr>
                  <a:xfrm>
                    <a:off x="433289" y="3687342"/>
                    <a:ext cx="3854825" cy="241376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" name="Oval 4"/>
                <p:cNvSpPr>
                  <a:spLocks noChangeAspect="1"/>
                </p:cNvSpPr>
                <p:nvPr/>
              </p:nvSpPr>
              <p:spPr>
                <a:xfrm>
                  <a:off x="1770024" y="1634706"/>
                  <a:ext cx="418861" cy="41881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>
                  <a:spLocks noChangeAspect="1"/>
                </p:cNvSpPr>
                <p:nvPr/>
              </p:nvSpPr>
              <p:spPr>
                <a:xfrm>
                  <a:off x="2827728" y="1868166"/>
                  <a:ext cx="418861" cy="418810"/>
                </a:xfrm>
                <a:prstGeom prst="ellipse">
                  <a:avLst/>
                </a:prstGeom>
                <a:noFill/>
                <a:ln w="28575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1607884" y="1265374"/>
                <a:ext cx="77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15-30</a:t>
                </a:r>
                <a:endParaRPr lang="en-US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709894" y="1502624"/>
                <a:ext cx="77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20-30</a:t>
                </a:r>
                <a:endParaRPr lang="en-US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688956" y="1949226"/>
                <a:ext cx="77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40-75</a:t>
                </a:r>
                <a:endParaRPr lang="en-US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696382" y="2190269"/>
                <a:ext cx="77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25-</a:t>
                </a:r>
                <a:r>
                  <a:rPr lang="en-US" b="1" dirty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4</a:t>
                </a:r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5</a:t>
                </a:r>
                <a:endParaRPr lang="en-US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810702" y="851128"/>
              <a:ext cx="2986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/>
                <a:t>Flash density</a:t>
              </a:r>
              <a:endParaRPr lang="en-US" b="1" u="sng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68664" y="895105"/>
            <a:ext cx="4383502" cy="2962759"/>
            <a:chOff x="4568664" y="895105"/>
            <a:chExt cx="4383502" cy="2962759"/>
          </a:xfrm>
        </p:grpSpPr>
        <p:grpSp>
          <p:nvGrpSpPr>
            <p:cNvPr id="16" name="Group 15"/>
            <p:cNvGrpSpPr/>
            <p:nvPr/>
          </p:nvGrpSpPr>
          <p:grpSpPr>
            <a:xfrm>
              <a:off x="4568664" y="1264437"/>
              <a:ext cx="4383502" cy="2593427"/>
              <a:chOff x="4568664" y="1061787"/>
              <a:chExt cx="4383502" cy="259342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568664" y="1061787"/>
                <a:ext cx="4383502" cy="2593427"/>
                <a:chOff x="4568664" y="1061787"/>
                <a:chExt cx="4383502" cy="2593427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68664" y="1061787"/>
                  <a:ext cx="4383502" cy="2593427"/>
                </a:xfrm>
                <a:prstGeom prst="rect">
                  <a:avLst/>
                </a:prstGeom>
              </p:spPr>
            </p:pic>
            <p:sp>
              <p:nvSpPr>
                <p:cNvPr id="12" name="Oval 11"/>
                <p:cNvSpPr>
                  <a:spLocks noChangeAspect="1"/>
                </p:cNvSpPr>
                <p:nvPr/>
              </p:nvSpPr>
              <p:spPr>
                <a:xfrm>
                  <a:off x="6033758" y="1854656"/>
                  <a:ext cx="418861" cy="418810"/>
                </a:xfrm>
                <a:prstGeom prst="ellipse">
                  <a:avLst/>
                </a:prstGeom>
                <a:noFill/>
                <a:ln w="28575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>
                  <a:spLocks noChangeAspect="1"/>
                </p:cNvSpPr>
                <p:nvPr/>
              </p:nvSpPr>
              <p:spPr>
                <a:xfrm>
                  <a:off x="7294142" y="2479906"/>
                  <a:ext cx="418861" cy="418810"/>
                </a:xfrm>
                <a:prstGeom prst="ellipse">
                  <a:avLst/>
                </a:prstGeom>
                <a:noFill/>
                <a:ln w="28575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5975918" y="1539364"/>
                <a:ext cx="77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5-9</a:t>
                </a:r>
                <a:endParaRPr lang="en-US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128174" y="2137594"/>
                <a:ext cx="77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2-3</a:t>
                </a:r>
                <a:endParaRPr lang="en-US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854310" y="2209995"/>
                <a:ext cx="77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12-25</a:t>
                </a:r>
                <a:endParaRPr lang="en-US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128174" y="2790636"/>
                <a:ext cx="77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3-5</a:t>
                </a:r>
                <a:endParaRPr lang="en-US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5253046" y="895105"/>
              <a:ext cx="2986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/>
                <a:t>IC/CG ratio</a:t>
              </a:r>
              <a:endParaRPr lang="en-US" b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241952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18166" y="1350995"/>
            <a:ext cx="3593891" cy="493114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Location of lightning channels within ~ 4000 storms</a:t>
            </a:r>
          </a:p>
          <a:p>
            <a:r>
              <a:rPr lang="en-US" sz="1800" dirty="0" smtClean="0"/>
              <a:t>Grid LMA sources from flashes</a:t>
            </a:r>
          </a:p>
          <a:p>
            <a:r>
              <a:rPr lang="en-US" sz="1800" dirty="0" smtClean="0"/>
              <a:t>Sum </a:t>
            </a:r>
            <a:r>
              <a:rPr lang="en-US" sz="1800" dirty="0" err="1" smtClean="0"/>
              <a:t>x,y</a:t>
            </a:r>
            <a:r>
              <a:rPr lang="en-US" sz="1800" dirty="0" smtClean="0"/>
              <a:t> grid boxes that contain sources and find flash volume for 1 km height bins</a:t>
            </a:r>
          </a:p>
          <a:p>
            <a:r>
              <a:rPr lang="en-US" sz="1800" dirty="0" smtClean="0"/>
              <a:t>Collocate with reflectivity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Colorado flash channels are situated at lower altitudes and within significantly higher radar </a:t>
            </a:r>
            <a:r>
              <a:rPr lang="en-US" sz="1800" b="1" dirty="0" err="1" smtClean="0">
                <a:solidFill>
                  <a:srgbClr val="FF0000"/>
                </a:solidFill>
              </a:rPr>
              <a:t>reflectivities</a:t>
            </a:r>
            <a:r>
              <a:rPr lang="en-US" sz="1800" b="1" dirty="0" smtClean="0">
                <a:solidFill>
                  <a:srgbClr val="FF0000"/>
                </a:solidFill>
              </a:rPr>
              <a:t> compared to AL storms</a:t>
            </a:r>
          </a:p>
          <a:p>
            <a:r>
              <a:rPr lang="en-US" sz="1800" b="1" i="1" dirty="0" smtClean="0"/>
              <a:t>Are there implications for detecting flashes by GLM?  </a:t>
            </a:r>
          </a:p>
          <a:p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977544" y="6455869"/>
            <a:ext cx="510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Fuchs and Rutledge (2016) </a:t>
            </a:r>
            <a:r>
              <a:rPr lang="en-US" i="1" dirty="0" smtClean="0"/>
              <a:t>in review</a:t>
            </a:r>
            <a:endParaRPr lang="en-US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230" y="-50645"/>
            <a:ext cx="896781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Representative flash channel distributions</a:t>
            </a:r>
            <a:endParaRPr lang="en-US" dirty="0"/>
          </a:p>
        </p:txBody>
      </p:sp>
      <p:pic>
        <p:nvPicPr>
          <p:cNvPr id="2" name="Picture 1" descr="2016GL071202-p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0" y="878147"/>
            <a:ext cx="5403989" cy="540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9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1076</Words>
  <Application>Microsoft Macintosh PowerPoint</Application>
  <PresentationFormat>On-screen Show (4:3)</PresentationFormat>
  <Paragraphs>145</Paragraphs>
  <Slides>22</Slides>
  <Notes>4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 Colorado Front Range Update by S. A. Rutledge, Brody Fuchs and Karly Reimel Colorado State University</vt:lpstr>
      <vt:lpstr>Colorado LMA/Radar network</vt:lpstr>
      <vt:lpstr>CSU-CHILL</vt:lpstr>
      <vt:lpstr>PowerPoint Presentation</vt:lpstr>
      <vt:lpstr>Recent work</vt:lpstr>
      <vt:lpstr>LMA performance</vt:lpstr>
      <vt:lpstr>LMA derived flash climatologies </vt:lpstr>
      <vt:lpstr>Comparison with satellite estimates</vt:lpstr>
      <vt:lpstr>Representative flash channel distributions</vt:lpstr>
      <vt:lpstr>Flash channel heights</vt:lpstr>
      <vt:lpstr>Flash rates and charge structures</vt:lpstr>
      <vt:lpstr>Environmental role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LMA detection efficiency</dc:title>
  <dc:creator>Brody Fuchs</dc:creator>
  <cp:lastModifiedBy>Steven Rutledge</cp:lastModifiedBy>
  <cp:revision>82</cp:revision>
  <dcterms:created xsi:type="dcterms:W3CDTF">2016-09-06T17:26:52Z</dcterms:created>
  <dcterms:modified xsi:type="dcterms:W3CDTF">2016-09-28T16:15:23Z</dcterms:modified>
</cp:coreProperties>
</file>