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1" r:id="rId3"/>
    <p:sldId id="258" r:id="rId4"/>
    <p:sldId id="277" r:id="rId5"/>
    <p:sldId id="260" r:id="rId6"/>
    <p:sldId id="280" r:id="rId7"/>
    <p:sldId id="259" r:id="rId8"/>
    <p:sldId id="278" r:id="rId9"/>
    <p:sldId id="263" r:id="rId10"/>
    <p:sldId id="261" r:id="rId11"/>
    <p:sldId id="266" r:id="rId12"/>
    <p:sldId id="267" r:id="rId13"/>
    <p:sldId id="279" r:id="rId14"/>
    <p:sldId id="269" r:id="rId15"/>
    <p:sldId id="271" r:id="rId16"/>
    <p:sldId id="272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BF"/>
    <a:srgbClr val="A2AB0C"/>
    <a:srgbClr val="FF113D"/>
    <a:srgbClr val="96D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28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7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44612-9407-CE4C-9404-3D4392F40873}" type="datetimeFigureOut">
              <a:rPr lang="en-US" smtClean="0"/>
              <a:t>3/18/15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5B48-831C-3245-998D-7C47B988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8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Obviously there</a:t>
            </a:r>
            <a:r>
              <a:rPr lang="en-US" baseline="0" dirty="0" smtClean="0"/>
              <a:t> was significantly more instruments deployed, including aircraft, cloud radars, profilers, etc. This is just what we use in this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55B48-831C-3245-998D-7C47B98841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see different things, so which to trust??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5B9A3-FAC7-8E47-BF0C-D810F913E7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5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see different things, so which to trust??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5B9A3-FAC7-8E47-BF0C-D810F913E7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50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see different things, so which to trust??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5B9A3-FAC7-8E47-BF0C-D810F913E7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5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see different things, so which to trust??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5B9A3-FAC7-8E47-BF0C-D810F913E7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5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Note!</a:t>
            </a:r>
            <a:r>
              <a:rPr lang="en-US" baseline="0" dirty="0" smtClean="0"/>
              <a:t> Big Drops &gt; 5mm! </a:t>
            </a:r>
          </a:p>
          <a:p>
            <a:r>
              <a:rPr lang="en-US" baseline="0" dirty="0" smtClean="0"/>
              <a:t>Big drops important because large number of them shows high reflectivity, but the rain rates in these areas of high BD are lower</a:t>
            </a:r>
          </a:p>
          <a:p>
            <a:r>
              <a:rPr lang="en-US" baseline="0" dirty="0" smtClean="0"/>
              <a:t>Frequency of these is what is important!</a:t>
            </a:r>
          </a:p>
          <a:p>
            <a:r>
              <a:rPr lang="en-US" baseline="0" dirty="0" smtClean="0"/>
              <a:t>Why so many big drops? Melting Hail?</a:t>
            </a:r>
          </a:p>
          <a:p>
            <a:r>
              <a:rPr lang="en-US" baseline="0" dirty="0" smtClean="0"/>
              <a:t>Big drops </a:t>
            </a:r>
            <a:r>
              <a:rPr lang="en-US" baseline="0" dirty="0" err="1" smtClean="0"/>
              <a:t>occuring</a:t>
            </a:r>
            <a:r>
              <a:rPr lang="en-US" baseline="0" dirty="0" smtClean="0"/>
              <a:t> in upward motion cores (black contours)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5B9A3-FAC7-8E47-BF0C-D810F913E7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69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5B9A3-FAC7-8E47-BF0C-D810F913E7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48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cross sectional comparison, cross sections are not the same,</a:t>
            </a:r>
            <a:r>
              <a:rPr lang="en-US" baseline="0" dirty="0" smtClean="0"/>
              <a:t> as the simulation locations did not exactly match up. However, similar cores were examined, with similar </a:t>
            </a:r>
            <a:r>
              <a:rPr lang="en-US" baseline="0" dirty="0" err="1" smtClean="0"/>
              <a:t>reflectivities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This shows that there is a vertical relationship between hail and big drops, with hail above the melting layer and big drops below. This implies that the big drops are forming from melting hail.</a:t>
            </a:r>
          </a:p>
          <a:p>
            <a:r>
              <a:rPr lang="en-US" baseline="0" dirty="0" smtClean="0"/>
              <a:t>----- Meeting Notes (1/13/15 22:28) -----</a:t>
            </a:r>
          </a:p>
          <a:p>
            <a:r>
              <a:rPr lang="en-US" baseline="0" dirty="0" smtClean="0"/>
              <a:t>Identify 'WRF' and "OBS' in figures?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5B9A3-FAC7-8E47-BF0C-D810F913E7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6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6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8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84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B434-C702-B846-8AAB-44C823642A5D}" type="datetime1">
              <a:rPr lang="en-US" smtClean="0"/>
              <a:t>3/18/15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154203CD-679D-F74B-8AD7-88152EC9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4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1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3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7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77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2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3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7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93E39-F3C2-394E-9654-7091F8DC030C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A0CF1-4A0E-CC4F-9941-5FBCB9D07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93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113D"/>
                </a:solidFill>
              </a:rPr>
              <a:t>An Integrated View of Convection from MC3E</a:t>
            </a:r>
            <a:endParaRPr lang="en-US" sz="4800" b="1" dirty="0">
              <a:solidFill>
                <a:srgbClr val="FF113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16200"/>
          </a:xfrm>
        </p:spPr>
        <p:txBody>
          <a:bodyPr/>
          <a:lstStyle/>
          <a:p>
            <a:r>
              <a:rPr lang="en-US" dirty="0" smtClean="0">
                <a:solidFill>
                  <a:srgbClr val="FF113D"/>
                </a:solidFill>
              </a:rPr>
              <a:t>Brenda Dolan, </a:t>
            </a:r>
            <a:r>
              <a:rPr lang="en-US" u="sng" dirty="0" smtClean="0">
                <a:solidFill>
                  <a:srgbClr val="FF113D"/>
                </a:solidFill>
              </a:rPr>
              <a:t>Steven Rutledge</a:t>
            </a:r>
            <a:r>
              <a:rPr lang="en-US" dirty="0" smtClean="0">
                <a:solidFill>
                  <a:srgbClr val="FF113D"/>
                </a:solidFill>
              </a:rPr>
              <a:t>, </a:t>
            </a:r>
            <a:r>
              <a:rPr lang="en-US" dirty="0" err="1" smtClean="0">
                <a:solidFill>
                  <a:srgbClr val="FF113D"/>
                </a:solidFill>
              </a:rPr>
              <a:t>Weixin</a:t>
            </a:r>
            <a:r>
              <a:rPr lang="en-US" dirty="0" smtClean="0">
                <a:solidFill>
                  <a:srgbClr val="FF113D"/>
                </a:solidFill>
              </a:rPr>
              <a:t> </a:t>
            </a:r>
            <a:r>
              <a:rPr lang="en-US" dirty="0" err="1" smtClean="0">
                <a:solidFill>
                  <a:srgbClr val="FF113D"/>
                </a:solidFill>
              </a:rPr>
              <a:t>Xu</a:t>
            </a:r>
            <a:endParaRPr lang="en-US" dirty="0" smtClean="0">
              <a:solidFill>
                <a:srgbClr val="FF113D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DOE ASR PI Meeting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18 March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93591"/>
            <a:ext cx="899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With thanks to Alyssa Matthews, Brody Fuchs, Elizabeth Thompson, </a:t>
            </a:r>
            <a:r>
              <a:rPr lang="en-US" sz="1400" b="1" dirty="0" err="1" smtClean="0">
                <a:solidFill>
                  <a:srgbClr val="000000"/>
                </a:solidFill>
              </a:rPr>
              <a:t>Merhala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Thurai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(CSU), Angela Rowe (UW), </a:t>
            </a:r>
            <a:r>
              <a:rPr lang="en-US" sz="1400" b="1" dirty="0" err="1" smtClean="0">
                <a:solidFill>
                  <a:srgbClr val="000000"/>
                </a:solidFill>
              </a:rPr>
              <a:t>Toshi</a:t>
            </a:r>
            <a:r>
              <a:rPr lang="en-US" sz="1400" b="1" dirty="0" smtClean="0">
                <a:solidFill>
                  <a:srgbClr val="000000"/>
                </a:solidFill>
              </a:rPr>
              <a:t> Matsui, Taka Iguchi, W.-K. Tao (NASA)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2n_a25_compositescompare_a25_mo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4" y="3703449"/>
            <a:ext cx="8542828" cy="280264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2643" y="197400"/>
            <a:ext cx="2599176" cy="3366735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Origin of big drops (&gt; 5 mm)?</a:t>
            </a:r>
          </a:p>
          <a:p>
            <a:pPr lvl="1"/>
            <a:r>
              <a:rPr lang="en-US" sz="1800" dirty="0" smtClean="0"/>
              <a:t>Almost exclusively associated with strongest reflectivity and beneath main updraft cores</a:t>
            </a:r>
          </a:p>
          <a:p>
            <a:pPr lvl="1"/>
            <a:r>
              <a:rPr lang="en-US" sz="1800" dirty="0"/>
              <a:t>M</a:t>
            </a:r>
            <a:r>
              <a:rPr lang="en-US" sz="1800" dirty="0" smtClean="0"/>
              <a:t>elting hail rather than collision-coalescence produces big drops</a:t>
            </a:r>
          </a:p>
        </p:txBody>
      </p:sp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43" y="285809"/>
            <a:ext cx="6110969" cy="327832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042320" y="4808563"/>
            <a:ext cx="434500" cy="4345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260" y="4832083"/>
            <a:ext cx="434500" cy="4345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91764" y="4822923"/>
            <a:ext cx="434500" cy="4345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5337" y="6488668"/>
            <a:ext cx="414019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Column Maxima integrated over 08-1130 UTC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012809" y="6903"/>
            <a:ext cx="3238562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Horizontal cross-section at 0917 UTC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0452" y="6495023"/>
            <a:ext cx="3593894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Points identified as BD from 08-1130 UTC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198427" y="583108"/>
            <a:ext cx="96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Contoured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VV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2973" y="964912"/>
            <a:ext cx="8389236" cy="4683371"/>
            <a:chOff x="457199" y="1190529"/>
            <a:chExt cx="8389236" cy="4683371"/>
          </a:xfrm>
        </p:grpSpPr>
        <p:pic>
          <p:nvPicPr>
            <p:cNvPr id="4" name="Picture 3" descr="model_no_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591" y="1190529"/>
              <a:ext cx="4348844" cy="4683371"/>
            </a:xfrm>
            <a:prstGeom prst="rect">
              <a:avLst/>
            </a:prstGeom>
          </p:spPr>
        </p:pic>
        <p:pic>
          <p:nvPicPr>
            <p:cNvPr id="5" name="Picture 4" descr="425_HID_model_comp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04"/>
            <a:stretch/>
          </p:blipFill>
          <p:spPr>
            <a:xfrm>
              <a:off x="457199" y="1359701"/>
              <a:ext cx="4040392" cy="4434840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5681" y="6233"/>
            <a:ext cx="8591551" cy="863971"/>
          </a:xfrm>
        </p:spPr>
        <p:txBody>
          <a:bodyPr/>
          <a:lstStyle/>
          <a:p>
            <a:r>
              <a:rPr lang="en-US" dirty="0" smtClean="0"/>
              <a:t>Model and Radar Bulk Microphysics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05681" y="3483642"/>
            <a:ext cx="1821281" cy="902423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35381" y="3483642"/>
            <a:ext cx="1821281" cy="902423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69164" y="3377731"/>
            <a:ext cx="1821281" cy="902423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22084" y="3483642"/>
            <a:ext cx="1821281" cy="902423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21564" y="2453620"/>
            <a:ext cx="1668881" cy="355407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45825" y="2594723"/>
            <a:ext cx="1668881" cy="298812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8940" y="1881879"/>
            <a:ext cx="124906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Clear WS layer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1405" y="1605745"/>
            <a:ext cx="1535930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Layer of rain above ML, no wet snow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5394" y="5777077"/>
            <a:ext cx="501997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Deep Convection and Deep Stratiform Regions: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Upper levels similar with ice crystals and aggregates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23586" y="4148043"/>
            <a:ext cx="790257" cy="902423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31680" y="3934853"/>
            <a:ext cx="970225" cy="902423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0705" y="5922430"/>
            <a:ext cx="8286527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Deep Convection: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More graupel, hail, big drops in model, but comparison is not bad</a:t>
            </a:r>
          </a:p>
        </p:txBody>
      </p:sp>
      <p:sp>
        <p:nvSpPr>
          <p:cNvPr id="19" name="Oval 18"/>
          <p:cNvSpPr/>
          <p:nvPr/>
        </p:nvSpPr>
        <p:spPr>
          <a:xfrm>
            <a:off x="3522871" y="4148043"/>
            <a:ext cx="790257" cy="902423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919317" y="3934853"/>
            <a:ext cx="790257" cy="902423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47572" y="5648283"/>
            <a:ext cx="7226462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Deep Stratiform: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Steiner et al. (1995) Convective / Stratiform used in both model and radar; some aliasing of convection in model space leading to more graupel and a small amount of hail in deep stratiform region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1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6757" y="84332"/>
            <a:ext cx="8723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Model /Radar: Cross-section Comparison</a:t>
            </a:r>
            <a:endParaRPr lang="en-US" sz="4000" dirty="0"/>
          </a:p>
        </p:txBody>
      </p:sp>
      <p:sp>
        <p:nvSpPr>
          <p:cNvPr id="14" name="Content Placeholder 3"/>
          <p:cNvSpPr>
            <a:spLocks noGrp="1"/>
          </p:cNvSpPr>
          <p:nvPr>
            <p:ph idx="4294967295"/>
          </p:nvPr>
        </p:nvSpPr>
        <p:spPr>
          <a:xfrm>
            <a:off x="100419" y="4462445"/>
            <a:ext cx="8890000" cy="23149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Kinematics: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Updraft cores in model and </a:t>
            </a:r>
            <a:r>
              <a:rPr lang="en-US" sz="1600" dirty="0" err="1" smtClean="0"/>
              <a:t>obs</a:t>
            </a:r>
            <a:r>
              <a:rPr lang="en-US" sz="1600" dirty="0" smtClean="0"/>
              <a:t> are &gt; 10 ms</a:t>
            </a:r>
            <a:r>
              <a:rPr lang="en-US" sz="1600" baseline="30000" dirty="0" smtClean="0"/>
              <a:t>-1</a:t>
            </a:r>
            <a:endParaRPr lang="en-US" sz="1600" dirty="0"/>
          </a:p>
          <a:p>
            <a:pPr lvl="1">
              <a:spcBef>
                <a:spcPts val="0"/>
              </a:spcBef>
            </a:pPr>
            <a:r>
              <a:rPr lang="en-US" sz="1600" dirty="0"/>
              <a:t>M</a:t>
            </a:r>
            <a:r>
              <a:rPr lang="en-US" sz="1600" dirty="0" smtClean="0"/>
              <a:t>odel has stronger updrafts and weaker downdrafts—this is a common pattern, not just in this model/radar comparison study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Model and observations peak around 7-8 km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Microphysics: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Similar vertical structure, although model noisier due to </a:t>
            </a:r>
            <a:r>
              <a:rPr lang="en-US" sz="1600" dirty="0"/>
              <a:t>reflectivity-</a:t>
            </a:r>
            <a:r>
              <a:rPr lang="en-US" sz="1600" dirty="0" smtClean="0"/>
              <a:t>weighted HID mapping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Continuity </a:t>
            </a:r>
            <a:r>
              <a:rPr lang="en-US" sz="1600" dirty="0"/>
              <a:t>between hail / graupel aloft and big drops at the surface in </a:t>
            </a:r>
            <a:r>
              <a:rPr lang="en-US" sz="1600" dirty="0" smtClean="0"/>
              <a:t>cores</a:t>
            </a:r>
          </a:p>
          <a:p>
            <a:pPr lvl="2">
              <a:spcBef>
                <a:spcPts val="0"/>
              </a:spcBef>
            </a:pPr>
            <a:r>
              <a:rPr lang="en-US" sz="1600" dirty="0" smtClean="0"/>
              <a:t>All big drops in model originate from hail</a:t>
            </a:r>
            <a:endParaRPr lang="en-US" sz="1600" dirty="0"/>
          </a:p>
        </p:txBody>
      </p:sp>
      <p:pic>
        <p:nvPicPr>
          <p:cNvPr id="15" name="Picture 14" descr="FIG14_myer_cross_0dbzoutlin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6089" b="48542"/>
          <a:stretch/>
        </p:blipFill>
        <p:spPr>
          <a:xfrm>
            <a:off x="3546999" y="861829"/>
            <a:ext cx="2631962" cy="187310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15" descr="FIG14_myer_cross_0dbzoutlin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" r="51534" b="47919"/>
          <a:stretch/>
        </p:blipFill>
        <p:spPr>
          <a:xfrm>
            <a:off x="832560" y="861828"/>
            <a:ext cx="2647507" cy="191964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16" descr="FIG14_myer_cross_0dbzoutlin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2" r="50330"/>
          <a:stretch/>
        </p:blipFill>
        <p:spPr>
          <a:xfrm>
            <a:off x="6246039" y="867404"/>
            <a:ext cx="2596704" cy="177067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Oval 9"/>
          <p:cNvSpPr/>
          <p:nvPr/>
        </p:nvSpPr>
        <p:spPr>
          <a:xfrm>
            <a:off x="1649598" y="1456566"/>
            <a:ext cx="465957" cy="1135435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77523" y="1456566"/>
            <a:ext cx="465957" cy="1135435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04007" y="1456566"/>
            <a:ext cx="465957" cy="1135435"/>
          </a:xfrm>
          <a:prstGeom prst="ellipse">
            <a:avLst/>
          </a:prstGeom>
          <a:noFill/>
          <a:ln w="28575" cmpd="sng">
            <a:solidFill>
              <a:srgbClr val="FF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Fig15n_20110425_AMWHID_xsection_x-46_0939_dbzhid_mo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24"/>
          <a:stretch/>
        </p:blipFill>
        <p:spPr>
          <a:xfrm>
            <a:off x="777858" y="2826323"/>
            <a:ext cx="2647507" cy="1636121"/>
          </a:xfrm>
          <a:prstGeom prst="rect">
            <a:avLst/>
          </a:prstGeom>
        </p:spPr>
      </p:pic>
      <p:pic>
        <p:nvPicPr>
          <p:cNvPr id="23" name="Picture 22" descr="Fig15n_20110425_AMWHID_xsection_x-46_0939_dbzhid_mo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3" b="31783"/>
          <a:stretch/>
        </p:blipFill>
        <p:spPr>
          <a:xfrm>
            <a:off x="6246040" y="2826323"/>
            <a:ext cx="2596704" cy="1636121"/>
          </a:xfrm>
          <a:prstGeom prst="rect">
            <a:avLst/>
          </a:prstGeom>
        </p:spPr>
      </p:pic>
      <p:pic>
        <p:nvPicPr>
          <p:cNvPr id="25" name="Picture 24" descr="Fig15n_20110425_AMWHID_xsection_x-46_0939_dbzhid_mo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1"/>
          <a:stretch/>
        </p:blipFill>
        <p:spPr>
          <a:xfrm>
            <a:off x="3546999" y="2826323"/>
            <a:ext cx="2647507" cy="16361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67092" y="778770"/>
            <a:ext cx="1681075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Reflectivity Profile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419" y="1615098"/>
            <a:ext cx="67743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WRF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0419" y="3421614"/>
            <a:ext cx="61263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8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Next steps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Apply a sophisticated polarimetric radar simulator for model output</a:t>
            </a:r>
          </a:p>
          <a:p>
            <a:pPr lvl="1"/>
            <a:r>
              <a:rPr lang="en-US" dirty="0" smtClean="0"/>
              <a:t>Simulate polarimetric moments at S, C and X cm-wavelengths from model output, then apply radar-based fuzzy logic HID</a:t>
            </a:r>
          </a:p>
          <a:p>
            <a:pPr lvl="1"/>
            <a:r>
              <a:rPr lang="en-US" dirty="0" smtClean="0"/>
              <a:t>Provide a more direct comparison between model and radar microphysics</a:t>
            </a:r>
          </a:p>
          <a:p>
            <a:r>
              <a:rPr lang="en-US" dirty="0" smtClean="0"/>
              <a:t>Process additional cases (MC3E and TWP-ICE)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3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5563"/>
          </a:xfrm>
        </p:spPr>
        <p:txBody>
          <a:bodyPr/>
          <a:lstStyle/>
          <a:p>
            <a:r>
              <a:rPr lang="en-US" dirty="0" smtClean="0"/>
              <a:t>23 May 2011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9453" y="1382394"/>
            <a:ext cx="3787970" cy="528996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Dry line initiated convection, </a:t>
            </a:r>
            <a:r>
              <a:rPr lang="en-US" dirty="0" err="1" smtClean="0"/>
              <a:t>supercells</a:t>
            </a:r>
            <a:endParaRPr lang="en-US" dirty="0" smtClean="0"/>
          </a:p>
          <a:p>
            <a:r>
              <a:rPr lang="en-US" dirty="0" smtClean="0"/>
              <a:t>21-24 UTC</a:t>
            </a:r>
          </a:p>
          <a:p>
            <a:pPr lvl="1"/>
            <a:r>
              <a:rPr lang="en-US" dirty="0" smtClean="0"/>
              <a:t>Convection lasted longer (into 24</a:t>
            </a:r>
            <a:r>
              <a:rPr lang="en-US" baseline="30000" dirty="0" smtClean="0"/>
              <a:t>th</a:t>
            </a:r>
            <a:r>
              <a:rPr lang="en-US" dirty="0" smtClean="0"/>
              <a:t>) but was out of X-band coverage</a:t>
            </a:r>
          </a:p>
          <a:p>
            <a:r>
              <a:rPr lang="en-US" dirty="0" smtClean="0"/>
              <a:t>Intense, electrically active storms with upwards of 200 flashes / min at the peak</a:t>
            </a:r>
          </a:p>
          <a:p>
            <a:endParaRPr lang="en-US" dirty="0"/>
          </a:p>
        </p:txBody>
      </p:sp>
      <p:pic>
        <p:nvPicPr>
          <p:cNvPr id="2" name="Picture 1" descr="OKradar20110523-22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r="6344" b="6316"/>
          <a:stretch/>
        </p:blipFill>
        <p:spPr>
          <a:xfrm>
            <a:off x="4374878" y="1549708"/>
            <a:ext cx="4600960" cy="41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2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203CD-679D-F74B-8AD7-88152EC9911B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1"/>
          <p:cNvSpPr>
            <a:spLocks noGrp="1"/>
          </p:cNvSpPr>
          <p:nvPr>
            <p:ph/>
          </p:nvPr>
        </p:nvSpPr>
        <p:spPr>
          <a:xfrm>
            <a:off x="176614" y="114543"/>
            <a:ext cx="3233462" cy="46457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Integrated view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66662" y="697677"/>
            <a:ext cx="3422209" cy="5738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CSAPR hi-res RHI, dual-Doppler winds, lightning strikes from LMA</a:t>
            </a:r>
          </a:p>
          <a:p>
            <a:r>
              <a:rPr lang="en-US" dirty="0" smtClean="0"/>
              <a:t>Strong, hail-filled reflectivity core</a:t>
            </a:r>
          </a:p>
          <a:p>
            <a:r>
              <a:rPr lang="en-US" dirty="0" smtClean="0"/>
              <a:t>Lightning flashes clustered in and around strong updraft and graupel</a:t>
            </a:r>
          </a:p>
          <a:p>
            <a:pPr lvl="1"/>
            <a:r>
              <a:rPr lang="en-US" dirty="0" smtClean="0"/>
              <a:t>Some flashes in the stratiform region</a:t>
            </a:r>
          </a:p>
          <a:p>
            <a:r>
              <a:rPr lang="en-US" dirty="0" smtClean="0"/>
              <a:t>Plethora of big drops /melting hail  below the hail core and updraft region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3807315" y="4731717"/>
            <a:ext cx="4988523" cy="156978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/>
              <a:buChar char="•"/>
            </a:pPr>
            <a:r>
              <a:rPr lang="en-US" i="1" dirty="0" smtClean="0">
                <a:solidFill>
                  <a:schemeClr val="tx1"/>
                </a:solidFill>
              </a:rPr>
              <a:t>Are the large drop / melting hail regions unique to this region?</a:t>
            </a:r>
          </a:p>
          <a:p>
            <a:pPr>
              <a:buClrTx/>
              <a:buFont typeface="Arial"/>
              <a:buChar char="•"/>
            </a:pPr>
            <a:r>
              <a:rPr lang="en-US" i="1" dirty="0" smtClean="0">
                <a:solidFill>
                  <a:schemeClr val="tx1"/>
                </a:solidFill>
              </a:rPr>
              <a:t>What is the relationship between big drops and environmental parameters such as freezing level and warm cloud depth? </a:t>
            </a:r>
          </a:p>
        </p:txBody>
      </p:sp>
      <p:pic>
        <p:nvPicPr>
          <p:cNvPr id="11" name="Picture 10" descr="20110523_integrated_rhi nodsd_brow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84" y="195389"/>
            <a:ext cx="5407102" cy="419275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05888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64697" y="1595021"/>
            <a:ext cx="36660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9 cases from MC3E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RUC closest point to each 2DVD was selected and ‘matched’ to disdrometer times; parameters taken at surface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Storm means of each variable were calculated; convection only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Data were then correlated using Spearman correlations</a:t>
            </a:r>
          </a:p>
          <a:p>
            <a:pPr marL="285750" indent="-285750">
              <a:buFont typeface="Wingdings" charset="2"/>
              <a:buChar char="§"/>
            </a:pP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2325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there a relationship between DSD and environmental variables?</a:t>
            </a:r>
            <a:endParaRPr lang="en-US" dirty="0"/>
          </a:p>
        </p:txBody>
      </p:sp>
      <p:pic>
        <p:nvPicPr>
          <p:cNvPr id="2" name="Picture 1" descr="MC3E_d0vsNw_spearman_mc3e_norada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/>
          <a:stretch/>
        </p:blipFill>
        <p:spPr>
          <a:xfrm>
            <a:off x="106830" y="2183103"/>
            <a:ext cx="5184702" cy="385882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6841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377582"/>
              </p:ext>
            </p:extLst>
          </p:nvPr>
        </p:nvGraphicFramePr>
        <p:xfrm>
          <a:off x="766559" y="756698"/>
          <a:ext cx="7733784" cy="2514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91821"/>
                <a:gridCol w="1216045"/>
                <a:gridCol w="1098165"/>
                <a:gridCol w="1129187"/>
                <a:gridCol w="1110573"/>
                <a:gridCol w="1187993"/>
              </a:tblGrid>
              <a:tr h="438654">
                <a:tc>
                  <a:txBody>
                    <a:bodyPr/>
                    <a:lstStyle/>
                    <a:p>
                      <a:r>
                        <a:rPr lang="en-US" sz="1300" b="1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/>
                        </a:rPr>
                        <a:t>Disdrometer data</a:t>
                      </a:r>
                    </a:p>
                    <a:p>
                      <a:r>
                        <a:rPr lang="en-US" sz="1300" b="1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/>
                        </a:rPr>
                        <a:t>*Simulated</a:t>
                      </a:r>
                      <a:endParaRPr lang="en-US" sz="13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Warm Cloud Depth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Dew Point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Relative Humidity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Sfc</a:t>
                      </a:r>
                      <a:r>
                        <a:rPr lang="en-US" sz="1300" dirty="0" smtClean="0"/>
                        <a:t> Temp.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Cloud Base Height</a:t>
                      </a:r>
                      <a:endParaRPr lang="en-US" sz="1300" dirty="0"/>
                    </a:p>
                  </a:txBody>
                  <a:tcPr/>
                </a:tc>
              </a:tr>
              <a:tr h="255882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D</a:t>
                      </a:r>
                      <a:r>
                        <a:rPr lang="en-US" sz="1300" baseline="-25000" dirty="0" smtClean="0"/>
                        <a:t>0</a:t>
                      </a:r>
                      <a:endParaRPr lang="en-US" sz="13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0.75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0.6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0.48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-0.07</a:t>
                      </a:r>
                      <a:endParaRPr lang="en-US" sz="1300" dirty="0"/>
                    </a:p>
                  </a:txBody>
                  <a:tcPr/>
                </a:tc>
              </a:tr>
              <a:tr h="255882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Log</a:t>
                      </a:r>
                      <a:r>
                        <a:rPr lang="en-US" sz="1300" baseline="-25000" dirty="0" smtClean="0"/>
                        <a:t>10</a:t>
                      </a:r>
                      <a:r>
                        <a:rPr lang="en-US" sz="1300" dirty="0" smtClean="0"/>
                        <a:t>(</a:t>
                      </a:r>
                      <a:r>
                        <a:rPr lang="en-US" sz="1300" dirty="0" err="1" smtClean="0"/>
                        <a:t>N</a:t>
                      </a:r>
                      <a:r>
                        <a:rPr lang="en-US" sz="1300" baseline="-25000" dirty="0" err="1" smtClean="0"/>
                        <a:t>w</a:t>
                      </a:r>
                      <a:r>
                        <a:rPr lang="en-US" sz="1300" dirty="0" smtClean="0"/>
                        <a:t>)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0.50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-0.37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0.67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-0.6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-0.48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5882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LWC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0.72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0.31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0.45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0.05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-0.27</a:t>
                      </a:r>
                      <a:endParaRPr lang="en-US" sz="1300" dirty="0"/>
                    </a:p>
                  </a:txBody>
                  <a:tcPr/>
                </a:tc>
              </a:tr>
              <a:tr h="255882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RR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0.80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0.28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0.45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-0.38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5882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DBZ*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0.77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0.63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0.07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0.43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-0.18</a:t>
                      </a:r>
                      <a:endParaRPr lang="en-US" sz="1300" dirty="0"/>
                    </a:p>
                  </a:txBody>
                  <a:tcPr/>
                </a:tc>
              </a:tr>
              <a:tr h="255882">
                <a:tc>
                  <a:txBody>
                    <a:bodyPr/>
                    <a:lstStyle/>
                    <a:p>
                      <a:r>
                        <a:rPr lang="en-US" sz="1300" dirty="0" err="1" smtClean="0">
                          <a:solidFill>
                            <a:schemeClr val="bg1"/>
                          </a:solidFill>
                        </a:rPr>
                        <a:t>Zdr</a:t>
                      </a:r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0.68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0.55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-0.15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0.45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0.02</a:t>
                      </a:r>
                      <a:endParaRPr lang="en-US" sz="1300" dirty="0"/>
                    </a:p>
                  </a:txBody>
                  <a:tcPr/>
                </a:tc>
              </a:tr>
              <a:tr h="255882">
                <a:tc>
                  <a:txBody>
                    <a:bodyPr/>
                    <a:lstStyle/>
                    <a:p>
                      <a:r>
                        <a:rPr lang="en-US" sz="1300" dirty="0" err="1" smtClean="0">
                          <a:solidFill>
                            <a:schemeClr val="bg1"/>
                          </a:solidFill>
                        </a:rPr>
                        <a:t>Kdp</a:t>
                      </a:r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0.85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0.42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0.25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0.15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-0.33</a:t>
                      </a:r>
                      <a:endParaRPr lang="en-US" sz="13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095" y="78154"/>
            <a:ext cx="8841127" cy="6588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Correlations with DSD </a:t>
            </a:r>
            <a:r>
              <a:rPr lang="en-US" smtClean="0"/>
              <a:t>and Environment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095" y="3399204"/>
            <a:ext cx="2517562" cy="166199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700" dirty="0" smtClean="0"/>
              <a:t>Warm Cloud Depth</a:t>
            </a:r>
          </a:p>
          <a:p>
            <a:r>
              <a:rPr lang="en-US" sz="1700" dirty="0" smtClean="0"/>
              <a:t>-Deeper warm cloud depth results in larger particle sizes, heavier rain rates, larger liquid water contents </a:t>
            </a:r>
            <a:endParaRPr lang="en-US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4680860" y="3386630"/>
            <a:ext cx="2085921" cy="1400383"/>
          </a:xfrm>
          <a:prstGeom prst="rect">
            <a:avLst/>
          </a:prstGeom>
          <a:solidFill>
            <a:srgbClr val="D9969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700" dirty="0" smtClean="0"/>
              <a:t>Higher </a:t>
            </a:r>
            <a:r>
              <a:rPr lang="en-US" sz="1700" dirty="0" err="1" smtClean="0"/>
              <a:t>T_sfc</a:t>
            </a:r>
            <a:r>
              <a:rPr lang="en-US" sz="1700" dirty="0" smtClean="0"/>
              <a:t>:</a:t>
            </a:r>
          </a:p>
          <a:p>
            <a:r>
              <a:rPr lang="en-US" sz="1700" dirty="0" smtClean="0"/>
              <a:t>-Slightly larger D0, lower Log(</a:t>
            </a:r>
            <a:r>
              <a:rPr lang="en-US" sz="1700" dirty="0" err="1" smtClean="0"/>
              <a:t>Nw</a:t>
            </a:r>
            <a:r>
              <a:rPr lang="en-US" sz="1700" dirty="0" smtClean="0"/>
              <a:t>)</a:t>
            </a:r>
          </a:p>
          <a:p>
            <a:r>
              <a:rPr lang="en-US" sz="1700" dirty="0" smtClean="0"/>
              <a:t>-No correlation to LWC or RR</a:t>
            </a:r>
            <a:endParaRPr lang="en-US" sz="1700" dirty="0"/>
          </a:p>
        </p:txBody>
      </p:sp>
      <p:sp>
        <p:nvSpPr>
          <p:cNvPr id="10" name="TextBox 9"/>
          <p:cNvSpPr txBox="1"/>
          <p:nvPr/>
        </p:nvSpPr>
        <p:spPr>
          <a:xfrm>
            <a:off x="2707171" y="3386630"/>
            <a:ext cx="1901014" cy="14003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700" dirty="0" smtClean="0"/>
              <a:t>Higher </a:t>
            </a:r>
            <a:r>
              <a:rPr lang="en-US" sz="1700" dirty="0" err="1" smtClean="0"/>
              <a:t>T</a:t>
            </a:r>
            <a:r>
              <a:rPr lang="en-US" sz="1700" baseline="-25000" dirty="0" err="1" smtClean="0"/>
              <a:t>d</a:t>
            </a:r>
            <a:r>
              <a:rPr lang="en-US" sz="1700" dirty="0" err="1" smtClean="0"/>
              <a:t>_sfc</a:t>
            </a:r>
            <a:r>
              <a:rPr lang="en-US" sz="1700" dirty="0" smtClean="0"/>
              <a:t>:</a:t>
            </a:r>
          </a:p>
          <a:p>
            <a:r>
              <a:rPr lang="en-US" sz="1700" dirty="0" smtClean="0"/>
              <a:t>-Larger drops, lower Log(</a:t>
            </a:r>
            <a:r>
              <a:rPr lang="en-US" sz="1700" dirty="0" err="1" smtClean="0"/>
              <a:t>N</a:t>
            </a:r>
            <a:r>
              <a:rPr lang="en-US" sz="1700" baseline="-25000" dirty="0" err="1" smtClean="0"/>
              <a:t>w</a:t>
            </a:r>
            <a:r>
              <a:rPr lang="en-US" sz="1700" dirty="0" smtClean="0"/>
              <a:t>), increased LWC and RR</a:t>
            </a:r>
            <a:endParaRPr lang="en-US" sz="1700" dirty="0"/>
          </a:p>
        </p:txBody>
      </p:sp>
      <p:sp>
        <p:nvSpPr>
          <p:cNvPr id="11" name="TextBox 10"/>
          <p:cNvSpPr txBox="1"/>
          <p:nvPr/>
        </p:nvSpPr>
        <p:spPr>
          <a:xfrm>
            <a:off x="6882882" y="3386630"/>
            <a:ext cx="1969547" cy="14003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700" dirty="0" smtClean="0"/>
              <a:t>Higher Cloud base height:</a:t>
            </a:r>
          </a:p>
          <a:p>
            <a:r>
              <a:rPr lang="en-US" sz="1700" dirty="0" smtClean="0"/>
              <a:t>-Slightly smaller D</a:t>
            </a:r>
            <a:r>
              <a:rPr lang="en-US" sz="1700" baseline="-25000" dirty="0" smtClean="0"/>
              <a:t>0</a:t>
            </a:r>
            <a:r>
              <a:rPr lang="en-US" sz="1700" dirty="0" smtClean="0"/>
              <a:t>, lower LWC, lower RR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095" y="4870284"/>
            <a:ext cx="8867448" cy="192360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CFFBF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</a:rPr>
              <a:t>Deeper warm cloud depths (through higher freezing levels, higher surface dew points, and lower cloud base heights) allow hail to melt faster (less evaporative cooling; less exposure to sub-cloud dry air) resulting in large drops exiting the base of cloud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schemeClr val="bg1"/>
                </a:solidFill>
              </a:rPr>
              <a:t>Large hail in cloud will result in hail at surface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schemeClr val="bg1"/>
                </a:solidFill>
              </a:rPr>
              <a:t>Small hail can fully melt producing rain at the surface</a:t>
            </a:r>
          </a:p>
          <a:p>
            <a:pPr marL="285750" indent="-285750">
              <a:buFont typeface="Arial"/>
              <a:buChar char="•"/>
            </a:pPr>
            <a:r>
              <a:rPr lang="en-US" sz="1700" b="1" dirty="0">
                <a:solidFill>
                  <a:schemeClr val="bg1"/>
                </a:solidFill>
              </a:rPr>
              <a:t>I</a:t>
            </a:r>
            <a:r>
              <a:rPr lang="en-US" sz="1700" b="1" dirty="0" smtClean="0">
                <a:solidFill>
                  <a:schemeClr val="bg1"/>
                </a:solidFill>
              </a:rPr>
              <a:t>ntermediate hail results in big drops at the surface 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 dirty="0" smtClean="0">
                <a:solidFill>
                  <a:schemeClr val="bg1"/>
                </a:solidFill>
              </a:rPr>
              <a:t>5.75 mm particle with 900 kg m</a:t>
            </a:r>
            <a:r>
              <a:rPr lang="en-US" sz="1700" baseline="30000" dirty="0" smtClean="0">
                <a:solidFill>
                  <a:schemeClr val="bg1"/>
                </a:solidFill>
              </a:rPr>
              <a:t>-3</a:t>
            </a:r>
            <a:r>
              <a:rPr lang="en-US" sz="1700" dirty="0" smtClean="0">
                <a:solidFill>
                  <a:schemeClr val="bg1"/>
                </a:solidFill>
              </a:rPr>
              <a:t> will melt into a 5 mm drop 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4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Thrust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state of the art Doppler and polarimetric radar analysis techniques to help validate cloud models—both </a:t>
            </a:r>
            <a:r>
              <a:rPr lang="en-US" u="sng" dirty="0" smtClean="0"/>
              <a:t>microphysics</a:t>
            </a:r>
            <a:r>
              <a:rPr lang="en-US" dirty="0" smtClean="0"/>
              <a:t> and </a:t>
            </a:r>
            <a:r>
              <a:rPr lang="en-US" u="sng" dirty="0" smtClean="0"/>
              <a:t>kinematics</a:t>
            </a:r>
          </a:p>
          <a:p>
            <a:r>
              <a:rPr lang="en-US" dirty="0" smtClean="0"/>
              <a:t>Illustrate only a few examples here</a:t>
            </a:r>
          </a:p>
          <a:p>
            <a:r>
              <a:rPr lang="en-US" dirty="0" smtClean="0"/>
              <a:t>Study both warm and cold season precipitation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3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6326" y="4754610"/>
            <a:ext cx="4455412" cy="20286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32746" y="4754610"/>
            <a:ext cx="4455411" cy="20359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21193" y="2366700"/>
            <a:ext cx="4466963" cy="1508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21194" y="765811"/>
            <a:ext cx="4466963" cy="15196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586" y="2366700"/>
            <a:ext cx="4466963" cy="1508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586" y="765811"/>
            <a:ext cx="4466963" cy="15196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99" y="55738"/>
            <a:ext cx="8872291" cy="658235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MC3E-SGP: Affording a Comprehensive View of Convection</a:t>
            </a:r>
            <a:br>
              <a:rPr lang="en-US" sz="2800" b="1" dirty="0" smtClean="0"/>
            </a:br>
            <a:r>
              <a:rPr lang="en-US" sz="2800" b="1" dirty="0" smtClean="0"/>
              <a:t>April-May 2011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1687" y="2519034"/>
            <a:ext cx="1937965" cy="111042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b="1" u="sng" dirty="0" smtClean="0"/>
              <a:t>KVNX (NEXRAD)</a:t>
            </a:r>
          </a:p>
          <a:p>
            <a:pPr marL="457200" lvl="1" indent="0">
              <a:buNone/>
            </a:pPr>
            <a:r>
              <a:rPr lang="en-US" sz="4800" dirty="0" smtClean="0"/>
              <a:t>S-band (11 cm wavelength)</a:t>
            </a:r>
          </a:p>
          <a:p>
            <a:pPr marL="457200" lvl="1" indent="0">
              <a:buNone/>
            </a:pPr>
            <a:r>
              <a:rPr lang="en-US" sz="4800" dirty="0"/>
              <a:t>4</a:t>
            </a:r>
            <a:r>
              <a:rPr lang="en-US" sz="4800" dirty="0" smtClean="0"/>
              <a:t>.5 min scans</a:t>
            </a:r>
          </a:p>
          <a:p>
            <a:pPr marL="457200" lvl="1" indent="0">
              <a:buNone/>
            </a:pPr>
            <a:r>
              <a:rPr lang="en-US" sz="4800" b="1" dirty="0" smtClean="0"/>
              <a:t>Range: 150 km</a:t>
            </a:r>
          </a:p>
          <a:p>
            <a:pPr marL="457200" lvl="1" indent="0">
              <a:buNone/>
            </a:pPr>
            <a:r>
              <a:rPr lang="en-US" sz="4800" dirty="0" err="1" smtClean="0"/>
              <a:t>Nyquist</a:t>
            </a:r>
            <a:r>
              <a:rPr lang="en-US" sz="4800" dirty="0" smtClean="0"/>
              <a:t> Velocity: 26.75 m/s</a:t>
            </a:r>
          </a:p>
        </p:txBody>
      </p:sp>
      <p:pic>
        <p:nvPicPr>
          <p:cNvPr id="5" name="Picture 4" descr="xsap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1" y="831512"/>
            <a:ext cx="1164663" cy="1020584"/>
          </a:xfrm>
          <a:prstGeom prst="rect">
            <a:avLst/>
          </a:prstGeom>
        </p:spPr>
      </p:pic>
      <p:pic>
        <p:nvPicPr>
          <p:cNvPr id="6" name="Picture 5" descr="Screen Shot 2014-10-09 at 11.06.1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1" y="2434678"/>
            <a:ext cx="1024868" cy="1282157"/>
          </a:xfrm>
          <a:prstGeom prst="rect">
            <a:avLst/>
          </a:prstGeom>
        </p:spPr>
      </p:pic>
      <p:pic>
        <p:nvPicPr>
          <p:cNvPr id="7" name="Picture 6" descr="DSC_018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07" y="904941"/>
            <a:ext cx="1620298" cy="1077326"/>
          </a:xfrm>
          <a:prstGeom prst="rect">
            <a:avLst/>
          </a:prstGeom>
        </p:spPr>
      </p:pic>
      <p:pic>
        <p:nvPicPr>
          <p:cNvPr id="8" name="Picture 7" descr="WSR-88D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07" y="2452629"/>
            <a:ext cx="948639" cy="12642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2747" y="3665282"/>
            <a:ext cx="14029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KCYS, courtesy </a:t>
            </a:r>
            <a:r>
              <a:rPr lang="en-US" sz="700" dirty="0" err="1" smtClean="0"/>
              <a:t>crh.noaa.gov</a:t>
            </a:r>
            <a:r>
              <a:rPr lang="en-US" sz="700" dirty="0" smtClean="0"/>
              <a:t> </a:t>
            </a:r>
            <a:endParaRPr 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104225" y="3701047"/>
            <a:ext cx="1147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C-SAPR, courtesy DOE</a:t>
            </a:r>
            <a:endParaRPr lang="en-US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166699" y="2085408"/>
            <a:ext cx="1143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X</a:t>
            </a:r>
            <a:r>
              <a:rPr lang="en-US" sz="700" dirty="0" smtClean="0"/>
              <a:t>-SAPR, courtesy DOE</a:t>
            </a:r>
            <a:endParaRPr lang="en-US" sz="700" dirty="0"/>
          </a:p>
        </p:txBody>
      </p:sp>
      <p:pic>
        <p:nvPicPr>
          <p:cNvPr id="12" name="Picture 11" descr="2DVD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160" y="5409574"/>
            <a:ext cx="1549793" cy="11638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7539" y="808135"/>
            <a:ext cx="31360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XSAPRs</a:t>
            </a:r>
            <a:r>
              <a:rPr lang="en-US" b="1" dirty="0"/>
              <a:t> (SE, SW, NW</a:t>
            </a:r>
            <a:r>
              <a:rPr lang="en-US" b="1" dirty="0" smtClean="0"/>
              <a:t>)</a:t>
            </a:r>
            <a:endParaRPr lang="en-US" b="1" dirty="0"/>
          </a:p>
          <a:p>
            <a:pPr lvl="1"/>
            <a:r>
              <a:rPr lang="en-US" sz="1200" dirty="0"/>
              <a:t>X-band (3 cm wavelength)</a:t>
            </a:r>
          </a:p>
          <a:p>
            <a:pPr lvl="1"/>
            <a:r>
              <a:rPr lang="en-US" sz="1200" dirty="0"/>
              <a:t>Network </a:t>
            </a:r>
            <a:r>
              <a:rPr lang="en-US" sz="1200" dirty="0" smtClean="0"/>
              <a:t>= dual-Doppler retrievals of 3D wind</a:t>
            </a:r>
          </a:p>
          <a:p>
            <a:pPr lvl="1"/>
            <a:r>
              <a:rPr lang="en-US" sz="1200" dirty="0" smtClean="0"/>
              <a:t>22 </a:t>
            </a:r>
            <a:r>
              <a:rPr lang="en-US" sz="1200" dirty="0"/>
              <a:t>tilts reaching 50 degrees in 6 minutes</a:t>
            </a:r>
          </a:p>
          <a:p>
            <a:pPr lvl="1"/>
            <a:r>
              <a:rPr lang="en-US" sz="1200" dirty="0"/>
              <a:t>Range: </a:t>
            </a:r>
            <a:r>
              <a:rPr lang="en-US" sz="1200" b="1" dirty="0"/>
              <a:t>40 km</a:t>
            </a:r>
          </a:p>
          <a:p>
            <a:pPr lvl="1"/>
            <a:r>
              <a:rPr lang="en-US" sz="1200" dirty="0" err="1"/>
              <a:t>Nyquist</a:t>
            </a:r>
            <a:r>
              <a:rPr lang="en-US" sz="1200" dirty="0"/>
              <a:t> Velocity: 16.8, 17.2 m/s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51619" y="2523879"/>
            <a:ext cx="29016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CSAPR </a:t>
            </a:r>
          </a:p>
          <a:p>
            <a:pPr lvl="1"/>
            <a:r>
              <a:rPr lang="en-US" sz="1200" dirty="0"/>
              <a:t>C-band (5 cm wavelength)</a:t>
            </a:r>
          </a:p>
          <a:p>
            <a:pPr lvl="1"/>
            <a:r>
              <a:rPr lang="en-US" sz="1200" dirty="0"/>
              <a:t>17 tilts in 6 minutes</a:t>
            </a:r>
          </a:p>
          <a:p>
            <a:pPr lvl="1"/>
            <a:r>
              <a:rPr lang="en-US" sz="1200" dirty="0"/>
              <a:t>Range: </a:t>
            </a:r>
            <a:r>
              <a:rPr lang="en-US" sz="1200" b="1" dirty="0"/>
              <a:t>120 km</a:t>
            </a:r>
          </a:p>
          <a:p>
            <a:pPr lvl="1"/>
            <a:r>
              <a:rPr lang="en-US" sz="1200" dirty="0" err="1"/>
              <a:t>Nyquist</a:t>
            </a:r>
            <a:r>
              <a:rPr lang="en-US" sz="1200" dirty="0"/>
              <a:t> Velocity: 16.5 m/s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91889" y="901843"/>
            <a:ext cx="26962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NPOL</a:t>
            </a:r>
          </a:p>
          <a:p>
            <a:pPr lvl="1"/>
            <a:r>
              <a:rPr lang="en-US" sz="1200" dirty="0"/>
              <a:t>S-band (10.6 cm)</a:t>
            </a:r>
          </a:p>
          <a:p>
            <a:pPr lvl="1"/>
            <a:r>
              <a:rPr lang="en-US" sz="1200" dirty="0"/>
              <a:t>Variable scanning; aircraft support, RHIs, sector scans</a:t>
            </a:r>
          </a:p>
          <a:p>
            <a:pPr lvl="1"/>
            <a:r>
              <a:rPr lang="en-US" sz="1200" dirty="0"/>
              <a:t>Range: </a:t>
            </a:r>
            <a:r>
              <a:rPr lang="en-US" sz="1200" b="1" dirty="0"/>
              <a:t>150 km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4810413" y="4906666"/>
            <a:ext cx="24541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Disdrometers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5 2DVD 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/>
              <a:t>Measures drops to 10 mm; 50  0.2 mm bins</a:t>
            </a:r>
          </a:p>
          <a:p>
            <a:pPr marL="171450" lvl="1" indent="-171450">
              <a:buFont typeface="Arial"/>
              <a:buChar char="•"/>
            </a:pPr>
            <a:r>
              <a:rPr lang="en-US" sz="1200" dirty="0" smtClean="0"/>
              <a:t>16 </a:t>
            </a:r>
            <a:r>
              <a:rPr lang="en-US" sz="1200" dirty="0"/>
              <a:t>Autonomous </a:t>
            </a:r>
            <a:r>
              <a:rPr lang="en-US" sz="1200" dirty="0" err="1"/>
              <a:t>Parsivel</a:t>
            </a:r>
            <a:r>
              <a:rPr lang="en-US" sz="1200" dirty="0"/>
              <a:t> </a:t>
            </a:r>
            <a:r>
              <a:rPr lang="en-US" sz="1200" dirty="0" smtClean="0"/>
              <a:t>Units</a:t>
            </a:r>
          </a:p>
          <a:p>
            <a:pPr marL="628650" lvl="2" indent="-171450">
              <a:buFont typeface="Arial"/>
              <a:buChar char="•"/>
            </a:pPr>
            <a:r>
              <a:rPr lang="en-US" sz="1200" dirty="0" smtClean="0"/>
              <a:t>Measures particles up to 25 mm in 32 bins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1946390" y="4931828"/>
            <a:ext cx="2545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Lightning Mapping Array</a:t>
            </a:r>
            <a:endParaRPr lang="en-US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256161" y="5409574"/>
            <a:ext cx="1945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-11 Stations providing time-of-arrival 3D mapping of lightning </a:t>
            </a:r>
            <a:r>
              <a:rPr lang="en-US" sz="1200" dirty="0" smtClean="0"/>
              <a:t>sources via VHF source data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1631888" y="3901103"/>
            <a:ext cx="5632645" cy="79701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Radar Retrievals</a:t>
            </a:r>
            <a:r>
              <a:rPr lang="en-US" sz="1200" dirty="0" smtClean="0"/>
              <a:t>:</a:t>
            </a:r>
          </a:p>
          <a:p>
            <a:r>
              <a:rPr lang="en-US" sz="1200" dirty="0" smtClean="0"/>
              <a:t>-3D wind via dual-Doppler techniques</a:t>
            </a:r>
          </a:p>
          <a:p>
            <a:r>
              <a:rPr lang="en-US" sz="1200" dirty="0" smtClean="0"/>
              <a:t>-Bulk microphysics from hydrometeor identification algorithms</a:t>
            </a:r>
          </a:p>
          <a:p>
            <a:r>
              <a:rPr lang="en-US" sz="1200" dirty="0" smtClean="0"/>
              <a:t>-Drop size distributions, rain rate and LWC from </a:t>
            </a:r>
            <a:r>
              <a:rPr lang="en-US" sz="1200" dirty="0" err="1" smtClean="0"/>
              <a:t>distrometers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815305" y="6573403"/>
            <a:ext cx="22236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Image courtesy of http://wallops-</a:t>
            </a:r>
            <a:r>
              <a:rPr lang="en-US" sz="600" dirty="0" err="1" smtClean="0"/>
              <a:t>prf.gsfc.nasa.gov</a:t>
            </a:r>
            <a:r>
              <a:rPr lang="en-US" sz="600" dirty="0" smtClean="0"/>
              <a:t>/Disdrometer/ </a:t>
            </a:r>
            <a:endParaRPr lang="en-US" sz="600" dirty="0"/>
          </a:p>
        </p:txBody>
      </p:sp>
      <p:pic>
        <p:nvPicPr>
          <p:cNvPr id="32" name="Picture 31" descr="42159_xlm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5" y="4836020"/>
            <a:ext cx="1641120" cy="18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9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6621"/>
            <a:ext cx="8229600" cy="875139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NASA/WRF Spectral Bin Mo</a:t>
            </a:r>
            <a:r>
              <a:rPr lang="en-US" sz="2000" dirty="0" smtClean="0"/>
              <a:t>del</a:t>
            </a:r>
            <a:br>
              <a:rPr lang="en-US" sz="2000" dirty="0" smtClean="0"/>
            </a:br>
            <a:r>
              <a:rPr lang="en-US" sz="2000" dirty="0" err="1" smtClean="0"/>
              <a:t>Toshi</a:t>
            </a:r>
            <a:r>
              <a:rPr lang="en-US" sz="2000" dirty="0" smtClean="0"/>
              <a:t> Matsui, W. K. Tao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347660" y="4037663"/>
            <a:ext cx="46826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buFont typeface="Arial"/>
              <a:buChar char="•"/>
            </a:pPr>
            <a:r>
              <a:rPr lang="en-US" dirty="0" smtClean="0"/>
              <a:t>At each model grid point the hydrometeor type that dominates the radar reflectivity is identified and assigned to that grid point (hail, rain, etc.)</a:t>
            </a:r>
          </a:p>
          <a:p>
            <a:pPr marL="628650" lvl="1" indent="-171450">
              <a:buFont typeface="Arial"/>
              <a:buChar char="•"/>
            </a:pPr>
            <a:endParaRPr lang="en-US" dirty="0" smtClean="0"/>
          </a:p>
          <a:p>
            <a:pPr marL="628650" lvl="1" indent="-171450">
              <a:buFont typeface="Arial"/>
              <a:buChar char="•"/>
            </a:pPr>
            <a:r>
              <a:rPr lang="en-US" b="1" dirty="0" smtClean="0"/>
              <a:t>Big drops were an interesting observation from MC3E, D &gt; 5 mm. 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617" y="3844455"/>
            <a:ext cx="4269540" cy="3013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05361" y="710183"/>
            <a:ext cx="81896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u="sng" dirty="0"/>
              <a:t>43 mass bins covering sizes from </a:t>
            </a:r>
            <a:r>
              <a:rPr lang="en-US" u="sng" dirty="0" smtClean="0"/>
              <a:t>small cloud particles </a:t>
            </a:r>
            <a:r>
              <a:rPr lang="en-US" u="sng" dirty="0"/>
              <a:t>to </a:t>
            </a:r>
            <a:r>
              <a:rPr lang="en-US" u="sng" dirty="0" smtClean="0"/>
              <a:t>hailstones</a:t>
            </a:r>
            <a:r>
              <a:rPr lang="en-US" dirty="0" smtClean="0"/>
              <a:t>, uses so-called 4 ice scheme (hail, </a:t>
            </a:r>
            <a:r>
              <a:rPr lang="en-US" dirty="0" err="1" smtClean="0"/>
              <a:t>graupel</a:t>
            </a:r>
            <a:r>
              <a:rPr lang="en-US" dirty="0" smtClean="0"/>
              <a:t>, aggregates and pristine ice) plus 4 water categories</a:t>
            </a:r>
          </a:p>
          <a:p>
            <a:pPr marL="171450" indent="-171450">
              <a:buFont typeface="Arial"/>
              <a:buChar char="•"/>
            </a:pPr>
            <a:r>
              <a:rPr lang="en-US" u="sng" dirty="0"/>
              <a:t>Riming fractions for aggregates are </a:t>
            </a:r>
            <a:r>
              <a:rPr lang="en-US" u="sng" dirty="0" smtClean="0"/>
              <a:t>computed</a:t>
            </a:r>
            <a:r>
              <a:rPr lang="en-US" dirty="0" smtClean="0"/>
              <a:t>—allowing transition to </a:t>
            </a:r>
            <a:r>
              <a:rPr lang="en-US" dirty="0" err="1" smtClean="0"/>
              <a:t>graupel</a:t>
            </a:r>
            <a:r>
              <a:rPr lang="en-US" dirty="0" smtClean="0"/>
              <a:t>, melt fraction computed as well allowing transition to wet snow, similar for </a:t>
            </a:r>
            <a:r>
              <a:rPr lang="en-US" dirty="0" err="1" smtClean="0"/>
              <a:t>graupel</a:t>
            </a:r>
            <a:r>
              <a:rPr lang="en-US" dirty="0" smtClean="0"/>
              <a:t> and hail</a:t>
            </a:r>
          </a:p>
          <a:p>
            <a:pPr marL="171450" lvl="1" indent="-171450">
              <a:buFont typeface="Arial"/>
              <a:buChar char="•"/>
            </a:pPr>
            <a:r>
              <a:rPr lang="en-US" dirty="0" smtClean="0"/>
              <a:t>As a first attempt at model / radar microphysical comparisons, the NASA WRF hydrometeor fields are subdivided into HID-consistent categories with respect to size, density and phase.  HID algorithm developed by Dolan </a:t>
            </a:r>
            <a:r>
              <a:rPr lang="en-US" dirty="0"/>
              <a:t>and </a:t>
            </a:r>
            <a:r>
              <a:rPr lang="en-US" dirty="0" smtClean="0"/>
              <a:t>Rutledge</a:t>
            </a:r>
            <a:r>
              <a:rPr lang="en-US" dirty="0"/>
              <a:t> </a:t>
            </a:r>
            <a:r>
              <a:rPr lang="en-US" dirty="0" smtClean="0"/>
              <a:t>(2009) and Dolan </a:t>
            </a:r>
            <a:r>
              <a:rPr lang="en-US" dirty="0"/>
              <a:t>et al</a:t>
            </a:r>
            <a:r>
              <a:rPr lang="en-US" dirty="0" smtClean="0"/>
              <a:t>. (2013) is used. For example for rain, specific size bins define drizzle, light rain and big drops (&gt; 5 mm diameter). Aggregates are defined as </a:t>
            </a:r>
            <a:r>
              <a:rPr lang="en-US" dirty="0" err="1" smtClean="0"/>
              <a:t>graupel</a:t>
            </a:r>
            <a:r>
              <a:rPr lang="en-US" dirty="0" smtClean="0"/>
              <a:t> when riming fraction exceeds 30%. The</a:t>
            </a:r>
            <a:r>
              <a:rPr lang="en-US" u="sng" dirty="0" smtClean="0"/>
              <a:t> “matrix” below is therefore realized.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9037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7972" y="0"/>
            <a:ext cx="8718965" cy="693699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Multi-wavelength HID (MWHID)</a:t>
            </a:r>
            <a:endParaRPr lang="en-US" sz="3800" b="1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45463" y="604494"/>
            <a:ext cx="8718965" cy="785025"/>
          </a:xfrm>
        </p:spPr>
        <p:txBody>
          <a:bodyPr>
            <a:noAutofit/>
          </a:bodyPr>
          <a:lstStyle/>
          <a:p>
            <a:r>
              <a:rPr lang="en-US" sz="2400" dirty="0" smtClean="0"/>
              <a:t>Combine the available cm radars (KVNX, C-SAPR, X-SAPR) into a single classification to leverage the strengths of each wavelength</a:t>
            </a:r>
          </a:p>
        </p:txBody>
      </p:sp>
      <p:pic>
        <p:nvPicPr>
          <p:cNvPr id="17" name="Picture 16" descr="KVNX_x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" y="1454711"/>
            <a:ext cx="2577457" cy="2129203"/>
          </a:xfrm>
          <a:prstGeom prst="rect">
            <a:avLst/>
          </a:prstGeom>
        </p:spPr>
      </p:pic>
      <p:pic>
        <p:nvPicPr>
          <p:cNvPr id="19" name="Picture 18" descr="CBAND_xse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64" y="1463474"/>
            <a:ext cx="2569365" cy="2111399"/>
          </a:xfrm>
          <a:prstGeom prst="rect">
            <a:avLst/>
          </a:prstGeom>
        </p:spPr>
      </p:pic>
      <p:pic>
        <p:nvPicPr>
          <p:cNvPr id="25" name="Picture 24" descr="XBAND_xsec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99" y="1463475"/>
            <a:ext cx="2580911" cy="212044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7972" y="3599798"/>
            <a:ext cx="2271905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en-US" sz="1300" dirty="0"/>
              <a:t>S-band: </a:t>
            </a:r>
            <a:r>
              <a:rPr lang="en-US" sz="1300" dirty="0" smtClean="0"/>
              <a:t>Insignificant attenuation and </a:t>
            </a:r>
            <a:r>
              <a:rPr lang="en-US" sz="1300" dirty="0"/>
              <a:t>Mie scattering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66195" y="3574177"/>
            <a:ext cx="22719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en-US" sz="1400" dirty="0"/>
              <a:t>C-band: Resonance effects (big drop detection)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28864" y="3599798"/>
            <a:ext cx="3143619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en-US" sz="1400" dirty="0"/>
              <a:t>X-band: Greater sensitivity in light precipitation and ice region (</a:t>
            </a:r>
            <a:r>
              <a:rPr lang="en-US" sz="1400" dirty="0" err="1"/>
              <a:t>K</a:t>
            </a:r>
            <a:r>
              <a:rPr lang="en-US" sz="1400" baseline="-25000" dirty="0" err="1"/>
              <a:t>dp</a:t>
            </a:r>
            <a:r>
              <a:rPr lang="en-US" sz="1400" dirty="0"/>
              <a:t> </a:t>
            </a:r>
            <a:r>
              <a:rPr lang="en-US" sz="1400" dirty="0" smtClean="0"/>
              <a:t>proportional to wavelength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809398" y="1699122"/>
            <a:ext cx="8083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KVNX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946417" y="1687245"/>
            <a:ext cx="95570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C-SAPR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161160" y="1742233"/>
            <a:ext cx="95570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X-SAPR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269038" y="2868395"/>
            <a:ext cx="697423" cy="51041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656551" y="3016735"/>
            <a:ext cx="491144" cy="424952"/>
          </a:xfrm>
          <a:prstGeom prst="ellips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561802" y="2225310"/>
            <a:ext cx="491144" cy="424952"/>
          </a:xfrm>
          <a:prstGeom prst="ellips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6886" y="4338462"/>
            <a:ext cx="86475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 smtClean="0"/>
              <a:t>Fuzzy logic classifications for each hydrometeor type is a function of radar wavelength</a:t>
            </a:r>
            <a:endParaRPr lang="en-US" sz="2000" dirty="0"/>
          </a:p>
          <a:p>
            <a:pPr marL="914400" lvl="1" indent="-457200">
              <a:buFont typeface="Arial"/>
              <a:buChar char="•"/>
            </a:pPr>
            <a:r>
              <a:rPr lang="en-US" sz="2000" dirty="0" smtClean="0"/>
              <a:t>For example, </a:t>
            </a:r>
            <a:r>
              <a:rPr lang="en-US" sz="2000" dirty="0"/>
              <a:t>h</a:t>
            </a:r>
            <a:r>
              <a:rPr lang="en-US" sz="2000" dirty="0" smtClean="0"/>
              <a:t>ail and </a:t>
            </a:r>
            <a:r>
              <a:rPr lang="en-US" sz="2000" dirty="0" err="1" smtClean="0"/>
              <a:t>graupel</a:t>
            </a:r>
            <a:r>
              <a:rPr lang="en-US" sz="2000" dirty="0" smtClean="0"/>
              <a:t> weighted heavily </a:t>
            </a:r>
            <a:r>
              <a:rPr lang="en-US" sz="2000" dirty="0"/>
              <a:t>at S-band, big drops </a:t>
            </a:r>
            <a:r>
              <a:rPr lang="en-US" sz="2000" dirty="0" smtClean="0"/>
              <a:t>more at </a:t>
            </a:r>
            <a:r>
              <a:rPr lang="en-US" sz="2000" dirty="0"/>
              <a:t>C-band, </a:t>
            </a:r>
            <a:r>
              <a:rPr lang="en-US" sz="2000" dirty="0" smtClean="0"/>
              <a:t>pristine ice </a:t>
            </a:r>
            <a:r>
              <a:rPr lang="en-US" sz="2000" dirty="0"/>
              <a:t>species </a:t>
            </a:r>
            <a:r>
              <a:rPr lang="en-US" sz="2000" dirty="0" smtClean="0"/>
              <a:t>weighted </a:t>
            </a:r>
            <a:r>
              <a:rPr lang="en-US" sz="2000" dirty="0"/>
              <a:t>at X-</a:t>
            </a:r>
            <a:r>
              <a:rPr lang="en-US" sz="2000" dirty="0" smtClean="0"/>
              <a:t>band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ombine HID from each wavelength using </a:t>
            </a:r>
            <a:r>
              <a:rPr lang="en-US" sz="2000" dirty="0"/>
              <a:t>a ‘weighted mode </a:t>
            </a:r>
            <a:r>
              <a:rPr lang="en-US" sz="2000" dirty="0" smtClean="0"/>
              <a:t>scheme’ at each grid point—weights based on scattering simulations and empirical data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7750" y="6277454"/>
            <a:ext cx="5653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MWHID=Mode[W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*HID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,W</a:t>
            </a:r>
            <a:r>
              <a:rPr lang="en-US" sz="2400" baseline="-25000" dirty="0" smtClean="0"/>
              <a:t>C</a:t>
            </a:r>
            <a:r>
              <a:rPr lang="en-US" sz="2400" dirty="0" smtClean="0"/>
              <a:t>*</a:t>
            </a:r>
            <a:r>
              <a:rPr lang="en-US" sz="2400" dirty="0" err="1" smtClean="0"/>
              <a:t>HID</a:t>
            </a:r>
            <a:r>
              <a:rPr lang="en-US" sz="2400" baseline="-25000" dirty="0" err="1" smtClean="0"/>
              <a:t>c</a:t>
            </a:r>
            <a:r>
              <a:rPr lang="en-US" sz="2400" dirty="0" err="1" smtClean="0"/>
              <a:t>,W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*</a:t>
            </a:r>
            <a:r>
              <a:rPr lang="en-US" sz="2400" dirty="0" err="1" smtClean="0"/>
              <a:t>HID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43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7973" y="19903"/>
            <a:ext cx="8718965" cy="693699"/>
          </a:xfrm>
        </p:spPr>
        <p:txBody>
          <a:bodyPr/>
          <a:lstStyle/>
          <a:p>
            <a:r>
              <a:rPr lang="en-US" sz="3800" dirty="0" smtClean="0"/>
              <a:t>Multi-wavelength HID (MWHID)</a:t>
            </a:r>
            <a:endParaRPr lang="en-US" sz="3800" dirty="0"/>
          </a:p>
        </p:txBody>
      </p:sp>
      <p:sp>
        <p:nvSpPr>
          <p:cNvPr id="3" name="TextBox 2"/>
          <p:cNvSpPr txBox="1"/>
          <p:nvPr/>
        </p:nvSpPr>
        <p:spPr>
          <a:xfrm>
            <a:off x="118695" y="2937095"/>
            <a:ext cx="8858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Conducted sensitivity tests by removing wavelengths and comparing to the 3-wavelength MWHID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10987" y="3685939"/>
            <a:ext cx="8916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X-band best at resolving pristine ice particles and vertically aligned ice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C-band best at resolving “big drops”, drizzle, wet snow and vertically aligned ice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S-band best at resolving </a:t>
            </a:r>
            <a:r>
              <a:rPr lang="en-US" sz="2000" dirty="0" err="1" smtClean="0"/>
              <a:t>graupel</a:t>
            </a:r>
            <a:r>
              <a:rPr lang="en-US" sz="2000" dirty="0" smtClean="0"/>
              <a:t> and hail, and heavy rain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But ambiguities exist…..the picture is not always crystal clear……</a:t>
            </a:r>
            <a:endParaRPr lang="en-US" sz="2000" dirty="0"/>
          </a:p>
        </p:txBody>
      </p:sp>
      <p:pic>
        <p:nvPicPr>
          <p:cNvPr id="21" name="Picture 20" descr="MWHID_x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38" y="872752"/>
            <a:ext cx="2529176" cy="19750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62545" y="1096404"/>
            <a:ext cx="100524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MWHID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66643" y="872752"/>
            <a:ext cx="3690882" cy="19236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700" dirty="0" smtClean="0"/>
              <a:t>Fairly coherent picture and less noisy than individual radars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cs typeface="Symbol" charset="2"/>
              </a:rPr>
              <a:t>Ice in the upper levels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cs typeface="Symbol" charset="2"/>
              </a:rPr>
              <a:t>Layer of wet snow in the stratiform with aggregates above and rain/drizzle below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cs typeface="Symbol" charset="2"/>
              </a:rPr>
              <a:t>Hail core and big drops below</a:t>
            </a:r>
            <a:endParaRPr lang="en-US" sz="1700" dirty="0">
              <a:cs typeface="Symbol" charset="2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757731" y="2272901"/>
            <a:ext cx="1144003" cy="3080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011257" y="1810777"/>
            <a:ext cx="1026053" cy="462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866980" y="1579598"/>
            <a:ext cx="2170331" cy="67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04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0309" y="3267296"/>
            <a:ext cx="748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KVNX           CSAPR        XSAPR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46" y="713973"/>
            <a:ext cx="8234963" cy="5330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0309" y="3161441"/>
            <a:ext cx="183013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S-band (NPOL)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65503" y="3161441"/>
            <a:ext cx="196933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C-band (CSAPR)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12844" y="3161441"/>
            <a:ext cx="194994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-band (XSAPR)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9146" y="6334070"/>
            <a:ext cx="2628985" cy="47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Large region of big drops; no hail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10531" y="6344783"/>
            <a:ext cx="2628985" cy="47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Ambiguity between hail and big drops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787672" y="6335465"/>
            <a:ext cx="3050416" cy="47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Regions of big drops, but totally attenuated behind core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6699" y="55738"/>
            <a:ext cx="8872291" cy="658235"/>
          </a:xfrm>
        </p:spPr>
        <p:txBody>
          <a:bodyPr>
            <a:normAutofit/>
          </a:bodyPr>
          <a:lstStyle/>
          <a:p>
            <a:r>
              <a:rPr lang="en-US" sz="2700" dirty="0" smtClean="0"/>
              <a:t>A particular example…….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09285" y="3913627"/>
            <a:ext cx="454034" cy="86234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3234" y="4354849"/>
            <a:ext cx="361911" cy="68431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25687" y="3530773"/>
            <a:ext cx="122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Mie Effects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5918" y="4887828"/>
            <a:ext cx="144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Total Attenuation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40616" y="4887828"/>
            <a:ext cx="1539765" cy="71722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H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66" y="6044952"/>
            <a:ext cx="6453735" cy="231965"/>
          </a:xfrm>
          <a:prstGeom prst="rect">
            <a:avLst/>
          </a:prstGeom>
        </p:spPr>
      </p:pic>
      <p:pic>
        <p:nvPicPr>
          <p:cNvPr id="20" name="Picture 19" descr="DZ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7" b="49012"/>
          <a:stretch/>
        </p:blipFill>
        <p:spPr>
          <a:xfrm>
            <a:off x="1131794" y="821391"/>
            <a:ext cx="7130998" cy="1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0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7973" y="38501"/>
            <a:ext cx="8718965" cy="493500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MWHID----Cold Season</a:t>
            </a:r>
            <a:endParaRPr lang="en-US" sz="3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532001"/>
            <a:ext cx="8433214" cy="240742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Shorter wavelengths (X- and C-band) valuable for discriminating ice species in winter, S-band adds little additional information for cold season precipitation</a:t>
            </a:r>
          </a:p>
          <a:p>
            <a:pPr lvl="1"/>
            <a:r>
              <a:rPr lang="en-US" sz="2000" dirty="0" smtClean="0"/>
              <a:t>Due to increased phase </a:t>
            </a:r>
            <a:r>
              <a:rPr lang="en-US" sz="2000" dirty="0" smtClean="0"/>
              <a:t>shifts,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dp</a:t>
            </a:r>
            <a:r>
              <a:rPr lang="en-US" sz="2000" dirty="0" smtClean="0"/>
              <a:t> </a:t>
            </a:r>
            <a:r>
              <a:rPr lang="en-US" sz="2000" dirty="0" smtClean="0"/>
              <a:t>(scales with 1/</a:t>
            </a:r>
            <a:r>
              <a:rPr lang="en-US" sz="2000" dirty="0" err="1" smtClean="0"/>
              <a:t>λ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Less attenuation in cold-season storms</a:t>
            </a:r>
          </a:p>
          <a:p>
            <a:pPr lvl="1"/>
            <a:endParaRPr lang="en-US" sz="2400" dirty="0" smtClean="0"/>
          </a:p>
        </p:txBody>
      </p:sp>
      <p:pic>
        <p:nvPicPr>
          <p:cNvPr id="4" name="Picture 3" descr="CASA_wint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t="5386" r="9775" b="15615"/>
          <a:stretch/>
        </p:blipFill>
        <p:spPr>
          <a:xfrm>
            <a:off x="113208" y="3257099"/>
            <a:ext cx="5020688" cy="33623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7973" y="2565817"/>
            <a:ext cx="409964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CASA X-band data from 24 Dec. 2009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0325" y="3355797"/>
            <a:ext cx="41403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Zh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21075" y="3355797"/>
            <a:ext cx="4945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Zdr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783" y="5008436"/>
            <a:ext cx="54714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Kdp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1075" y="5017988"/>
            <a:ext cx="53091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88504" y="2986467"/>
            <a:ext cx="3734495" cy="3734495"/>
            <a:chOff x="5288504" y="2986467"/>
            <a:chExt cx="3734495" cy="3734495"/>
          </a:xfrm>
        </p:grpSpPr>
        <p:pic>
          <p:nvPicPr>
            <p:cNvPr id="10" name="Picture 9" descr="OUP_winter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504" y="2986467"/>
              <a:ext cx="3734495" cy="3734495"/>
            </a:xfrm>
            <a:prstGeom prst="rect">
              <a:avLst/>
            </a:prstGeom>
          </p:spPr>
        </p:pic>
        <p:pic>
          <p:nvPicPr>
            <p:cNvPr id="11" name="Picture 10" descr="OUP_winter_HCA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160" y="4844879"/>
              <a:ext cx="1862839" cy="1839258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41001" y="2451107"/>
            <a:ext cx="402972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OU-Prime C-band data from 28 Jan. 2010 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013350" y="5467976"/>
            <a:ext cx="638278" cy="32900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39902" y="3725129"/>
            <a:ext cx="638278" cy="32900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39902" y="5467976"/>
            <a:ext cx="638278" cy="32900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63235" y="5996287"/>
            <a:ext cx="355331" cy="32900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48157" y="5984187"/>
            <a:ext cx="327955" cy="32900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411408" y="4287609"/>
            <a:ext cx="307158" cy="32900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21075" y="5897587"/>
            <a:ext cx="1260036" cy="215228"/>
          </a:xfrm>
          <a:prstGeom prst="rect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94513" y="4285912"/>
            <a:ext cx="1260036" cy="215228"/>
          </a:xfrm>
          <a:prstGeom prst="rect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88783" y="5885487"/>
            <a:ext cx="1260036" cy="215228"/>
          </a:xfrm>
          <a:prstGeom prst="rect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86076" y="3434757"/>
            <a:ext cx="595035" cy="2154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Dendrites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3959514" y="5162324"/>
            <a:ext cx="595035" cy="2154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Dendrites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1353784" y="5177820"/>
            <a:ext cx="595035" cy="2154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Dendrites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5548157" y="6344815"/>
            <a:ext cx="595035" cy="2154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Dendrites</a:t>
            </a:r>
            <a:endParaRPr lang="en-US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7249964" y="6363283"/>
            <a:ext cx="595035" cy="2154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Dendrites</a:t>
            </a:r>
            <a:endParaRPr lang="en-US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3818609" y="6210878"/>
            <a:ext cx="919142" cy="215444"/>
          </a:xfrm>
          <a:prstGeom prst="rect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Aggregation layer</a:t>
            </a:r>
            <a:endParaRPr lang="en-US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1074358" y="6153141"/>
            <a:ext cx="919142" cy="215444"/>
          </a:xfrm>
          <a:prstGeom prst="rect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Aggregation layer</a:t>
            </a:r>
            <a:endParaRPr lang="en-US" sz="800" dirty="0"/>
          </a:p>
        </p:txBody>
      </p:sp>
      <p:sp>
        <p:nvSpPr>
          <p:cNvPr id="38" name="TextBox 37"/>
          <p:cNvSpPr txBox="1"/>
          <p:nvPr/>
        </p:nvSpPr>
        <p:spPr>
          <a:xfrm>
            <a:off x="3751990" y="4542622"/>
            <a:ext cx="919142" cy="215444"/>
          </a:xfrm>
          <a:prstGeom prst="rect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Aggregation layer</a:t>
            </a:r>
            <a:endParaRPr lang="en-US" sz="800" dirty="0"/>
          </a:p>
        </p:txBody>
      </p:sp>
      <p:sp>
        <p:nvSpPr>
          <p:cNvPr id="40" name="TextBox 39"/>
          <p:cNvSpPr txBox="1"/>
          <p:nvPr/>
        </p:nvSpPr>
        <p:spPr>
          <a:xfrm>
            <a:off x="6942806" y="4615137"/>
            <a:ext cx="595035" cy="2154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Dendrites</a:t>
            </a:r>
            <a:endParaRPr lang="en-US" sz="800" dirty="0"/>
          </a:p>
        </p:txBody>
      </p:sp>
      <p:sp>
        <p:nvSpPr>
          <p:cNvPr id="41" name="Block Arc 40"/>
          <p:cNvSpPr/>
          <p:nvPr/>
        </p:nvSpPr>
        <p:spPr>
          <a:xfrm rot="16200000">
            <a:off x="7629209" y="5644282"/>
            <a:ext cx="723966" cy="568754"/>
          </a:xfrm>
          <a:prstGeom prst="blockArc">
            <a:avLst>
              <a:gd name="adj1" fmla="val 10083761"/>
              <a:gd name="adj2" fmla="val 18011297"/>
              <a:gd name="adj3" fmla="val 16954"/>
            </a:avLst>
          </a:prstGeom>
          <a:noFill/>
          <a:ln w="28575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Block Arc 41"/>
          <p:cNvSpPr/>
          <p:nvPr/>
        </p:nvSpPr>
        <p:spPr>
          <a:xfrm rot="16200000">
            <a:off x="7612927" y="3854780"/>
            <a:ext cx="723966" cy="568754"/>
          </a:xfrm>
          <a:prstGeom prst="blockArc">
            <a:avLst>
              <a:gd name="adj1" fmla="val 10083761"/>
              <a:gd name="adj2" fmla="val 18011297"/>
              <a:gd name="adj3" fmla="val 16954"/>
            </a:avLst>
          </a:prstGeom>
          <a:noFill/>
          <a:ln w="28575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Block Arc 42"/>
          <p:cNvSpPr/>
          <p:nvPr/>
        </p:nvSpPr>
        <p:spPr>
          <a:xfrm rot="16200000">
            <a:off x="5781209" y="5644281"/>
            <a:ext cx="723966" cy="568754"/>
          </a:xfrm>
          <a:prstGeom prst="blockArc">
            <a:avLst>
              <a:gd name="adj1" fmla="val 10083761"/>
              <a:gd name="adj2" fmla="val 18011297"/>
              <a:gd name="adj3" fmla="val 16954"/>
            </a:avLst>
          </a:prstGeom>
          <a:noFill/>
          <a:ln w="28575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70515" y="6309578"/>
            <a:ext cx="919142" cy="215444"/>
          </a:xfrm>
          <a:prstGeom prst="rect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Aggregation layer</a:t>
            </a:r>
            <a:endParaRPr lang="en-US" sz="800" dirty="0"/>
          </a:p>
        </p:txBody>
      </p:sp>
      <p:sp>
        <p:nvSpPr>
          <p:cNvPr id="45" name="TextBox 44"/>
          <p:cNvSpPr txBox="1"/>
          <p:nvPr/>
        </p:nvSpPr>
        <p:spPr>
          <a:xfrm>
            <a:off x="7738319" y="4605147"/>
            <a:ext cx="919142" cy="215444"/>
          </a:xfrm>
          <a:prstGeom prst="rect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Aggregation layer</a:t>
            </a:r>
            <a:endParaRPr lang="en-US" sz="800" dirty="0"/>
          </a:p>
        </p:txBody>
      </p:sp>
      <p:sp>
        <p:nvSpPr>
          <p:cNvPr id="46" name="TextBox 45"/>
          <p:cNvSpPr txBox="1"/>
          <p:nvPr/>
        </p:nvSpPr>
        <p:spPr>
          <a:xfrm>
            <a:off x="6023664" y="5876465"/>
            <a:ext cx="919142" cy="215444"/>
          </a:xfrm>
          <a:prstGeom prst="rect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/>
              <a:t>Aggregation layer</a:t>
            </a:r>
            <a:endParaRPr lang="en-US" sz="800" dirty="0"/>
          </a:p>
        </p:txBody>
      </p:sp>
      <p:sp>
        <p:nvSpPr>
          <p:cNvPr id="47" name="TextBox 46"/>
          <p:cNvSpPr txBox="1"/>
          <p:nvPr/>
        </p:nvSpPr>
        <p:spPr>
          <a:xfrm>
            <a:off x="6525010" y="1996744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Thompson et al.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65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5563"/>
          </a:xfrm>
        </p:spPr>
        <p:txBody>
          <a:bodyPr/>
          <a:lstStyle/>
          <a:p>
            <a:r>
              <a:rPr lang="en-US" dirty="0" smtClean="0"/>
              <a:t>25 April 2011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9453" y="1382394"/>
            <a:ext cx="3787970" cy="466293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Elevated nocturnal convection</a:t>
            </a:r>
          </a:p>
          <a:p>
            <a:pPr lvl="1"/>
            <a:r>
              <a:rPr lang="en-US" dirty="0" smtClean="0"/>
              <a:t>East-west MCS</a:t>
            </a:r>
          </a:p>
          <a:p>
            <a:pPr lvl="1"/>
            <a:r>
              <a:rPr lang="en-US" dirty="0" smtClean="0"/>
              <a:t>Moved toward NE</a:t>
            </a:r>
          </a:p>
          <a:p>
            <a:pPr lvl="1"/>
            <a:r>
              <a:rPr lang="en-US" dirty="0" smtClean="0"/>
              <a:t>2DVDs observed numerous drops &gt; 5 mm</a:t>
            </a:r>
          </a:p>
          <a:p>
            <a:r>
              <a:rPr lang="en-US" dirty="0" smtClean="0"/>
              <a:t>08-1130 UTC</a:t>
            </a:r>
          </a:p>
          <a:p>
            <a:r>
              <a:rPr lang="en-US" dirty="0" smtClean="0"/>
              <a:t>Frequent lightning activity (up to 60 flashes/min)</a:t>
            </a:r>
          </a:p>
          <a:p>
            <a:endParaRPr lang="en-US" dirty="0"/>
          </a:p>
        </p:txBody>
      </p:sp>
      <p:pic>
        <p:nvPicPr>
          <p:cNvPr id="8" name="Picture 7" descr="OKradar20110425-09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r="6500" b="6002"/>
          <a:stretch/>
        </p:blipFill>
        <p:spPr>
          <a:xfrm>
            <a:off x="3850246" y="1382394"/>
            <a:ext cx="4741305" cy="42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7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9340</TotalTime>
  <Words>1984</Words>
  <Application>Microsoft Macintosh PowerPoint</Application>
  <PresentationFormat>On-screen Show (4:3)</PresentationFormat>
  <Paragraphs>257</Paragraphs>
  <Slides>17</Slides>
  <Notes>8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An Integrated View of Convection from MC3E</vt:lpstr>
      <vt:lpstr>Thrust</vt:lpstr>
      <vt:lpstr>MC3E-SGP: Affording a Comprehensive View of Convection April-May 2011</vt:lpstr>
      <vt:lpstr>NASA/WRF Spectral Bin Model Toshi Matsui, W. K. Tao</vt:lpstr>
      <vt:lpstr>Multi-wavelength HID (MWHID)</vt:lpstr>
      <vt:lpstr>Multi-wavelength HID (MWHID)</vt:lpstr>
      <vt:lpstr>A particular example…….</vt:lpstr>
      <vt:lpstr>MWHID----Cold Season</vt:lpstr>
      <vt:lpstr>25 April 2011</vt:lpstr>
      <vt:lpstr>PowerPoint Presentation</vt:lpstr>
      <vt:lpstr>Model and Radar Bulk Microphysics</vt:lpstr>
      <vt:lpstr>PowerPoint Presentation</vt:lpstr>
      <vt:lpstr>Next steps</vt:lpstr>
      <vt:lpstr>23 May 2011</vt:lpstr>
      <vt:lpstr>PowerPoint Presentation</vt:lpstr>
      <vt:lpstr>Is there a relationship between DSD and environmental variables?</vt:lpstr>
      <vt:lpstr>Correlations with DSD and Environment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Integrated View of Convection from MC3E</dc:title>
  <dc:creator>Brenda Dolan</dc:creator>
  <cp:lastModifiedBy>Steven Rutledge</cp:lastModifiedBy>
  <cp:revision>114</cp:revision>
  <dcterms:created xsi:type="dcterms:W3CDTF">2015-03-03T17:23:04Z</dcterms:created>
  <dcterms:modified xsi:type="dcterms:W3CDTF">2015-03-18T13:47:16Z</dcterms:modified>
</cp:coreProperties>
</file>